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40233600" cy="31089600"/>
  <p:notesSz cx="6858000" cy="9144000"/>
  <p:defaultTextStyle>
    <a:defPPr marL="0" marR="0" indent="0" algn="l" defTabSz="36576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5486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7315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9144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0972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280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4630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6" d="100"/>
          <a:sy n="26" d="100"/>
        </p:scale>
        <p:origin x="221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4800">
        <a:latin typeface="+mn-lt"/>
        <a:ea typeface="+mn-ea"/>
        <a:cs typeface="+mn-cs"/>
        <a:sym typeface="Calibri"/>
      </a:defRPr>
    </a:lvl1pPr>
    <a:lvl2pPr indent="914400" defTabSz="1828800" latinLnBrk="0">
      <a:defRPr sz="4800">
        <a:latin typeface="+mn-lt"/>
        <a:ea typeface="+mn-ea"/>
        <a:cs typeface="+mn-cs"/>
        <a:sym typeface="Calibri"/>
      </a:defRPr>
    </a:lvl2pPr>
    <a:lvl3pPr indent="1828800" defTabSz="1828800" latinLnBrk="0">
      <a:defRPr sz="4800">
        <a:latin typeface="+mn-lt"/>
        <a:ea typeface="+mn-ea"/>
        <a:cs typeface="+mn-cs"/>
        <a:sym typeface="Calibri"/>
      </a:defRPr>
    </a:lvl3pPr>
    <a:lvl4pPr indent="2743200" defTabSz="1828800" latinLnBrk="0">
      <a:defRPr sz="4800">
        <a:latin typeface="+mn-lt"/>
        <a:ea typeface="+mn-ea"/>
        <a:cs typeface="+mn-cs"/>
        <a:sym typeface="Calibri"/>
      </a:defRPr>
    </a:lvl4pPr>
    <a:lvl5pPr indent="3657600" defTabSz="1828800" latinLnBrk="0">
      <a:defRPr sz="4800">
        <a:latin typeface="+mn-lt"/>
        <a:ea typeface="+mn-ea"/>
        <a:cs typeface="+mn-cs"/>
        <a:sym typeface="Calibri"/>
      </a:defRPr>
    </a:lvl5pPr>
    <a:lvl6pPr indent="4572000" defTabSz="1828800" latinLnBrk="0">
      <a:defRPr sz="4800">
        <a:latin typeface="+mn-lt"/>
        <a:ea typeface="+mn-ea"/>
        <a:cs typeface="+mn-cs"/>
        <a:sym typeface="Calibri"/>
      </a:defRPr>
    </a:lvl6pPr>
    <a:lvl7pPr indent="5486400" defTabSz="1828800" latinLnBrk="0">
      <a:defRPr sz="4800">
        <a:latin typeface="+mn-lt"/>
        <a:ea typeface="+mn-ea"/>
        <a:cs typeface="+mn-cs"/>
        <a:sym typeface="Calibri"/>
      </a:defRPr>
    </a:lvl7pPr>
    <a:lvl8pPr indent="6400800" defTabSz="1828800" latinLnBrk="0">
      <a:defRPr sz="4800">
        <a:latin typeface="+mn-lt"/>
        <a:ea typeface="+mn-ea"/>
        <a:cs typeface="+mn-cs"/>
        <a:sym typeface="Calibri"/>
      </a:defRPr>
    </a:lvl8pPr>
    <a:lvl9pPr indent="7315200" defTabSz="1828800" latinLnBrk="0">
      <a:defRPr sz="48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3017526" y="5088044"/>
            <a:ext cx="34198564" cy="10823792"/>
          </a:xfrm>
          <a:prstGeom prst="rect">
            <a:avLst/>
          </a:prstGeom>
        </p:spPr>
        <p:txBody>
          <a:bodyPr anchor="b"/>
          <a:lstStyle>
            <a:lvl1pPr algn="ctr">
              <a:defRPr sz="26396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029200" y="16329246"/>
            <a:ext cx="30175200" cy="750612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0400"/>
            </a:lvl1pPr>
            <a:lvl2pPr marL="0" indent="2011488" algn="ctr">
              <a:buSzTx/>
              <a:buFontTx/>
              <a:buNone/>
              <a:defRPr sz="10400"/>
            </a:lvl2pPr>
            <a:lvl3pPr marL="0" indent="4022980" algn="ctr">
              <a:buSzTx/>
              <a:buFontTx/>
              <a:buNone/>
              <a:defRPr sz="10400"/>
            </a:lvl3pPr>
            <a:lvl4pPr marL="0" indent="6034472" algn="ctr">
              <a:buSzTx/>
              <a:buFontTx/>
              <a:buNone/>
              <a:defRPr sz="10400"/>
            </a:lvl4pPr>
            <a:lvl5pPr marL="0" indent="8045960" algn="ctr">
              <a:buSzTx/>
              <a:buFontTx/>
              <a:buNone/>
              <a:defRPr sz="10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2745108" y="7750816"/>
            <a:ext cx="34701480" cy="12932416"/>
          </a:xfrm>
          <a:prstGeom prst="rect">
            <a:avLst/>
          </a:prstGeom>
        </p:spPr>
        <p:txBody>
          <a:bodyPr anchor="b"/>
          <a:lstStyle>
            <a:lvl1pPr>
              <a:defRPr sz="26396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745108" y="20805574"/>
            <a:ext cx="34701480" cy="680085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0400"/>
            </a:lvl1pPr>
            <a:lvl2pPr marL="0" indent="2011488">
              <a:buSzTx/>
              <a:buFontTx/>
              <a:buNone/>
              <a:defRPr sz="10400"/>
            </a:lvl2pPr>
            <a:lvl3pPr marL="0" indent="4022980">
              <a:buSzTx/>
              <a:buFontTx/>
              <a:buNone/>
              <a:defRPr sz="10400"/>
            </a:lvl3pPr>
            <a:lvl4pPr marL="0" indent="6034472">
              <a:buSzTx/>
              <a:buFontTx/>
              <a:buNone/>
              <a:defRPr sz="10400"/>
            </a:lvl4pPr>
            <a:lvl5pPr marL="0" indent="8045960">
              <a:buSzTx/>
              <a:buFontTx/>
              <a:buNone/>
              <a:defRPr sz="10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766066" y="8276170"/>
            <a:ext cx="17099284" cy="1972606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2771300" y="1655240"/>
            <a:ext cx="34701480" cy="600922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771306" y="7621272"/>
            <a:ext cx="17020700" cy="3735072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0400" b="1"/>
            </a:lvl1pPr>
            <a:lvl2pPr marL="0" indent="2011488">
              <a:buSzTx/>
              <a:buFontTx/>
              <a:buNone/>
              <a:defRPr sz="10400" b="1"/>
            </a:lvl2pPr>
            <a:lvl3pPr marL="0" indent="4022980">
              <a:buSzTx/>
              <a:buFontTx/>
              <a:buNone/>
              <a:defRPr sz="10400" b="1"/>
            </a:lvl3pPr>
            <a:lvl4pPr marL="0" indent="6034472">
              <a:buSzTx/>
              <a:buFontTx/>
              <a:buNone/>
              <a:defRPr sz="10400" b="1"/>
            </a:lvl4pPr>
            <a:lvl5pPr marL="0" indent="8045960">
              <a:buSzTx/>
              <a:buFontTx/>
              <a:buNone/>
              <a:defRPr sz="10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0368266" y="7621274"/>
            <a:ext cx="17104524" cy="373507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600" b="1"/>
            </a:lvl1pPr>
          </a:lstStyle>
          <a:p>
            <a:pPr marL="0" indent="0">
              <a:buSzTx/>
              <a:buFontTx/>
              <a:buNone/>
              <a:defRPr sz="26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2771300" y="2072636"/>
            <a:ext cx="12976384" cy="7254248"/>
          </a:xfrm>
          <a:prstGeom prst="rect">
            <a:avLst/>
          </a:prstGeom>
        </p:spPr>
        <p:txBody>
          <a:bodyPr anchor="b"/>
          <a:lstStyle>
            <a:lvl1pPr>
              <a:defRPr sz="140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7104520" y="4476334"/>
            <a:ext cx="20368264" cy="22093772"/>
          </a:xfrm>
          <a:prstGeom prst="rect">
            <a:avLst/>
          </a:prstGeom>
        </p:spPr>
        <p:txBody>
          <a:bodyPr/>
          <a:lstStyle>
            <a:lvl1pPr>
              <a:defRPr sz="14000"/>
            </a:lvl1pPr>
            <a:lvl2pPr marL="3184860" indent="-1173364">
              <a:defRPr sz="14000"/>
            </a:lvl2pPr>
            <a:lvl3pPr marL="5376868" indent="-1353884">
              <a:defRPr sz="14000"/>
            </a:lvl3pPr>
            <a:lvl4pPr marL="7634524" indent="-1600052">
              <a:defRPr sz="14000"/>
            </a:lvl4pPr>
            <a:lvl5pPr marL="9646012" indent="-1600052">
              <a:defRPr sz="14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771300" y="9326886"/>
            <a:ext cx="12976384" cy="1727920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700"/>
            </a:lvl1pPr>
          </a:lstStyle>
          <a:p>
            <a:pPr marL="0" indent="0">
              <a:buSzTx/>
              <a:buFontTx/>
              <a:buNone/>
              <a:defRPr sz="17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2771300" y="2072636"/>
            <a:ext cx="12976384" cy="7254248"/>
          </a:xfrm>
          <a:prstGeom prst="rect">
            <a:avLst/>
          </a:prstGeom>
        </p:spPr>
        <p:txBody>
          <a:bodyPr anchor="b"/>
          <a:lstStyle>
            <a:lvl1pPr>
              <a:defRPr sz="140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104520" y="4476334"/>
            <a:ext cx="20368264" cy="220937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771300" y="9326880"/>
            <a:ext cx="12976384" cy="172792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6800"/>
            </a:lvl1pPr>
            <a:lvl2pPr marL="0" indent="2011488">
              <a:buSzTx/>
              <a:buFontTx/>
              <a:buNone/>
              <a:defRPr sz="6800"/>
            </a:lvl2pPr>
            <a:lvl3pPr marL="0" indent="4022980">
              <a:buSzTx/>
              <a:buFontTx/>
              <a:buNone/>
              <a:defRPr sz="6800"/>
            </a:lvl3pPr>
            <a:lvl4pPr marL="0" indent="6034472">
              <a:buSzTx/>
              <a:buFontTx/>
              <a:buNone/>
              <a:defRPr sz="6800"/>
            </a:lvl4pPr>
            <a:lvl5pPr marL="0" indent="8045960">
              <a:buSzTx/>
              <a:buFontTx/>
              <a:buNone/>
              <a:defRPr sz="6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2766060" y="1655240"/>
            <a:ext cx="34701480" cy="60092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2766060" y="8276170"/>
            <a:ext cx="34701480" cy="19726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591342" y="29196800"/>
            <a:ext cx="876200" cy="89255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5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40229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196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40229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196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40229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196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40229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196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40229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196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40229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196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40229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196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40229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196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40229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196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1005744" marR="0" indent="-1005744" algn="l" defTabSz="4022980" rtl="0" latinLnBrk="0">
        <a:lnSpc>
          <a:spcPct val="90000"/>
        </a:lnSpc>
        <a:spcBef>
          <a:spcPts val="4400"/>
        </a:spcBef>
        <a:spcAft>
          <a:spcPts val="0"/>
        </a:spcAft>
        <a:buClrTx/>
        <a:buSzPct val="100000"/>
        <a:buFont typeface="Arial"/>
        <a:buChar char="•"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3171968" marR="0" indent="-1160476" algn="l" defTabSz="4022980" rtl="0" latinLnBrk="0">
        <a:lnSpc>
          <a:spcPct val="90000"/>
        </a:lnSpc>
        <a:spcBef>
          <a:spcPts val="4400"/>
        </a:spcBef>
        <a:spcAft>
          <a:spcPts val="0"/>
        </a:spcAft>
        <a:buClrTx/>
        <a:buSzPct val="100000"/>
        <a:buFont typeface="Arial"/>
        <a:buChar char="•"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5394448" marR="0" indent="-1371472" algn="l" defTabSz="4022980" rtl="0" latinLnBrk="0">
        <a:lnSpc>
          <a:spcPct val="90000"/>
        </a:lnSpc>
        <a:spcBef>
          <a:spcPts val="4400"/>
        </a:spcBef>
        <a:spcAft>
          <a:spcPts val="0"/>
        </a:spcAft>
        <a:buClrTx/>
        <a:buSzPct val="100000"/>
        <a:buFont typeface="Arial"/>
        <a:buChar char="•"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7622492" marR="0" indent="-1588020" algn="l" defTabSz="4022980" rtl="0" latinLnBrk="0">
        <a:lnSpc>
          <a:spcPct val="90000"/>
        </a:lnSpc>
        <a:spcBef>
          <a:spcPts val="4400"/>
        </a:spcBef>
        <a:spcAft>
          <a:spcPts val="0"/>
        </a:spcAft>
        <a:buClrTx/>
        <a:buSzPct val="100000"/>
        <a:buFont typeface="Arial"/>
        <a:buChar char="•"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9633984" marR="0" indent="-1588020" algn="l" defTabSz="4022980" rtl="0" latinLnBrk="0">
        <a:lnSpc>
          <a:spcPct val="90000"/>
        </a:lnSpc>
        <a:spcBef>
          <a:spcPts val="4400"/>
        </a:spcBef>
        <a:spcAft>
          <a:spcPts val="0"/>
        </a:spcAft>
        <a:buClrTx/>
        <a:buSzPct val="100000"/>
        <a:buFont typeface="Arial"/>
        <a:buChar char="•"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1645476" marR="0" indent="-1588020" algn="l" defTabSz="4022980" rtl="0" latinLnBrk="0">
        <a:lnSpc>
          <a:spcPct val="90000"/>
        </a:lnSpc>
        <a:spcBef>
          <a:spcPts val="4400"/>
        </a:spcBef>
        <a:spcAft>
          <a:spcPts val="0"/>
        </a:spcAft>
        <a:buClrTx/>
        <a:buSzPct val="100000"/>
        <a:buFont typeface="Arial"/>
        <a:buChar char="•"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3656968" marR="0" indent="-1588020" algn="l" defTabSz="4022980" rtl="0" latinLnBrk="0">
        <a:lnSpc>
          <a:spcPct val="90000"/>
        </a:lnSpc>
        <a:spcBef>
          <a:spcPts val="4400"/>
        </a:spcBef>
        <a:spcAft>
          <a:spcPts val="0"/>
        </a:spcAft>
        <a:buClrTx/>
        <a:buSzPct val="100000"/>
        <a:buFont typeface="Arial"/>
        <a:buChar char="•"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5668452" marR="0" indent="-1588016" algn="l" defTabSz="4022980" rtl="0" latinLnBrk="0">
        <a:lnSpc>
          <a:spcPct val="90000"/>
        </a:lnSpc>
        <a:spcBef>
          <a:spcPts val="4400"/>
        </a:spcBef>
        <a:spcAft>
          <a:spcPts val="0"/>
        </a:spcAft>
        <a:buClrTx/>
        <a:buSzPct val="100000"/>
        <a:buFont typeface="Arial"/>
        <a:buChar char="•"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7679948" marR="0" indent="-1588020" algn="l" defTabSz="4022980" rtl="0" latinLnBrk="0">
        <a:lnSpc>
          <a:spcPct val="90000"/>
        </a:lnSpc>
        <a:spcBef>
          <a:spcPts val="4400"/>
        </a:spcBef>
        <a:spcAft>
          <a:spcPts val="0"/>
        </a:spcAft>
        <a:buClrTx/>
        <a:buSzPct val="100000"/>
        <a:buFont typeface="Arial"/>
        <a:buChar char="•"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18286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1828628" algn="r" defTabSz="18286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3657256" algn="r" defTabSz="18286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5485884" algn="r" defTabSz="18286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7314512" algn="r" defTabSz="18286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9143140" algn="r" defTabSz="18286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0971772" algn="r" defTabSz="18286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2800400" algn="r" defTabSz="18286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4629028" algn="r" defTabSz="18286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ellopoly Game Foundation-01.png" descr="Sellopoly Game Foundation-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" y="0"/>
            <a:ext cx="40230016" cy="31089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ower-Agent-FINAL-LOGO.png" descr="Power-Agent-FINAL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4750" y="24346304"/>
            <a:ext cx="4889116" cy="1788704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Your contact information here.…"/>
          <p:cNvSpPr txBox="1"/>
          <p:nvPr/>
        </p:nvSpPr>
        <p:spPr>
          <a:xfrm>
            <a:off x="15083708" y="16635622"/>
            <a:ext cx="17513680" cy="38779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2" tIns="182872" rIns="182872" bIns="182872">
            <a:spAutoFit/>
          </a:bodyPr>
          <a:lstStyle/>
          <a:p>
            <a:pPr algn="r" defTabSz="4019172">
              <a:defRPr sz="1900" b="1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7600"/>
              <a:t>Your contact information here. </a:t>
            </a:r>
          </a:p>
          <a:p>
            <a:pPr algn="r" defTabSz="4019172">
              <a:defRPr sz="1900" b="1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7600"/>
              <a:t>Add name, company, website, email and phone number. </a:t>
            </a:r>
          </a:p>
        </p:txBody>
      </p:sp>
      <p:pic>
        <p:nvPicPr>
          <p:cNvPr id="97" name="Go.jpg" descr="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176" y="6307626"/>
            <a:ext cx="3806560" cy="2379100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TextBox 28"/>
          <p:cNvSpPr txBox="1"/>
          <p:nvPr/>
        </p:nvSpPr>
        <p:spPr>
          <a:xfrm>
            <a:off x="973810" y="4752412"/>
            <a:ext cx="4521292" cy="1107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2" tIns="182872" rIns="182872" bIns="182872">
            <a:spAutoFit/>
          </a:bodyPr>
          <a:lstStyle>
            <a:lvl1pPr algn="ctr">
              <a:defRPr sz="1200" b="1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rPr sz="4800"/>
              <a:t>START HERE</a:t>
            </a:r>
          </a:p>
        </p:txBody>
      </p:sp>
      <p:sp>
        <p:nvSpPr>
          <p:cNvPr id="99" name="TextBox 32"/>
          <p:cNvSpPr txBox="1"/>
          <p:nvPr/>
        </p:nvSpPr>
        <p:spPr>
          <a:xfrm>
            <a:off x="7651744" y="4752416"/>
            <a:ext cx="5135504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/>
              <a:t>DETERMINE</a:t>
            </a:r>
          </a:p>
        </p:txBody>
      </p:sp>
      <p:sp>
        <p:nvSpPr>
          <p:cNvPr id="100" name="TextBox 33"/>
          <p:cNvSpPr txBox="1"/>
          <p:nvPr/>
        </p:nvSpPr>
        <p:spPr>
          <a:xfrm>
            <a:off x="14521600" y="4943580"/>
            <a:ext cx="4521288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/>
              <a:t>PREPARE</a:t>
            </a:r>
          </a:p>
        </p:txBody>
      </p:sp>
      <p:sp>
        <p:nvSpPr>
          <p:cNvPr id="101" name="TextBox 34"/>
          <p:cNvSpPr txBox="1"/>
          <p:nvPr/>
        </p:nvSpPr>
        <p:spPr>
          <a:xfrm>
            <a:off x="20777240" y="4762384"/>
            <a:ext cx="599296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/>
              <a:t>STAGE &amp; PHOTOS</a:t>
            </a:r>
          </a:p>
        </p:txBody>
      </p:sp>
      <p:sp>
        <p:nvSpPr>
          <p:cNvPr id="102" name="TextBox 35"/>
          <p:cNvSpPr txBox="1"/>
          <p:nvPr/>
        </p:nvSpPr>
        <p:spPr>
          <a:xfrm>
            <a:off x="26883602" y="4762384"/>
            <a:ext cx="634410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/>
              <a:t>VERIFY</a:t>
            </a:r>
          </a:p>
        </p:txBody>
      </p:sp>
      <p:sp>
        <p:nvSpPr>
          <p:cNvPr id="103" name="TextBox 36"/>
          <p:cNvSpPr txBox="1"/>
          <p:nvPr/>
        </p:nvSpPr>
        <p:spPr>
          <a:xfrm>
            <a:off x="33735888" y="4791176"/>
            <a:ext cx="650169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/>
              <a:t>LAUNCH LISTING</a:t>
            </a:r>
          </a:p>
        </p:txBody>
      </p:sp>
      <p:sp>
        <p:nvSpPr>
          <p:cNvPr id="104" name="TextBox 31"/>
          <p:cNvSpPr txBox="1"/>
          <p:nvPr/>
        </p:nvSpPr>
        <p:spPr>
          <a:xfrm>
            <a:off x="7174862" y="5959236"/>
            <a:ext cx="5828212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000"/>
              <a:t>The current value of your home on today’s market</a:t>
            </a:r>
          </a:p>
        </p:txBody>
      </p:sp>
      <p:sp>
        <p:nvSpPr>
          <p:cNvPr id="105" name="TextBox 50"/>
          <p:cNvSpPr txBox="1"/>
          <p:nvPr/>
        </p:nvSpPr>
        <p:spPr>
          <a:xfrm>
            <a:off x="13763244" y="5997610"/>
            <a:ext cx="6221824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000"/>
              <a:t>Personalized marketing campaign.</a:t>
            </a:r>
          </a:p>
        </p:txBody>
      </p:sp>
      <p:sp>
        <p:nvSpPr>
          <p:cNvPr id="106" name="TextBox 51"/>
          <p:cNvSpPr txBox="1"/>
          <p:nvPr/>
        </p:nvSpPr>
        <p:spPr>
          <a:xfrm>
            <a:off x="20222762" y="5780604"/>
            <a:ext cx="6547444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9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3600"/>
              <a:t>Stage home to stand out from competition. Professional photography goes a long way in this game! </a:t>
            </a:r>
          </a:p>
        </p:txBody>
      </p:sp>
      <p:sp>
        <p:nvSpPr>
          <p:cNvPr id="107" name="TextBox 52"/>
          <p:cNvSpPr txBox="1"/>
          <p:nvPr/>
        </p:nvSpPr>
        <p:spPr>
          <a:xfrm>
            <a:off x="26944736" y="5793574"/>
            <a:ext cx="6221824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9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3600"/>
              <a:t>Taxes, certificate of occupancy, survey, and all other pertinent information. </a:t>
            </a:r>
          </a:p>
        </p:txBody>
      </p:sp>
      <p:sp>
        <p:nvSpPr>
          <p:cNvPr id="108" name="TextBox 53"/>
          <p:cNvSpPr txBox="1"/>
          <p:nvPr/>
        </p:nvSpPr>
        <p:spPr>
          <a:xfrm>
            <a:off x="34203170" y="5959234"/>
            <a:ext cx="5567148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000"/>
              <a:t>Launch listing on MLS, National and Local real estate websites.</a:t>
            </a:r>
          </a:p>
        </p:txBody>
      </p:sp>
      <p:sp>
        <p:nvSpPr>
          <p:cNvPr id="109" name="TextBox 37"/>
          <p:cNvSpPr txBox="1"/>
          <p:nvPr/>
        </p:nvSpPr>
        <p:spPr>
          <a:xfrm>
            <a:off x="34097454" y="9920376"/>
            <a:ext cx="613938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/>
              <a:t>SHOWTIME</a:t>
            </a:r>
          </a:p>
        </p:txBody>
      </p:sp>
      <p:sp>
        <p:nvSpPr>
          <p:cNvPr id="110" name="TextBox 38"/>
          <p:cNvSpPr txBox="1"/>
          <p:nvPr/>
        </p:nvSpPr>
        <p:spPr>
          <a:xfrm>
            <a:off x="34383566" y="15266552"/>
            <a:ext cx="613938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/>
              <a:t>NEGOTIATE</a:t>
            </a:r>
          </a:p>
        </p:txBody>
      </p:sp>
      <p:sp>
        <p:nvSpPr>
          <p:cNvPr id="111" name="TextBox 39"/>
          <p:cNvSpPr txBox="1"/>
          <p:nvPr/>
        </p:nvSpPr>
        <p:spPr>
          <a:xfrm>
            <a:off x="34669686" y="21895784"/>
            <a:ext cx="5567148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/>
              <a:t>QUALIFICATION</a:t>
            </a:r>
          </a:p>
        </p:txBody>
      </p:sp>
      <p:sp>
        <p:nvSpPr>
          <p:cNvPr id="112" name="TextBox 40"/>
          <p:cNvSpPr txBox="1"/>
          <p:nvPr/>
        </p:nvSpPr>
        <p:spPr>
          <a:xfrm>
            <a:off x="34343404" y="28250818"/>
            <a:ext cx="5286664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/>
          <a:p>
            <a:pPr algn="ctr"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rPr sz="4800"/>
              <a:t>ACCEPTANCE</a:t>
            </a:r>
          </a:p>
          <a:p>
            <a:pPr algn="ctr"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rPr sz="4800"/>
              <a:t>OF </a:t>
            </a:r>
          </a:p>
          <a:p>
            <a:pPr algn="ctr"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rPr sz="4800"/>
              <a:t>OFFER!!! </a:t>
            </a:r>
          </a:p>
        </p:txBody>
      </p:sp>
      <p:sp>
        <p:nvSpPr>
          <p:cNvPr id="113" name="TextBox 54"/>
          <p:cNvSpPr txBox="1"/>
          <p:nvPr/>
        </p:nvSpPr>
        <p:spPr>
          <a:xfrm>
            <a:off x="34906498" y="11302232"/>
            <a:ext cx="4521292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000"/>
              <a:t>Start showing home and host open houses!</a:t>
            </a:r>
          </a:p>
        </p:txBody>
      </p:sp>
      <p:sp>
        <p:nvSpPr>
          <p:cNvPr id="114" name="TextBox 55"/>
          <p:cNvSpPr txBox="1"/>
          <p:nvPr/>
        </p:nvSpPr>
        <p:spPr>
          <a:xfrm>
            <a:off x="34908772" y="16814250"/>
            <a:ext cx="5088968" cy="3170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000"/>
              <a:t>Professional manage offers to obtain maximum value with your sales associate. </a:t>
            </a:r>
          </a:p>
        </p:txBody>
      </p:sp>
      <p:sp>
        <p:nvSpPr>
          <p:cNvPr id="115" name="TextBox 56"/>
          <p:cNvSpPr txBox="1"/>
          <p:nvPr/>
        </p:nvSpPr>
        <p:spPr>
          <a:xfrm>
            <a:off x="34906498" y="23625284"/>
            <a:ext cx="4521292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000"/>
              <a:t>Confirm qualification of potential buyers. </a:t>
            </a:r>
          </a:p>
        </p:txBody>
      </p:sp>
      <p:pic>
        <p:nvPicPr>
          <p:cNvPr id="116" name="Picture 4" descr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66822" y="26472388"/>
            <a:ext cx="1572116" cy="2025544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TextBox 41"/>
          <p:cNvSpPr txBox="1"/>
          <p:nvPr/>
        </p:nvSpPr>
        <p:spPr>
          <a:xfrm>
            <a:off x="27031268" y="27968976"/>
            <a:ext cx="613937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/>
              <a:t>INSPECTIONS</a:t>
            </a:r>
          </a:p>
        </p:txBody>
      </p:sp>
      <p:sp>
        <p:nvSpPr>
          <p:cNvPr id="118" name="TextBox 42"/>
          <p:cNvSpPr txBox="1"/>
          <p:nvPr/>
        </p:nvSpPr>
        <p:spPr>
          <a:xfrm>
            <a:off x="20426794" y="27797676"/>
            <a:ext cx="613938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/>
              <a:t>SALE</a:t>
            </a:r>
          </a:p>
        </p:txBody>
      </p:sp>
      <p:sp>
        <p:nvSpPr>
          <p:cNvPr id="119" name="TextBox 43"/>
          <p:cNvSpPr txBox="1"/>
          <p:nvPr/>
        </p:nvSpPr>
        <p:spPr>
          <a:xfrm>
            <a:off x="13909306" y="28260184"/>
            <a:ext cx="6166412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/>
              <a:t>BANK APPRAISAL</a:t>
            </a:r>
          </a:p>
        </p:txBody>
      </p:sp>
      <p:sp>
        <p:nvSpPr>
          <p:cNvPr id="120" name="TextBox 44"/>
          <p:cNvSpPr txBox="1"/>
          <p:nvPr/>
        </p:nvSpPr>
        <p:spPr>
          <a:xfrm>
            <a:off x="7298748" y="27613378"/>
            <a:ext cx="5704320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/>
              <a:t>MORTGAGE COMMITMENT</a:t>
            </a:r>
          </a:p>
        </p:txBody>
      </p:sp>
      <p:sp>
        <p:nvSpPr>
          <p:cNvPr id="121" name="TextBox 45"/>
          <p:cNvSpPr txBox="1"/>
          <p:nvPr/>
        </p:nvSpPr>
        <p:spPr>
          <a:xfrm>
            <a:off x="164766" y="27797680"/>
            <a:ext cx="613938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/>
              <a:t>TITLE SEARCH</a:t>
            </a:r>
          </a:p>
        </p:txBody>
      </p:sp>
      <p:sp>
        <p:nvSpPr>
          <p:cNvPr id="122" name="TextBox 58"/>
          <p:cNvSpPr txBox="1"/>
          <p:nvPr/>
        </p:nvSpPr>
        <p:spPr>
          <a:xfrm>
            <a:off x="27317380" y="29004276"/>
            <a:ext cx="5567152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000"/>
              <a:t>Home and termite inspections take place. </a:t>
            </a:r>
          </a:p>
        </p:txBody>
      </p:sp>
      <p:sp>
        <p:nvSpPr>
          <p:cNvPr id="123" name="TextBox 59"/>
          <p:cNvSpPr txBox="1"/>
          <p:nvPr/>
        </p:nvSpPr>
        <p:spPr>
          <a:xfrm>
            <a:off x="20990154" y="28996500"/>
            <a:ext cx="5567148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000"/>
              <a:t>Execute contract of sale with attorney.</a:t>
            </a:r>
          </a:p>
        </p:txBody>
      </p:sp>
      <p:sp>
        <p:nvSpPr>
          <p:cNvPr id="124" name="TextBox 60"/>
          <p:cNvSpPr txBox="1"/>
          <p:nvPr/>
        </p:nvSpPr>
        <p:spPr>
          <a:xfrm>
            <a:off x="13585524" y="29473814"/>
            <a:ext cx="639344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/>
              <a:t>$$$</a:t>
            </a:r>
          </a:p>
        </p:txBody>
      </p:sp>
      <p:sp>
        <p:nvSpPr>
          <p:cNvPr id="125" name="TextBox 61"/>
          <p:cNvSpPr txBox="1"/>
          <p:nvPr/>
        </p:nvSpPr>
        <p:spPr>
          <a:xfrm>
            <a:off x="7435926" y="29219814"/>
            <a:ext cx="5567148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000"/>
              <a:t>Receive written mortgage commitment. </a:t>
            </a:r>
          </a:p>
        </p:txBody>
      </p:sp>
      <p:sp>
        <p:nvSpPr>
          <p:cNvPr id="126" name="TextBox 62"/>
          <p:cNvSpPr txBox="1"/>
          <p:nvPr/>
        </p:nvSpPr>
        <p:spPr>
          <a:xfrm>
            <a:off x="712208" y="29004280"/>
            <a:ext cx="5549936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000"/>
              <a:t>Title search ordered by purchaser’s attorney. </a:t>
            </a:r>
          </a:p>
        </p:txBody>
      </p:sp>
      <p:sp>
        <p:nvSpPr>
          <p:cNvPr id="127" name="TextBox 46"/>
          <p:cNvSpPr txBox="1"/>
          <p:nvPr/>
        </p:nvSpPr>
        <p:spPr>
          <a:xfrm>
            <a:off x="-49948" y="21505094"/>
            <a:ext cx="5838568" cy="378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/>
              <a:t>TRANSFER UTILITIES OIL, METER READ, CALL THE MOVERS! </a:t>
            </a:r>
          </a:p>
        </p:txBody>
      </p:sp>
      <p:sp>
        <p:nvSpPr>
          <p:cNvPr id="128" name="TextBox 47"/>
          <p:cNvSpPr txBox="1"/>
          <p:nvPr/>
        </p:nvSpPr>
        <p:spPr>
          <a:xfrm>
            <a:off x="12698" y="15500216"/>
            <a:ext cx="5713284" cy="378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/>
              <a:t>FINAL WALK THROUGH SCHEDULED 24-48 HOURS PRIOR TO CLOSING</a:t>
            </a:r>
          </a:p>
        </p:txBody>
      </p:sp>
      <p:sp>
        <p:nvSpPr>
          <p:cNvPr id="129" name="TextBox 48"/>
          <p:cNvSpPr txBox="1"/>
          <p:nvPr/>
        </p:nvSpPr>
        <p:spPr>
          <a:xfrm>
            <a:off x="22468" y="9971174"/>
            <a:ext cx="5693736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>
              <a:defRPr sz="1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000"/>
              <a:t>CONGRATULATIONS!</a:t>
            </a:r>
          </a:p>
        </p:txBody>
      </p:sp>
      <p:sp>
        <p:nvSpPr>
          <p:cNvPr id="130" name="TextBox 65"/>
          <p:cNvSpPr txBox="1"/>
          <p:nvPr/>
        </p:nvSpPr>
        <p:spPr>
          <a:xfrm>
            <a:off x="464856" y="11324148"/>
            <a:ext cx="4808960" cy="3477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/>
          <a:p>
            <a:pPr algn="ctr"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rPr sz="4400" b="1"/>
              <a:t>CELEBRATE! </a:t>
            </a:r>
            <a:r>
              <a:rPr sz="4400"/>
              <a:t>Closing occurs at lending institution or attorney’s office.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Macintosh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Proxima Nova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Close, Madeline</cp:lastModifiedBy>
  <cp:revision>1</cp:revision>
  <dcterms:modified xsi:type="dcterms:W3CDTF">2021-12-27T17:34:30Z</dcterms:modified>
</cp:coreProperties>
</file>