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164510" y="1129241"/>
            <a:ext cx="6217921" cy="244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38240" y="3576320"/>
            <a:ext cx="3044191" cy="648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38" y="9476626"/>
            <a:ext cx="232876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5" marR="0" indent="-24747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0113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4685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29257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38296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ircle"/>
          <p:cNvSpPr/>
          <p:nvPr/>
        </p:nvSpPr>
        <p:spPr>
          <a:xfrm>
            <a:off x="2694409" y="5300714"/>
            <a:ext cx="1826791" cy="1826792"/>
          </a:xfrm>
          <a:prstGeom prst="ellipse">
            <a:avLst/>
          </a:prstGeom>
          <a:solidFill>
            <a:srgbClr val="BAB9BB"/>
          </a:solidFill>
          <a:ln w="31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" name="As a seller’s agent, my fiduciary responsibility is to the home seller.…"/>
          <p:cNvSpPr txBox="1"/>
          <p:nvPr/>
        </p:nvSpPr>
        <p:spPr>
          <a:xfrm>
            <a:off x="378960" y="9373144"/>
            <a:ext cx="7014480" cy="81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600">
                <a:latin typeface="Calibri"/>
                <a:ea typeface="Calibri"/>
                <a:cs typeface="Calibri"/>
                <a:sym typeface="Calibri"/>
              </a:defRPr>
            </a:pPr>
            <a:r>
              <a:t>Agent Contact Info Here.</a:t>
            </a:r>
          </a:p>
          <a:p>
            <a:pPr>
              <a:defRPr b="1"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25301" y="9013210"/>
            <a:ext cx="1846198" cy="675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ListingTerms101-01.png" descr="ListingTerms101-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508"/>
            <a:ext cx="7772400" cy="492861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Beautiful - 15% FASTER Sale…"/>
          <p:cNvSpPr txBox="1"/>
          <p:nvPr/>
        </p:nvSpPr>
        <p:spPr>
          <a:xfrm>
            <a:off x="652706" y="5008881"/>
            <a:ext cx="1846198" cy="2410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37503" indent="-137503">
              <a:lnSpc>
                <a:spcPct val="120000"/>
              </a:lnSpc>
              <a:buSzPct val="100000"/>
              <a:buChar char="•"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rPr b="1" sz="1600">
                <a:solidFill>
                  <a:srgbClr val="9AB66B"/>
                </a:solidFill>
              </a:rPr>
              <a:t>Beautiful </a:t>
            </a:r>
            <a:r>
              <a:t>- </a:t>
            </a:r>
            <a:r>
              <a:t>15% FASTER Sale</a:t>
            </a:r>
          </a:p>
          <a:p>
            <a:pPr marL="120315" indent="-120315">
              <a:lnSpc>
                <a:spcPct val="120000"/>
              </a:lnSpc>
              <a:buSzPct val="100000"/>
              <a:buChar char="•"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Landscaped</a:t>
            </a:r>
          </a:p>
          <a:p>
            <a:pPr marL="120315" indent="-120315">
              <a:lnSpc>
                <a:spcPct val="120000"/>
              </a:lnSpc>
              <a:buSzPct val="100000"/>
              <a:buChar char="•"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Move-in Condition</a:t>
            </a:r>
          </a:p>
          <a:p>
            <a:pPr marL="120315" indent="-120315">
              <a:lnSpc>
                <a:spcPct val="120000"/>
              </a:lnSpc>
              <a:buSzPct val="100000"/>
              <a:buChar char="•"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Good Value</a:t>
            </a:r>
          </a:p>
          <a:p>
            <a:pPr marL="120315" indent="-120315">
              <a:lnSpc>
                <a:spcPct val="120000"/>
              </a:lnSpc>
              <a:buSzPct val="100000"/>
              <a:buChar char="•"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Granite</a:t>
            </a:r>
          </a:p>
          <a:p>
            <a:pPr marL="120315" indent="-120315">
              <a:lnSpc>
                <a:spcPct val="120000"/>
              </a:lnSpc>
              <a:buSzPct val="100000"/>
              <a:buChar char="•"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Maple</a:t>
            </a:r>
          </a:p>
          <a:p>
            <a:pPr marL="120315" indent="-120315">
              <a:lnSpc>
                <a:spcPct val="120000"/>
              </a:lnSpc>
              <a:buSzPct val="100000"/>
              <a:buChar char="•"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Gourmet</a:t>
            </a:r>
          </a:p>
          <a:p>
            <a:pPr marL="120315" indent="-120315">
              <a:lnSpc>
                <a:spcPct val="120000"/>
              </a:lnSpc>
              <a:buSzPct val="100000"/>
              <a:buChar char="•"/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Updated</a:t>
            </a:r>
          </a:p>
        </p:txBody>
      </p:sp>
      <p:sp>
        <p:nvSpPr>
          <p:cNvPr id="25" name="Motivated - 15% SLOWER Sale…"/>
          <p:cNvSpPr txBox="1"/>
          <p:nvPr/>
        </p:nvSpPr>
        <p:spPr>
          <a:xfrm>
            <a:off x="4907206" y="5076190"/>
            <a:ext cx="1846198" cy="227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50394" indent="-150394">
              <a:lnSpc>
                <a:spcPct val="120000"/>
              </a:lnSpc>
              <a:buSzPct val="100000"/>
              <a:buChar char="•"/>
              <a:defRPr sz="1300">
                <a:latin typeface="Tahoma"/>
                <a:ea typeface="Tahoma"/>
                <a:cs typeface="Tahoma"/>
                <a:sym typeface="Tahoma"/>
              </a:defRPr>
            </a:pPr>
            <a:r>
              <a:rPr b="1" sz="1500">
                <a:solidFill>
                  <a:srgbClr val="DC6361"/>
                </a:solidFill>
              </a:rPr>
              <a:t>Motivated</a:t>
            </a:r>
            <a:r>
              <a:rPr>
                <a:solidFill>
                  <a:srgbClr val="F45700"/>
                </a:solidFill>
              </a:rPr>
              <a:t> </a:t>
            </a:r>
            <a:r>
              <a:t>- </a:t>
            </a:r>
            <a:r>
              <a:t>15% SLOWER Sale</a:t>
            </a:r>
          </a:p>
          <a:p>
            <a:pPr marL="130342" indent="-130342">
              <a:lnSpc>
                <a:spcPct val="120000"/>
              </a:lnSpc>
              <a:buSzPct val="100000"/>
              <a:buChar char="•"/>
              <a:defRPr sz="1300">
                <a:latin typeface="Tahoma"/>
                <a:ea typeface="Tahoma"/>
                <a:cs typeface="Tahoma"/>
                <a:sym typeface="Tahoma"/>
              </a:defRPr>
            </a:pPr>
            <a:r>
              <a:t>Clean</a:t>
            </a:r>
          </a:p>
          <a:p>
            <a:pPr marL="130342" indent="-130342">
              <a:lnSpc>
                <a:spcPct val="120000"/>
              </a:lnSpc>
              <a:buSzPct val="100000"/>
              <a:buChar char="•"/>
              <a:defRPr sz="1300">
                <a:latin typeface="Tahoma"/>
                <a:ea typeface="Tahoma"/>
                <a:cs typeface="Tahoma"/>
                <a:sym typeface="Tahoma"/>
              </a:defRPr>
            </a:pPr>
            <a:r>
              <a:t>Quiet</a:t>
            </a:r>
          </a:p>
          <a:p>
            <a:pPr marL="130342" indent="-130342">
              <a:lnSpc>
                <a:spcPct val="120000"/>
              </a:lnSpc>
              <a:buSzPct val="100000"/>
              <a:buChar char="•"/>
              <a:defRPr sz="1300">
                <a:latin typeface="Tahoma"/>
                <a:ea typeface="Tahoma"/>
                <a:cs typeface="Tahoma"/>
                <a:sym typeface="Tahoma"/>
              </a:defRPr>
            </a:pPr>
            <a:r>
              <a:t>New Paint</a:t>
            </a:r>
          </a:p>
          <a:p>
            <a:pPr marL="130342" indent="-130342">
              <a:lnSpc>
                <a:spcPct val="120000"/>
              </a:lnSpc>
              <a:buSzPct val="100000"/>
              <a:buChar char="•"/>
              <a:defRPr sz="1300">
                <a:latin typeface="Tahoma"/>
                <a:ea typeface="Tahoma"/>
                <a:cs typeface="Tahoma"/>
                <a:sym typeface="Tahoma"/>
              </a:defRPr>
            </a:pPr>
            <a:r>
              <a:t>As-Is</a:t>
            </a:r>
          </a:p>
          <a:p>
            <a:pPr marL="130342" indent="-130342">
              <a:lnSpc>
                <a:spcPct val="120000"/>
              </a:lnSpc>
              <a:buSzPct val="100000"/>
              <a:buChar char="•"/>
              <a:defRPr sz="1300">
                <a:latin typeface="Tahoma"/>
                <a:ea typeface="Tahoma"/>
                <a:cs typeface="Tahoma"/>
                <a:sym typeface="Tahoma"/>
              </a:defRPr>
            </a:pPr>
            <a:r>
              <a:t>Rental</a:t>
            </a:r>
          </a:p>
          <a:p>
            <a:pPr marL="130342" indent="-130342">
              <a:lnSpc>
                <a:spcPct val="120000"/>
              </a:lnSpc>
              <a:buSzPct val="100000"/>
              <a:buChar char="•"/>
              <a:defRPr sz="1300">
                <a:latin typeface="Tahoma"/>
                <a:ea typeface="Tahoma"/>
                <a:cs typeface="Tahoma"/>
                <a:sym typeface="Tahoma"/>
              </a:defRPr>
            </a:pPr>
            <a:r>
              <a:t>Starter</a:t>
            </a:r>
          </a:p>
          <a:p>
            <a:pPr marL="130342" indent="-130342">
              <a:lnSpc>
                <a:spcPct val="120000"/>
              </a:lnSpc>
              <a:buSzPct val="100000"/>
              <a:buChar char="•"/>
              <a:defRPr sz="1300">
                <a:latin typeface="Tahoma"/>
                <a:ea typeface="Tahoma"/>
                <a:cs typeface="Tahoma"/>
                <a:sym typeface="Tahoma"/>
              </a:defRPr>
            </a:pPr>
            <a:r>
              <a:t>Handyman Special</a:t>
            </a:r>
          </a:p>
        </p:txBody>
      </p:sp>
      <p:sp>
        <p:nvSpPr>
          <p:cNvPr id="26" name="“Must-see”…"/>
          <p:cNvSpPr txBox="1"/>
          <p:nvPr/>
        </p:nvSpPr>
        <p:spPr>
          <a:xfrm>
            <a:off x="3012135" y="5736590"/>
            <a:ext cx="1191340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z="1400">
                <a:latin typeface="Tahoma"/>
                <a:ea typeface="Tahoma"/>
                <a:cs typeface="Tahoma"/>
                <a:sym typeface="Tahoma"/>
              </a:defRPr>
            </a:pPr>
            <a:r>
              <a:t>“Must-see”</a:t>
            </a:r>
          </a:p>
          <a:p>
            <a:pPr algn="ctr"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proves to be </a:t>
            </a:r>
          </a:p>
          <a:p>
            <a:pPr algn="ctr"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statistically</a:t>
            </a:r>
          </a:p>
          <a:p>
            <a:pPr algn="ctr"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insignificant</a:t>
            </a:r>
          </a:p>
        </p:txBody>
      </p:sp>
      <p:sp>
        <p:nvSpPr>
          <p:cNvPr id="27" name="A Great Description Gets a Better Price!…"/>
          <p:cNvSpPr txBox="1"/>
          <p:nvPr/>
        </p:nvSpPr>
        <p:spPr>
          <a:xfrm>
            <a:off x="378960" y="7673350"/>
            <a:ext cx="7014480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400">
                <a:latin typeface="Tahoma"/>
                <a:ea typeface="Tahoma"/>
                <a:cs typeface="Tahoma"/>
                <a:sym typeface="Tahoma"/>
              </a:defRPr>
            </a:pPr>
            <a:r>
              <a:t>A Great Description Gets a Better Price!</a:t>
            </a:r>
          </a:p>
          <a:p>
            <a:pPr>
              <a:defRPr sz="1200">
                <a:latin typeface="Tahoma"/>
                <a:ea typeface="Tahoma"/>
                <a:cs typeface="Tahoma"/>
                <a:sym typeface="Tahoma"/>
              </a:defRPr>
            </a:pPr>
            <a:r>
              <a:t>Using positive, accurate words such as “beautiful,” “spacious” or “inviting,” improves sales price and generally sells faster. According to a study by Dr. Bennie D. Waller of Longwood University, </a:t>
            </a:r>
            <a:r>
              <a:rPr b="1"/>
              <a:t>each positive word increased the sales price by roughly 1 percent and improved the probability of selling by 9.2 percent.</a:t>
            </a:r>
          </a:p>
        </p:txBody>
      </p:sp>
      <p:sp>
        <p:nvSpPr>
          <p:cNvPr id="28" name="Sources: Studies by Dr. Bennie D. Waller of Longwood University,…"/>
          <p:cNvSpPr txBox="1"/>
          <p:nvPr/>
        </p:nvSpPr>
        <p:spPr>
          <a:xfrm>
            <a:off x="4891806" y="9633494"/>
            <a:ext cx="2713189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i="1" sz="700">
                <a:solidFill>
                  <a:srgbClr val="535353"/>
                </a:solidFill>
              </a:defRPr>
            </a:pPr>
            <a:r>
              <a:t>Sources: Studies by Dr. Bennie D. Waller of Longwood University,</a:t>
            </a:r>
          </a:p>
          <a:p>
            <a:pPr>
              <a:defRPr i="1" sz="700">
                <a:solidFill>
                  <a:srgbClr val="535353"/>
                </a:solidFill>
              </a:defRPr>
            </a:pPr>
            <a:r>
              <a:t>Virginia, and Dr. Paul Anglin, University of Guelph, Ontario.</a:t>
            </a:r>
          </a:p>
        </p:txBody>
      </p:sp>
      <p:sp>
        <p:nvSpPr>
          <p:cNvPr id="29" name="Line"/>
          <p:cNvSpPr/>
          <p:nvPr/>
        </p:nvSpPr>
        <p:spPr>
          <a:xfrm>
            <a:off x="393700" y="8839200"/>
            <a:ext cx="6985000" cy="0"/>
          </a:xfrm>
          <a:prstGeom prst="line">
            <a:avLst/>
          </a:prstGeom>
          <a:ln w="25400">
            <a:solidFill>
              <a:srgbClr val="A7A7A7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