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7772400" cy="1005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a:latin typeface="+mn-lt"/>
        <a:ea typeface="+mn-ea"/>
        <a:cs typeface="+mn-cs"/>
        <a:sym typeface="Helvetica Neue"/>
      </a:defRPr>
    </a:lvl1pPr>
    <a:lvl2pPr indent="228600" latinLnBrk="0">
      <a:defRPr>
        <a:latin typeface="+mn-lt"/>
        <a:ea typeface="+mn-ea"/>
        <a:cs typeface="+mn-cs"/>
        <a:sym typeface="Helvetica Neue"/>
      </a:defRPr>
    </a:lvl2pPr>
    <a:lvl3pPr indent="457200" latinLnBrk="0">
      <a:defRPr>
        <a:latin typeface="+mn-lt"/>
        <a:ea typeface="+mn-ea"/>
        <a:cs typeface="+mn-cs"/>
        <a:sym typeface="Helvetica Neue"/>
      </a:defRPr>
    </a:lvl3pPr>
    <a:lvl4pPr indent="685800" latinLnBrk="0">
      <a:defRPr>
        <a:latin typeface="+mn-lt"/>
        <a:ea typeface="+mn-ea"/>
        <a:cs typeface="+mn-cs"/>
        <a:sym typeface="Helvetica Neue"/>
      </a:defRPr>
    </a:lvl4pPr>
    <a:lvl5pPr indent="914400" latinLnBrk="0">
      <a:defRPr>
        <a:latin typeface="+mn-lt"/>
        <a:ea typeface="+mn-ea"/>
        <a:cs typeface="+mn-cs"/>
        <a:sym typeface="Helvetica Neue"/>
      </a:defRPr>
    </a:lvl5pPr>
    <a:lvl6pPr indent="1143000" latinLnBrk="0">
      <a:defRPr>
        <a:latin typeface="+mn-lt"/>
        <a:ea typeface="+mn-ea"/>
        <a:cs typeface="+mn-cs"/>
        <a:sym typeface="Helvetica Neue"/>
      </a:defRPr>
    </a:lvl6pPr>
    <a:lvl7pPr indent="1371600" latinLnBrk="0">
      <a:defRPr>
        <a:latin typeface="+mn-lt"/>
        <a:ea typeface="+mn-ea"/>
        <a:cs typeface="+mn-cs"/>
        <a:sym typeface="Helvetica Neue"/>
      </a:defRPr>
    </a:lvl7pPr>
    <a:lvl8pPr indent="1600200" latinLnBrk="0">
      <a:defRPr>
        <a:latin typeface="+mn-lt"/>
        <a:ea typeface="+mn-ea"/>
        <a:cs typeface="+mn-cs"/>
        <a:sym typeface="Helvetica Neue"/>
      </a:defRPr>
    </a:lvl8pPr>
    <a:lvl9pPr indent="1828800" latinLnBrk="0">
      <a:defRPr>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164510" y="1129241"/>
            <a:ext cx="6217921" cy="24470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lstStyle/>
          <a:p>
            <a:r>
              <a:t>Title Text</a:t>
            </a:r>
          </a:p>
        </p:txBody>
      </p:sp>
      <p:sp>
        <p:nvSpPr>
          <p:cNvPr id="3" name="Body Level One…"/>
          <p:cNvSpPr txBox="1">
            <a:spLocks noGrp="1"/>
          </p:cNvSpPr>
          <p:nvPr>
            <p:ph type="body" idx="1"/>
          </p:nvPr>
        </p:nvSpPr>
        <p:spPr>
          <a:xfrm>
            <a:off x="4338240" y="3576320"/>
            <a:ext cx="3044191" cy="6482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7004538" y="9476626"/>
            <a:ext cx="232876" cy="228509"/>
          </a:xfrm>
          <a:prstGeom prst="rect">
            <a:avLst/>
          </a:prstGeom>
          <a:ln w="12700">
            <a:miter lim="400000"/>
          </a:ln>
        </p:spPr>
        <p:txBody>
          <a:bodyPr wrap="none" lIns="45718" tIns="45718" rIns="45718" bIns="45718" anchor="ctr">
            <a:spAutoFit/>
          </a:bodyPr>
          <a:lstStyle>
            <a:lvl1pPr algn="r" defTabSz="776287">
              <a:defRPr sz="1000">
                <a:solidFill>
                  <a:srgbClr val="898989"/>
                </a:solidFill>
                <a:latin typeface="Calibri"/>
                <a:ea typeface="Calibri"/>
                <a:cs typeface="Calibri"/>
                <a:sym typeface="Calibri"/>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1pPr>
      <a:lvl2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2pPr>
      <a:lvl3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3pPr>
      <a:lvl4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4pPr>
      <a:lvl5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5pPr>
      <a:lvl6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6pPr>
      <a:lvl7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7pPr>
      <a:lvl8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8pPr>
      <a:lvl9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9pPr>
    </p:titleStyle>
    <p:bodyStyle>
      <a:lvl1pPr marL="193675" marR="0" indent="-193675" algn="l" defTabSz="776287"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Calibri"/>
          <a:ea typeface="Calibri"/>
          <a:cs typeface="Calibri"/>
          <a:sym typeface="Calibri"/>
        </a:defRPr>
      </a:lvl1pPr>
      <a:lvl2pPr marL="611663" marR="0" indent="-222725" algn="l" defTabSz="776287"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Calibri"/>
          <a:ea typeface="Calibri"/>
          <a:cs typeface="Calibri"/>
          <a:sym typeface="Calibri"/>
        </a:defRPr>
      </a:lvl2pPr>
      <a:lvl3pPr marL="1039905" marR="0" indent="-262030" algn="l" defTabSz="776287"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Calibri"/>
          <a:ea typeface="Calibri"/>
          <a:cs typeface="Calibri"/>
          <a:sym typeface="Calibri"/>
        </a:defRPr>
      </a:lvl3pPr>
      <a:lvl4pPr marL="1462193" marR="0" indent="-296968" algn="l" defTabSz="776287"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Calibri"/>
          <a:ea typeface="Calibri"/>
          <a:cs typeface="Calibri"/>
          <a:sym typeface="Calibri"/>
        </a:defRPr>
      </a:lvl4pPr>
      <a:lvl5pPr marL="1801635" marR="0" indent="-247472" algn="l" defTabSz="776287"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Calibri"/>
          <a:ea typeface="Calibri"/>
          <a:cs typeface="Calibri"/>
          <a:sym typeface="Calibri"/>
        </a:defRPr>
      </a:lvl5pPr>
      <a:lvl6pPr marL="0" marR="0" indent="2011362" algn="l" defTabSz="776287" rtl="0" latinLnBrk="0">
        <a:lnSpc>
          <a:spcPct val="90000"/>
        </a:lnSpc>
        <a:spcBef>
          <a:spcPts val="800"/>
        </a:spcBef>
        <a:spcAft>
          <a:spcPts val="0"/>
        </a:spcAft>
        <a:buClrTx/>
        <a:buSzTx/>
        <a:buFont typeface="Arial"/>
        <a:buNone/>
        <a:tabLst/>
        <a:defRPr sz="2300" b="0" i="0" u="none" strike="noStrike" cap="none" spc="0" baseline="0">
          <a:solidFill>
            <a:srgbClr val="000000"/>
          </a:solidFill>
          <a:uFillTx/>
          <a:latin typeface="Calibri"/>
          <a:ea typeface="Calibri"/>
          <a:cs typeface="Calibri"/>
          <a:sym typeface="Calibri"/>
        </a:defRPr>
      </a:lvl6pPr>
      <a:lvl7pPr marL="0" marR="0" indent="2468562" algn="l" defTabSz="776287" rtl="0" latinLnBrk="0">
        <a:lnSpc>
          <a:spcPct val="90000"/>
        </a:lnSpc>
        <a:spcBef>
          <a:spcPts val="800"/>
        </a:spcBef>
        <a:spcAft>
          <a:spcPts val="0"/>
        </a:spcAft>
        <a:buClrTx/>
        <a:buSzTx/>
        <a:buFont typeface="Arial"/>
        <a:buNone/>
        <a:tabLst/>
        <a:defRPr sz="2300" b="0" i="0" u="none" strike="noStrike" cap="none" spc="0" baseline="0">
          <a:solidFill>
            <a:srgbClr val="000000"/>
          </a:solidFill>
          <a:uFillTx/>
          <a:latin typeface="Calibri"/>
          <a:ea typeface="Calibri"/>
          <a:cs typeface="Calibri"/>
          <a:sym typeface="Calibri"/>
        </a:defRPr>
      </a:lvl7pPr>
      <a:lvl8pPr marL="0" marR="0" indent="2925762" algn="l" defTabSz="776287" rtl="0" latinLnBrk="0">
        <a:lnSpc>
          <a:spcPct val="90000"/>
        </a:lnSpc>
        <a:spcBef>
          <a:spcPts val="800"/>
        </a:spcBef>
        <a:spcAft>
          <a:spcPts val="0"/>
        </a:spcAft>
        <a:buClrTx/>
        <a:buSzTx/>
        <a:buFont typeface="Arial"/>
        <a:buNone/>
        <a:tabLst/>
        <a:defRPr sz="2300" b="0" i="0" u="none" strike="noStrike" cap="none" spc="0" baseline="0">
          <a:solidFill>
            <a:srgbClr val="000000"/>
          </a:solidFill>
          <a:uFillTx/>
          <a:latin typeface="Calibri"/>
          <a:ea typeface="Calibri"/>
          <a:cs typeface="Calibri"/>
          <a:sym typeface="Calibri"/>
        </a:defRPr>
      </a:lvl8pPr>
      <a:lvl9pPr marL="0" marR="0" indent="3382963" algn="l" defTabSz="776287" rtl="0" latinLnBrk="0">
        <a:lnSpc>
          <a:spcPct val="90000"/>
        </a:lnSpc>
        <a:spcBef>
          <a:spcPts val="800"/>
        </a:spcBef>
        <a:spcAft>
          <a:spcPts val="0"/>
        </a:spcAft>
        <a:buClrTx/>
        <a:buSzTx/>
        <a:buFont typeface="Arial"/>
        <a:buNone/>
        <a:tabLst/>
        <a:defRPr sz="2300" b="0" i="0" u="none" strike="noStrike" cap="none" spc="0" baseline="0">
          <a:solidFill>
            <a:srgbClr val="000000"/>
          </a:solidFill>
          <a:uFillTx/>
          <a:latin typeface="Calibri"/>
          <a:ea typeface="Calibri"/>
          <a:cs typeface="Calibri"/>
          <a:sym typeface="Calibri"/>
        </a:defRPr>
      </a:lvl9pPr>
    </p:bodyStyle>
    <p:otherStyle>
      <a:lvl1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1pPr>
      <a:lvl2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2pPr>
      <a:lvl3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3pPr>
      <a:lvl4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4pPr>
      <a:lvl5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5pPr>
      <a:lvl6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6pPr>
      <a:lvl7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7pPr>
      <a:lvl8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8pPr>
      <a:lvl9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11-reasons-list-Holidays-bknd.png" descr="11-reasons-list-Holidays-bknd.png"/>
          <p:cNvPicPr>
            <a:picLocks noChangeAspect="1"/>
          </p:cNvPicPr>
          <p:nvPr/>
        </p:nvPicPr>
        <p:blipFill>
          <a:blip r:embed="rId2"/>
          <a:stretch>
            <a:fillRect/>
          </a:stretch>
        </p:blipFill>
        <p:spPr>
          <a:xfrm>
            <a:off x="0" y="-12681"/>
            <a:ext cx="7772400" cy="5283162"/>
          </a:xfrm>
          <a:prstGeom prst="rect">
            <a:avLst/>
          </a:prstGeom>
          <a:ln w="12700">
            <a:miter lim="400000"/>
          </a:ln>
        </p:spPr>
      </p:pic>
      <p:sp>
        <p:nvSpPr>
          <p:cNvPr id="21" name="As a seller’s agent, my fiduciary responsibility is to the home seller.…"/>
          <p:cNvSpPr txBox="1"/>
          <p:nvPr/>
        </p:nvSpPr>
        <p:spPr>
          <a:xfrm>
            <a:off x="378960" y="9360444"/>
            <a:ext cx="7014480" cy="7958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1600" b="1">
                <a:latin typeface="Calibri"/>
                <a:ea typeface="Calibri"/>
                <a:cs typeface="Calibri"/>
                <a:sym typeface="Calibri"/>
              </a:defRPr>
            </a:pPr>
            <a:r>
              <a:t>Agent Contact Info / Photo(s) Here.</a:t>
            </a:r>
          </a:p>
          <a:p>
            <a:pPr>
              <a:defRPr sz="1600">
                <a:latin typeface="Calibri"/>
                <a:ea typeface="Calibri"/>
                <a:cs typeface="Calibri"/>
                <a:sym typeface="Calibri"/>
              </a:defRPr>
            </a:pPr>
            <a:endParaRPr/>
          </a:p>
        </p:txBody>
      </p:sp>
      <p:pic>
        <p:nvPicPr>
          <p:cNvPr id="22" name="Power-Agent-FINAL-LOGO.png" descr="Power-Agent-FINAL-LOGO.png"/>
          <p:cNvPicPr>
            <a:picLocks noChangeAspect="1"/>
          </p:cNvPicPr>
          <p:nvPr/>
        </p:nvPicPr>
        <p:blipFill>
          <a:blip r:embed="rId3"/>
          <a:stretch>
            <a:fillRect/>
          </a:stretch>
        </p:blipFill>
        <p:spPr>
          <a:xfrm>
            <a:off x="5951603" y="9420671"/>
            <a:ext cx="1846197" cy="675439"/>
          </a:xfrm>
          <a:prstGeom prst="rect">
            <a:avLst/>
          </a:prstGeom>
          <a:ln w="12700">
            <a:miter lim="400000"/>
          </a:ln>
        </p:spPr>
      </p:pic>
      <p:sp>
        <p:nvSpPr>
          <p:cNvPr id="23" name="People who look for a home during the Holidays are more serious buyers!…"/>
          <p:cNvSpPr txBox="1"/>
          <p:nvPr/>
        </p:nvSpPr>
        <p:spPr>
          <a:xfrm>
            <a:off x="265554" y="4577081"/>
            <a:ext cx="7241291" cy="4847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187157" indent="-187157">
              <a:spcBef>
                <a:spcPts val="1200"/>
              </a:spcBef>
              <a:buSzPct val="100000"/>
              <a:buAutoNum type="arabicPeriod"/>
              <a:defRPr sz="1200">
                <a:solidFill>
                  <a:srgbClr val="444444"/>
                </a:solidFill>
              </a:defRPr>
            </a:pPr>
            <a:r>
              <a:rPr lang="es-ES" sz="1100" dirty="0"/>
              <a:t>Las personas que buscan una casa durante las vacaciones son compradores más serios.</a:t>
            </a:r>
          </a:p>
          <a:p>
            <a:pPr marL="187157" indent="-187157">
              <a:spcBef>
                <a:spcPts val="1200"/>
              </a:spcBef>
              <a:buSzPct val="100000"/>
              <a:buAutoNum type="arabicPeriod"/>
              <a:defRPr sz="1200">
                <a:solidFill>
                  <a:srgbClr val="444444"/>
                </a:solidFill>
              </a:defRPr>
            </a:pPr>
            <a:r>
              <a:rPr lang="es-ES" sz="1100" dirty="0"/>
              <a:t>Los compradores serios tienen menos casas para elegir durante las vacaciones, y menos competencia significa más dinero para usted.</a:t>
            </a:r>
          </a:p>
          <a:p>
            <a:pPr marL="187157" indent="-187157">
              <a:spcBef>
                <a:spcPts val="1200"/>
              </a:spcBef>
              <a:buSzPct val="100000"/>
              <a:buAutoNum type="arabicPeriod"/>
              <a:defRPr sz="1200">
                <a:solidFill>
                  <a:srgbClr val="444444"/>
                </a:solidFill>
              </a:defRPr>
            </a:pPr>
            <a:r>
              <a:rPr lang="es-ES" sz="1100" dirty="0"/>
              <a:t>Dado que la oferta de anuncios aumentará drásticamente en enero, habrá menos demanda para su casa en particular. Menos demanda significa menos dinero para usted.</a:t>
            </a:r>
          </a:p>
          <a:p>
            <a:pPr marL="187157" indent="-187157">
              <a:spcBef>
                <a:spcPts val="1200"/>
              </a:spcBef>
              <a:buSzPct val="100000"/>
              <a:buAutoNum type="arabicPeriod"/>
              <a:defRPr sz="1200">
                <a:solidFill>
                  <a:srgbClr val="444444"/>
                </a:solidFill>
              </a:defRPr>
            </a:pPr>
            <a:r>
              <a:rPr lang="es-ES" sz="1100" dirty="0"/>
              <a:t>Las casas se muestran mejor cuando están decoradas para las fiestas.</a:t>
            </a:r>
          </a:p>
          <a:p>
            <a:pPr marL="187157" indent="-187157">
              <a:spcBef>
                <a:spcPts val="1200"/>
              </a:spcBef>
              <a:buSzPct val="100000"/>
              <a:buAutoNum type="arabicPeriod"/>
              <a:defRPr sz="1200">
                <a:solidFill>
                  <a:srgbClr val="444444"/>
                </a:solidFill>
              </a:defRPr>
            </a:pPr>
            <a:r>
              <a:rPr lang="es-ES" sz="1100" dirty="0"/>
              <a:t>Los compradores están más emocionados durante las fiestas, y es más probable que paguen su precio.</a:t>
            </a:r>
          </a:p>
          <a:p>
            <a:pPr marL="187157" indent="-187157">
              <a:spcBef>
                <a:spcPts val="1200"/>
              </a:spcBef>
              <a:buSzPct val="100000"/>
              <a:buAutoNum type="arabicPeriod"/>
              <a:defRPr sz="1200">
                <a:solidFill>
                  <a:srgbClr val="444444"/>
                </a:solidFill>
              </a:defRPr>
            </a:pPr>
            <a:r>
              <a:rPr lang="es-ES" sz="1100" dirty="0"/>
              <a:t>Los compradores tienen más tiempo para buscar una casa durante las fiestas que durante la semana de trabajo.</a:t>
            </a:r>
          </a:p>
          <a:p>
            <a:pPr marL="187157" indent="-187157">
              <a:spcBef>
                <a:spcPts val="1200"/>
              </a:spcBef>
              <a:buSzPct val="100000"/>
              <a:buAutoNum type="arabicPeriod"/>
              <a:defRPr sz="1200">
                <a:solidFill>
                  <a:srgbClr val="444444"/>
                </a:solidFill>
              </a:defRPr>
            </a:pPr>
            <a:r>
              <a:rPr lang="es-ES" sz="1100" dirty="0"/>
              <a:t>Algunas personas compran antes de fin de año por razones fiscales.</a:t>
            </a:r>
          </a:p>
          <a:p>
            <a:pPr marL="187157" indent="-187157">
              <a:spcBef>
                <a:spcPts val="1200"/>
              </a:spcBef>
              <a:buSzPct val="100000"/>
              <a:buAutoNum type="arabicPeriod"/>
              <a:defRPr sz="1200">
                <a:solidFill>
                  <a:srgbClr val="444444"/>
                </a:solidFill>
              </a:defRPr>
            </a:pPr>
            <a:r>
              <a:rPr lang="es-ES" sz="1100" dirty="0"/>
              <a:t>Enero es tradicionalmente el mes en que los empleados comienzan nuevos trabajos. Dado que los trasladados no pueden esperar hasta la primavera para comprar, usted debe estar en el mercado ahora para captar a estos compradores.</a:t>
            </a:r>
          </a:p>
          <a:p>
            <a:pPr marL="187157" indent="-187157">
              <a:spcBef>
                <a:spcPts val="1200"/>
              </a:spcBef>
              <a:buSzPct val="100000"/>
              <a:buAutoNum type="arabicPeriod"/>
              <a:defRPr sz="1200">
                <a:solidFill>
                  <a:srgbClr val="444444"/>
                </a:solidFill>
              </a:defRPr>
            </a:pPr>
            <a:r>
              <a:rPr lang="es-ES" sz="1100" dirty="0"/>
              <a:t>Puede seguir en el mercado, pero tiene la opción de restringir las visitas durante los seis o siete días que duran las vacaciones.</a:t>
            </a:r>
          </a:p>
          <a:p>
            <a:pPr marL="187157" indent="-187157">
              <a:spcBef>
                <a:spcPts val="1200"/>
              </a:spcBef>
              <a:buSzPct val="100000"/>
              <a:buAutoNum type="arabicPeriod"/>
              <a:defRPr sz="1200">
                <a:solidFill>
                  <a:srgbClr val="444444"/>
                </a:solidFill>
              </a:defRPr>
            </a:pPr>
            <a:r>
              <a:rPr lang="es-ES" sz="1100" dirty="0"/>
              <a:t>Si vende ahora por más dinero, le proporcionaremos un cierre retrasado o una ocupación extendida hasta principios del próximo año.</a:t>
            </a:r>
          </a:p>
          <a:p>
            <a:pPr marL="187157" indent="-187157">
              <a:spcBef>
                <a:spcPts val="1200"/>
              </a:spcBef>
              <a:buSzPct val="100000"/>
              <a:buAutoNum type="arabicPeriod"/>
              <a:defRPr sz="1200">
                <a:solidFill>
                  <a:srgbClr val="444444"/>
                </a:solidFill>
              </a:defRPr>
            </a:pPr>
            <a:r>
              <a:rPr lang="es-ES" sz="1100" dirty="0"/>
              <a:t>Al vender ahora, puede tener la oportunidad de ser un comprador no contingente durante la primavera, cuando hay muchas más casas en el mercado por menos dinero. ¡Esto le permitirá vender alto y comprar bajo!</a:t>
            </a:r>
            <a:endParaRPr sz="1100" dirty="0"/>
          </a:p>
        </p:txBody>
      </p:sp>
      <p:sp>
        <p:nvSpPr>
          <p:cNvPr id="2" name="Rectángulo 1">
            <a:extLst>
              <a:ext uri="{FF2B5EF4-FFF2-40B4-BE49-F238E27FC236}">
                <a16:creationId xmlns:a16="http://schemas.microsoft.com/office/drawing/2014/main" id="{A56C2E72-0EDC-40AC-B7A8-9B11AF522B82}"/>
              </a:ext>
            </a:extLst>
          </p:cNvPr>
          <p:cNvSpPr/>
          <p:nvPr/>
        </p:nvSpPr>
        <p:spPr>
          <a:xfrm>
            <a:off x="265553" y="3023215"/>
            <a:ext cx="7241291" cy="1446550"/>
          </a:xfrm>
          <a:prstGeom prst="rect">
            <a:avLst/>
          </a:prstGeom>
          <a:noFill/>
        </p:spPr>
        <p:txBody>
          <a:bodyPr wrap="square" lIns="91440" tIns="45720" rIns="91440" bIns="45720">
            <a:spAutoFit/>
          </a:bodyPr>
          <a:lstStyle/>
          <a:p>
            <a:pPr algn="ctr"/>
            <a:r>
              <a:rPr lang="es-ES" sz="4400" dirty="0">
                <a:ln w="0"/>
                <a:solidFill>
                  <a:schemeClr val="tx1"/>
                </a:solidFill>
                <a:effectLst>
                  <a:outerShdw blurRad="38100" dist="19050" dir="2700000" algn="tl" rotWithShape="0">
                    <a:schemeClr val="dk1">
                      <a:alpha val="40000"/>
                    </a:schemeClr>
                  </a:outerShdw>
                </a:effectLst>
              </a:rPr>
              <a:t>11 razones para hacer una lista durante las vacaciones</a:t>
            </a:r>
            <a:endParaRPr lang="es-ES" sz="44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269</Words>
  <Application>Microsoft Office PowerPoint</Application>
  <PresentationFormat>Personalizado</PresentationFormat>
  <Paragraphs>13</Paragraphs>
  <Slides>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Calibri</vt:lpstr>
      <vt:lpstr>Helvetica</vt:lpstr>
      <vt:lpstr>Helvetica Neue</vt:lpstr>
      <vt:lpstr>Office Theme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Nilson Ramirez</cp:lastModifiedBy>
  <cp:revision>2</cp:revision>
  <dcterms:modified xsi:type="dcterms:W3CDTF">2021-02-17T05:32:14Z</dcterms:modified>
</cp:coreProperties>
</file>