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1089600" cy="40233600"/>
  <p:notesSz cx="6858000" cy="9144000"/>
  <p:defaultTextStyle>
    <a:defPPr marL="0" marR="0" indent="0" algn="l" defTabSz="36576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5486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7315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20" d="100"/>
          <a:sy n="20" d="100"/>
        </p:scale>
        <p:origin x="348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914400" latinLnBrk="0">
      <a:defRPr>
        <a:latin typeface="+mj-lt"/>
        <a:ea typeface="+mj-ea"/>
        <a:cs typeface="+mj-cs"/>
        <a:sym typeface="Helvetica Neue"/>
      </a:defRPr>
    </a:lvl2pPr>
    <a:lvl3pPr indent="1828800" latinLnBrk="0">
      <a:defRPr>
        <a:latin typeface="+mj-lt"/>
        <a:ea typeface="+mj-ea"/>
        <a:cs typeface="+mj-cs"/>
        <a:sym typeface="Helvetica Neue"/>
      </a:defRPr>
    </a:lvl3pPr>
    <a:lvl4pPr indent="2743200" latinLnBrk="0">
      <a:defRPr>
        <a:latin typeface="+mj-lt"/>
        <a:ea typeface="+mj-ea"/>
        <a:cs typeface="+mj-cs"/>
        <a:sym typeface="Helvetica Neue"/>
      </a:defRPr>
    </a:lvl4pPr>
    <a:lvl5pPr indent="3657600" latinLnBrk="0">
      <a:defRPr>
        <a:latin typeface="+mj-lt"/>
        <a:ea typeface="+mj-ea"/>
        <a:cs typeface="+mj-cs"/>
        <a:sym typeface="Helvetica Neue"/>
      </a:defRPr>
    </a:lvl5pPr>
    <a:lvl6pPr indent="4572000" latinLnBrk="0">
      <a:defRPr>
        <a:latin typeface="+mj-lt"/>
        <a:ea typeface="+mj-ea"/>
        <a:cs typeface="+mj-cs"/>
        <a:sym typeface="Helvetica Neue"/>
      </a:defRPr>
    </a:lvl6pPr>
    <a:lvl7pPr indent="5486400" latinLnBrk="0">
      <a:defRPr>
        <a:latin typeface="+mj-lt"/>
        <a:ea typeface="+mj-ea"/>
        <a:cs typeface="+mj-cs"/>
        <a:sym typeface="Helvetica Neue"/>
      </a:defRPr>
    </a:lvl7pPr>
    <a:lvl8pPr indent="6400800" latinLnBrk="0">
      <a:defRPr>
        <a:latin typeface="+mj-lt"/>
        <a:ea typeface="+mj-ea"/>
        <a:cs typeface="+mj-cs"/>
        <a:sym typeface="Helvetica Neue"/>
      </a:defRPr>
    </a:lvl8pPr>
    <a:lvl9pPr indent="73152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554480" y="540172"/>
            <a:ext cx="27980640" cy="8847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554480" y="9387840"/>
            <a:ext cx="27980640" cy="3084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8256196" y="38009581"/>
            <a:ext cx="693458" cy="7078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3105148">
              <a:defRPr sz="40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182880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365760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548640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7315200" algn="l" defTabSz="310514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774700" marR="0" indent="-774700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2446652" marR="0" indent="-890904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4159620" marR="0" indent="-1048120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5848772" marR="0" indent="-118787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7206544" marR="0" indent="-98989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9035344" marR="0" indent="-98989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10864144" marR="0" indent="-98989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12692944" marR="0" indent="-98989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14521744" marR="0" indent="-989892" algn="l" defTabSz="3105148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"/>
        <a:tabLst/>
        <a:defRPr sz="9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182880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365760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548640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731520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310514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hat you save in commission, you’ll lose in sales price. Statistically, agent-assisted homes sell for more.…"/>
          <p:cNvSpPr txBox="1"/>
          <p:nvPr/>
        </p:nvSpPr>
        <p:spPr>
          <a:xfrm>
            <a:off x="1744976" y="15195550"/>
            <a:ext cx="14010648" cy="20046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6" rIns="182876">
            <a:spAutoFit/>
          </a:bodyPr>
          <a:lstStyle/>
          <a:p>
            <a:pPr marL="1435100" indent="-1384300" defTabSz="3105148">
              <a:spcBef>
                <a:spcPts val="3600"/>
              </a:spcBef>
              <a:buSzPct val="100000"/>
              <a:buAutoNum type="arabicPeriod"/>
              <a:tabLst>
                <a:tab pos="1422400" algn="l"/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What you save in commission, you’ll lose in sales price. Statistically, agent-assisted homes sell for more.</a:t>
            </a:r>
          </a:p>
          <a:p>
            <a:pPr marL="1435100" indent="-1384300" defTabSz="3105148">
              <a:spcBef>
                <a:spcPts val="3600"/>
              </a:spcBef>
              <a:buSzPct val="100000"/>
              <a:buAutoNum type="arabicPeriod"/>
              <a:tabLst>
                <a:tab pos="1422400" algn="l"/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You run the risk of underpricing in a competitive market and selling for less.</a:t>
            </a:r>
          </a:p>
          <a:p>
            <a:pPr marL="1435100" indent="-1384300" defTabSz="3105148">
              <a:spcBef>
                <a:spcPts val="2400"/>
              </a:spcBef>
              <a:buSzPct val="100000"/>
              <a:buAutoNum type="arabicPeriod"/>
              <a:tabLst>
                <a:tab pos="1422400" algn="l"/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There’s a danger of overpricing, which will cost time, exposure, and potential a sale.</a:t>
            </a:r>
          </a:p>
          <a:p>
            <a:pPr marL="1435100" indent="-1384300" defTabSz="3105148">
              <a:spcBef>
                <a:spcPts val="2400"/>
              </a:spcBef>
              <a:buSzPct val="100000"/>
              <a:buAutoNum type="arabicPeriod"/>
              <a:tabLst>
                <a:tab pos="1422400" algn="l"/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Get mostly lookers versus serious pre-qualified buyers.</a:t>
            </a:r>
          </a:p>
          <a:p>
            <a:pPr marL="1435100" indent="-1384300" defTabSz="3105148">
              <a:spcBef>
                <a:spcPts val="2400"/>
              </a:spcBef>
              <a:buSzPct val="100000"/>
              <a:buAutoNum type="arabicPeriod"/>
              <a:tabLst>
                <a:tab pos="1422400" algn="l"/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Difficulty in negotiating.</a:t>
            </a:r>
          </a:p>
          <a:p>
            <a:pPr marL="1435100" indent="-1384300" defTabSz="3105148">
              <a:spcBef>
                <a:spcPts val="2400"/>
              </a:spcBef>
              <a:buSzPct val="100000"/>
              <a:buAutoNum type="arabicPeriod"/>
              <a:tabLst>
                <a:tab pos="1422400" algn="l"/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Not finding out buyers’ hidden objections.</a:t>
            </a:r>
          </a:p>
          <a:p>
            <a:pPr marL="1435100" indent="-1384300" defTabSz="3105148">
              <a:spcBef>
                <a:spcPts val="2400"/>
              </a:spcBef>
              <a:buSzPct val="100000"/>
              <a:buAutoNum type="arabicPeriod"/>
              <a:tabLst>
                <a:tab pos="1422400" algn="l"/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Inexperience in handling objections once you find out what they are.</a:t>
            </a:r>
          </a:p>
          <a:p>
            <a:pPr marL="1435100" indent="-1384300" defTabSz="3105148">
              <a:lnSpc>
                <a:spcPts val="5600"/>
              </a:lnSpc>
              <a:spcBef>
                <a:spcPts val="2400"/>
              </a:spcBef>
              <a:buSzPct val="100000"/>
              <a:buAutoNum type="arabicPeriod"/>
              <a:tabLst>
                <a:tab pos="1422400" algn="l"/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Create an urgency situation for yourself </a:t>
            </a:r>
            <a:r>
              <a:rPr sz="4400" i="1"/>
              <a:t>(i.e. if a listing agent is hired at the last minute, the house may not sell in time, forcing you to own two homes or giving  the house away)</a:t>
            </a:r>
            <a:r>
              <a:rPr sz="4400"/>
              <a:t>.</a:t>
            </a:r>
          </a:p>
          <a:p>
            <a:pPr marL="1435100" indent="-1384300" defTabSz="3105148">
              <a:spcBef>
                <a:spcPts val="2400"/>
              </a:spcBef>
              <a:buSzPct val="100000"/>
              <a:buAutoNum type="arabicPeriod" startAt="9"/>
              <a:tabLst>
                <a:tab pos="1422400" algn="l"/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Problems in financing – types of mortgages, where to go, creative financing, etc.</a:t>
            </a:r>
          </a:p>
          <a:p>
            <a:pPr marL="1435100" indent="-1384300" defTabSz="3105148">
              <a:spcBef>
                <a:spcPts val="2400"/>
              </a:spcBef>
              <a:buSzPct val="100000"/>
              <a:buAutoNum type="arabicPeriod" startAt="9"/>
              <a:tabLst>
                <a:tab pos="1422400" algn="l"/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Lack of several different marketing tools – people don’t buy from specific ad.</a:t>
            </a:r>
          </a:p>
          <a:p>
            <a:pPr marL="1435100" indent="-1384300" defTabSz="3105148">
              <a:spcBef>
                <a:spcPts val="2400"/>
              </a:spcBef>
              <a:buSzPct val="100000"/>
              <a:buAutoNum type="arabicPeriod" startAt="9"/>
              <a:tabLst>
                <a:tab pos="1422400" algn="l"/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Little or no advertising or internet exposure.</a:t>
            </a:r>
          </a:p>
          <a:p>
            <a:pPr marL="1435100" indent="-1384300" defTabSz="3105148">
              <a:spcBef>
                <a:spcPts val="2400"/>
              </a:spcBef>
              <a:buSzPct val="100000"/>
              <a:buAutoNum type="arabicPeriod" startAt="9"/>
              <a:tabLst>
                <a:tab pos="1422400" algn="l"/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No follow up system to showings </a:t>
            </a:r>
            <a:r>
              <a:rPr sz="4400" i="1"/>
              <a:t>(i.e. broker call backs)</a:t>
            </a:r>
            <a:r>
              <a:rPr sz="4400"/>
              <a:t>.</a:t>
            </a:r>
          </a:p>
        </p:txBody>
      </p:sp>
      <p:sp>
        <p:nvSpPr>
          <p:cNvPr id="21" name="Buyer must sell his own house before he buys – we can work this out.…"/>
          <p:cNvSpPr txBox="1"/>
          <p:nvPr/>
        </p:nvSpPr>
        <p:spPr>
          <a:xfrm>
            <a:off x="17175478" y="15125700"/>
            <a:ext cx="12905748" cy="20180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6" rIns="182876">
            <a:spAutoFit/>
          </a:bodyPr>
          <a:lstStyle/>
          <a:p>
            <a:pPr marL="1435100" indent="-1384300" defTabSz="3105148">
              <a:spcBef>
                <a:spcPts val="2400"/>
              </a:spcBef>
              <a:buSzPct val="100000"/>
              <a:buAutoNum type="arabicPeriod" startAt="13"/>
              <a:tabLst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Buyer must sell his own house before he buys – we can work this out.</a:t>
            </a:r>
          </a:p>
          <a:p>
            <a:pPr marL="1435100" indent="-1384300" defTabSz="3105148">
              <a:spcBef>
                <a:spcPts val="2400"/>
              </a:spcBef>
              <a:buSzPct val="100000"/>
              <a:buAutoNum type="arabicPeriod" startAt="13"/>
              <a:tabLst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Marketing expenses.</a:t>
            </a:r>
          </a:p>
          <a:p>
            <a:pPr marL="1435100" indent="-1384300" defTabSz="3105148">
              <a:spcBef>
                <a:spcPts val="2400"/>
              </a:spcBef>
              <a:buSzPct val="100000"/>
              <a:buAutoNum type="arabicPeriod" startAt="13"/>
              <a:tabLst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Lack of home selling experience.</a:t>
            </a:r>
          </a:p>
          <a:p>
            <a:pPr marL="1435100" indent="-1384300" defTabSz="3105148">
              <a:spcBef>
                <a:spcPts val="2400"/>
              </a:spcBef>
              <a:buSzPct val="100000"/>
              <a:buAutoNum type="arabicPeriod" startAt="13"/>
              <a:tabLst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Buyers’ reluctance on inspection details.</a:t>
            </a:r>
          </a:p>
          <a:p>
            <a:pPr marL="1435100" indent="-1384300" defTabSz="3105148">
              <a:lnSpc>
                <a:spcPct val="69000"/>
              </a:lnSpc>
              <a:spcBef>
                <a:spcPts val="4400"/>
              </a:spcBef>
              <a:buSzPct val="100000"/>
              <a:buAutoNum type="arabicPeriod" startAt="13"/>
              <a:tabLst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Don’t know how to justify the asking and selling price to the buyer and to the  bank.</a:t>
            </a:r>
          </a:p>
          <a:p>
            <a:pPr marL="1435100" indent="-1384300" defTabSz="3105148">
              <a:spcBef>
                <a:spcPts val="2400"/>
              </a:spcBef>
              <a:buSzPct val="100000"/>
              <a:buAutoNum type="arabicPeriod" startAt="13"/>
              <a:tabLst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Not being at home and missing “A+- Buyers”.</a:t>
            </a:r>
          </a:p>
          <a:p>
            <a:pPr marL="1435100" indent="-1384300" defTabSz="3105148">
              <a:spcBef>
                <a:spcPts val="2400"/>
              </a:spcBef>
              <a:buSzPct val="100000"/>
              <a:buAutoNum type="arabicPeriod" startAt="13"/>
              <a:tabLst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Allowing complete strangers have access to home.</a:t>
            </a:r>
          </a:p>
          <a:p>
            <a:pPr marL="1435100" indent="-1384300" defTabSz="3105148">
              <a:spcBef>
                <a:spcPts val="2400"/>
              </a:spcBef>
              <a:buSzPct val="100000"/>
              <a:buAutoNum type="arabicPeriod" startAt="13"/>
              <a:tabLst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People drive by and not keeping their appointment.</a:t>
            </a:r>
          </a:p>
          <a:p>
            <a:pPr marL="1435100" indent="-1384300" defTabSz="3105148">
              <a:spcBef>
                <a:spcPts val="2400"/>
              </a:spcBef>
              <a:buSzPct val="100000"/>
              <a:buAutoNum type="arabicPeriod" startAt="13"/>
              <a:tabLst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Buyers may become interested later and not remembering to follow-up.</a:t>
            </a:r>
          </a:p>
          <a:p>
            <a:pPr marL="1435100" indent="-1384300" defTabSz="3105148">
              <a:spcBef>
                <a:spcPts val="2400"/>
              </a:spcBef>
              <a:buSzPct val="100000"/>
              <a:buAutoNum type="arabicPeriod" startAt="13"/>
              <a:tabLst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Buyers take owners’ point-of-view with “grain of salt”.</a:t>
            </a:r>
          </a:p>
          <a:p>
            <a:pPr marL="1435100" indent="-1384300" defTabSz="3105148">
              <a:spcBef>
                <a:spcPts val="2400"/>
              </a:spcBef>
              <a:buSzPct val="100000"/>
              <a:buAutoNum type="arabicPeriod" startAt="13"/>
              <a:tabLst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Processing, settlement, closing problems – broker takes care of.</a:t>
            </a:r>
          </a:p>
          <a:p>
            <a:pPr marL="1435100" indent="-1384300" defTabSz="3105148">
              <a:spcBef>
                <a:spcPts val="2400"/>
              </a:spcBef>
              <a:buSzPct val="100000"/>
              <a:buAutoNum type="arabicPeriod" startAt="13"/>
              <a:tabLst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How long on market.</a:t>
            </a:r>
          </a:p>
          <a:p>
            <a:pPr marL="1435100" indent="-1384300" defTabSz="3105148">
              <a:spcBef>
                <a:spcPts val="2400"/>
              </a:spcBef>
              <a:buSzPct val="100000"/>
              <a:buAutoNum type="arabicPeriod" startAt="13"/>
              <a:tabLst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Handling legal matters safely.</a:t>
            </a:r>
          </a:p>
          <a:p>
            <a:pPr marL="1435100" indent="-1384300" defTabSz="3105148">
              <a:spcBef>
                <a:spcPts val="2400"/>
              </a:spcBef>
              <a:buSzPct val="100000"/>
              <a:buAutoNum type="arabicPeriod" startAt="13"/>
              <a:tabLst>
                <a:tab pos="14224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sz="4400"/>
              <a:t>Time. It takes a considerable amount of time to get the most return for your investment. For busy consumers, that’s difficult. </a:t>
            </a:r>
          </a:p>
        </p:txBody>
      </p:sp>
      <p:sp>
        <p:nvSpPr>
          <p:cNvPr id="22" name="26 REASONS WHY HOME OWNERS SHOULDN’T SELL THEIR OWN HOMES"/>
          <p:cNvSpPr txBox="1"/>
          <p:nvPr/>
        </p:nvSpPr>
        <p:spPr>
          <a:xfrm>
            <a:off x="12273276" y="1454148"/>
            <a:ext cx="14010648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6" rIns="182876">
            <a:spAutoFit/>
          </a:bodyPr>
          <a:lstStyle>
            <a:lvl1pPr indent="115887" algn="ctr" defTabSz="776287">
              <a:spcBef>
                <a:spcPts val="100"/>
              </a:spcBef>
              <a:defRPr sz="15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6000"/>
              <a:t>26 REASONS WHY HOME OWNERS SHOULDN’T SELL THEIR OWN HOMES</a:t>
            </a:r>
          </a:p>
        </p:txBody>
      </p:sp>
      <p:pic>
        <p:nvPicPr>
          <p:cNvPr id="23" name="Image result for realtor disclaimer" descr="Image result for realtor disclaim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48" y="36855400"/>
            <a:ext cx="2927352" cy="1377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.png" descr="image.png"/>
          <p:cNvPicPr>
            <a:picLocks noChangeAspect="1"/>
          </p:cNvPicPr>
          <p:nvPr/>
        </p:nvPicPr>
        <p:blipFill>
          <a:blip r:embed="rId3"/>
          <a:srcRect t="19767"/>
          <a:stretch>
            <a:fillRect/>
          </a:stretch>
        </p:blipFill>
        <p:spPr>
          <a:xfrm>
            <a:off x="0" y="-4"/>
            <a:ext cx="31089600" cy="1510665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Agent Information Here."/>
          <p:cNvSpPr txBox="1"/>
          <p:nvPr/>
        </p:nvSpPr>
        <p:spPr>
          <a:xfrm>
            <a:off x="1744976" y="35528248"/>
            <a:ext cx="24145248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76" rIns="182876">
            <a:spAutoFit/>
          </a:bodyPr>
          <a:lstStyle>
            <a:lvl1pPr>
              <a:defRPr sz="1500" b="1"/>
            </a:lvl1pPr>
          </a:lstStyle>
          <a:p>
            <a:r>
              <a:rPr sz="6000"/>
              <a:t>Agent Information Here. </a:t>
            </a:r>
          </a:p>
        </p:txBody>
      </p:sp>
      <p:pic>
        <p:nvPicPr>
          <p:cNvPr id="26" name="Power-Agent-FINAL-LOGO.png" descr="Power-Agent-FINAL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0390" y="38328910"/>
            <a:ext cx="4507612" cy="1649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Macintosh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 Neue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Close, Madeline</cp:lastModifiedBy>
  <cp:revision>1</cp:revision>
  <dcterms:modified xsi:type="dcterms:W3CDTF">2021-12-10T21:57:41Z</dcterms:modified>
</cp:coreProperties>
</file>