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20" d="100"/>
          <a:sy n="20" d="100"/>
        </p:scale>
        <p:origin x="34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2103438" y="685800"/>
            <a:ext cx="2651125"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914400" latinLnBrk="0">
      <a:defRPr>
        <a:latin typeface="+mn-lt"/>
        <a:ea typeface="+mn-ea"/>
        <a:cs typeface="+mn-cs"/>
        <a:sym typeface="Helvetica Neue"/>
      </a:defRPr>
    </a:lvl2pPr>
    <a:lvl3pPr indent="1828800" latinLnBrk="0">
      <a:defRPr>
        <a:latin typeface="+mn-lt"/>
        <a:ea typeface="+mn-ea"/>
        <a:cs typeface="+mn-cs"/>
        <a:sym typeface="Helvetica Neue"/>
      </a:defRPr>
    </a:lvl3pPr>
    <a:lvl4pPr indent="2743200" latinLnBrk="0">
      <a:defRPr>
        <a:latin typeface="+mn-lt"/>
        <a:ea typeface="+mn-ea"/>
        <a:cs typeface="+mn-cs"/>
        <a:sym typeface="Helvetica Neue"/>
      </a:defRPr>
    </a:lvl4pPr>
    <a:lvl5pPr indent="3657600" latinLnBrk="0">
      <a:defRPr>
        <a:latin typeface="+mn-lt"/>
        <a:ea typeface="+mn-ea"/>
        <a:cs typeface="+mn-cs"/>
        <a:sym typeface="Helvetica Neue"/>
      </a:defRPr>
    </a:lvl5pPr>
    <a:lvl6pPr indent="4572000" latinLnBrk="0">
      <a:defRPr>
        <a:latin typeface="+mn-lt"/>
        <a:ea typeface="+mn-ea"/>
        <a:cs typeface="+mn-cs"/>
        <a:sym typeface="Helvetica Neue"/>
      </a:defRPr>
    </a:lvl6pPr>
    <a:lvl7pPr indent="5486400" latinLnBrk="0">
      <a:defRPr>
        <a:latin typeface="+mn-lt"/>
        <a:ea typeface="+mn-ea"/>
        <a:cs typeface="+mn-cs"/>
        <a:sym typeface="Helvetica Neue"/>
      </a:defRPr>
    </a:lvl7pPr>
    <a:lvl8pPr indent="6400800" latinLnBrk="0">
      <a:defRPr>
        <a:latin typeface="+mn-lt"/>
        <a:ea typeface="+mn-ea"/>
        <a:cs typeface="+mn-cs"/>
        <a:sym typeface="Helvetica Neue"/>
      </a:defRPr>
    </a:lvl8pPr>
    <a:lvl9pPr indent="73152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658042" y="4516964"/>
            <a:ext cx="24871684" cy="978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17352962" y="14305278"/>
            <a:ext cx="12176764" cy="2592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6206" y="38009583"/>
            <a:ext cx="693456" cy="707882"/>
          </a:xfrm>
          <a:prstGeom prst="rect">
            <a:avLst/>
          </a:prstGeom>
          <a:ln w="12700">
            <a:miter lim="400000"/>
          </a:ln>
        </p:spPr>
        <p:txBody>
          <a:bodyPr wrap="none" lIns="45718" tIns="45718" rIns="45718" bIns="45718" anchor="ctr">
            <a:spAutoFit/>
          </a:bodyPr>
          <a:lstStyle>
            <a:lvl1pPr algn="r" defTabSz="3105148">
              <a:defRPr sz="40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1pPr>
      <a:lvl2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2pPr>
      <a:lvl3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3pPr>
      <a:lvl4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4pPr>
      <a:lvl5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5pPr>
      <a:lvl6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6pPr>
      <a:lvl7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7pPr>
      <a:lvl8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8pPr>
      <a:lvl9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9pPr>
    </p:titleStyle>
    <p:bodyStyle>
      <a:lvl1pPr marL="774700" marR="0" indent="-77470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1pPr>
      <a:lvl2pPr marL="2446652" marR="0" indent="-890896"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2pPr>
      <a:lvl3pPr marL="4159620" marR="0" indent="-104812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3pPr>
      <a:lvl4pPr marL="5848772" marR="0" indent="-118787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4pPr>
      <a:lvl5pPr marL="7206536" marR="0" indent="-989888"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5pPr>
      <a:lvl6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6pPr>
      <a:lvl7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7pPr>
      <a:lvl8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8pPr>
      <a:lvl9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9pPr>
    </p:bodyStyle>
    <p:otherStyle>
      <a:lvl1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7-Common-Home-Selling-Mistakes-agentBKND-01.png" descr="7-Common-Home-Selling-Mistakes-agentBKND-01.png"/>
          <p:cNvPicPr>
            <a:picLocks noChangeAspect="1"/>
          </p:cNvPicPr>
          <p:nvPr/>
        </p:nvPicPr>
        <p:blipFill>
          <a:blip r:embed="rId2"/>
          <a:stretch>
            <a:fillRect/>
          </a:stretch>
        </p:blipFill>
        <p:spPr>
          <a:xfrm>
            <a:off x="0" y="0"/>
            <a:ext cx="31089600" cy="40233600"/>
          </a:xfrm>
          <a:prstGeom prst="rect">
            <a:avLst/>
          </a:prstGeom>
          <a:ln w="12700">
            <a:miter lim="400000"/>
          </a:ln>
        </p:spPr>
      </p:pic>
      <p:sp>
        <p:nvSpPr>
          <p:cNvPr id="21" name="As a seller’s agent, my fiduciary responsibility is to the home seller.…"/>
          <p:cNvSpPr txBox="1"/>
          <p:nvPr/>
        </p:nvSpPr>
        <p:spPr>
          <a:xfrm>
            <a:off x="5749504" y="38368082"/>
            <a:ext cx="24015952"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r">
              <a:defRPr sz="1600" b="1">
                <a:latin typeface="Calibri"/>
                <a:ea typeface="Calibri"/>
                <a:cs typeface="Calibri"/>
                <a:sym typeface="Calibri"/>
              </a:defRPr>
            </a:lvl1pPr>
          </a:lstStyle>
          <a:p>
            <a:r>
              <a:rPr sz="6400"/>
              <a:t>Agent Contact Info Here.</a:t>
            </a:r>
          </a:p>
        </p:txBody>
      </p:sp>
      <p:pic>
        <p:nvPicPr>
          <p:cNvPr id="22" name="Power-Agent-FINAL-LOGO.png" descr="Power-Agent-FINAL-LOGO.png"/>
          <p:cNvPicPr>
            <a:picLocks noChangeAspect="1"/>
          </p:cNvPicPr>
          <p:nvPr/>
        </p:nvPicPr>
        <p:blipFill>
          <a:blip r:embed="rId3"/>
          <a:stretch>
            <a:fillRect/>
          </a:stretch>
        </p:blipFill>
        <p:spPr>
          <a:xfrm>
            <a:off x="1156012" y="38185656"/>
            <a:ext cx="4635192" cy="1695808"/>
          </a:xfrm>
          <a:prstGeom prst="rect">
            <a:avLst/>
          </a:prstGeom>
          <a:ln w="12700">
            <a:miter lim="400000"/>
          </a:ln>
        </p:spPr>
      </p:pic>
      <p:sp>
        <p:nvSpPr>
          <p:cNvPr id="23" name="Emotional Management.  Home sales are business transcations. Yes, your home holds great significance and value to you. But a low offer does not mean that your home is worth any less. Do not get offended by low offers. Instead, up your negotiation.…"/>
          <p:cNvSpPr txBox="1"/>
          <p:nvPr/>
        </p:nvSpPr>
        <p:spPr>
          <a:xfrm>
            <a:off x="18740612" y="10358124"/>
            <a:ext cx="11746944" cy="17420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spcBef>
                <a:spcPts val="6000"/>
              </a:spcBef>
              <a:defRPr sz="1200" b="1">
                <a:solidFill>
                  <a:srgbClr val="26468C"/>
                </a:solidFill>
                <a:latin typeface="+mj-lt"/>
                <a:ea typeface="+mj-ea"/>
                <a:cs typeface="+mj-cs"/>
                <a:sym typeface="Helvetica"/>
              </a:defRPr>
            </a:pPr>
            <a:r>
              <a:rPr sz="4800"/>
              <a:t>Emotional Management.  </a:t>
            </a:r>
            <a:r>
              <a:rPr sz="4800">
                <a:solidFill>
                  <a:srgbClr val="444444"/>
                </a:solidFill>
              </a:rPr>
              <a:t>Home sales are business transcations. Yes, your home holds great significance and value to you. But a low offer does not mean that your home is worth any less. Do not get offended by low offers. Instead, up your negotiation.</a:t>
            </a:r>
          </a:p>
          <a:p>
            <a:pPr>
              <a:spcBef>
                <a:spcPts val="6000"/>
              </a:spcBef>
              <a:defRPr sz="1200" b="1">
                <a:solidFill>
                  <a:srgbClr val="26468C"/>
                </a:solidFill>
                <a:latin typeface="+mj-lt"/>
                <a:ea typeface="+mj-ea"/>
                <a:cs typeface="+mj-cs"/>
                <a:sym typeface="Helvetica"/>
              </a:defRPr>
            </a:pPr>
            <a:r>
              <a:rPr sz="4800"/>
              <a:t>Do the Work. </a:t>
            </a:r>
            <a:r>
              <a:rPr sz="4800">
                <a:solidFill>
                  <a:srgbClr val="444444"/>
                </a:solidFill>
              </a:rPr>
              <a:t>Even if your home is a “diamond,” you still need to do your part in making sure it is clean, clutter-free and shows well. Stage your home, clean the yard, and do any necessary maintenance. If you want your home to sell quickly at a good price, stay on top of how it looks to buyers.</a:t>
            </a:r>
          </a:p>
          <a:p>
            <a:pPr>
              <a:spcBef>
                <a:spcPts val="6000"/>
              </a:spcBef>
              <a:defRPr sz="1200" b="1">
                <a:solidFill>
                  <a:srgbClr val="26468C"/>
                </a:solidFill>
                <a:latin typeface="+mj-lt"/>
                <a:ea typeface="+mj-ea"/>
                <a:cs typeface="+mj-cs"/>
                <a:sym typeface="Helvetica"/>
              </a:defRPr>
            </a:pPr>
            <a:r>
              <a:rPr sz="4800"/>
              <a:t>Going Solo. </a:t>
            </a:r>
            <a:r>
              <a:rPr sz="4800">
                <a:solidFill>
                  <a:srgbClr val="444444"/>
                </a:solidFill>
              </a:rPr>
              <a:t>The National Association of REALTORS® states that homes for-sale-by-owner tend to stay on the market longer and sell for $39,000 less than homes sold with the help of a real estate professional.</a:t>
            </a:r>
          </a:p>
        </p:txBody>
      </p:sp>
      <p:sp>
        <p:nvSpPr>
          <p:cNvPr id="24" name="Pricing the Home without Doing Your Homework.  Checking listing estimates or the price of homes in your area is not the only way to price a home. Home prices can vary based on market inventory, time of year, recent sales and more. To conclude on a reason"/>
          <p:cNvSpPr txBox="1"/>
          <p:nvPr/>
        </p:nvSpPr>
        <p:spPr>
          <a:xfrm>
            <a:off x="3466484" y="10383520"/>
            <a:ext cx="11746944" cy="25576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spcBef>
                <a:spcPts val="6000"/>
              </a:spcBef>
              <a:defRPr sz="1200" b="1">
                <a:solidFill>
                  <a:srgbClr val="26468C"/>
                </a:solidFill>
                <a:latin typeface="+mj-lt"/>
                <a:ea typeface="+mj-ea"/>
                <a:cs typeface="+mj-cs"/>
                <a:sym typeface="Helvetica"/>
              </a:defRPr>
            </a:pPr>
            <a:r>
              <a:rPr sz="4800"/>
              <a:t>Pricing the Home without Doing Your Homework.</a:t>
            </a:r>
            <a:r>
              <a:rPr sz="4800">
                <a:solidFill>
                  <a:srgbClr val="011993"/>
                </a:solidFill>
              </a:rPr>
              <a:t>  </a:t>
            </a:r>
            <a:r>
              <a:rPr sz="4800">
                <a:solidFill>
                  <a:srgbClr val="444444"/>
                </a:solidFill>
              </a:rPr>
              <a:t>Checking listing estimates or the price of homes in your area is not the only way to price a home. Home prices can vary based on market inventory, time of year, recent sales and more. To conclude on a reasonable price, request a comparitive market analysis. </a:t>
            </a:r>
          </a:p>
          <a:p>
            <a:pPr>
              <a:spcBef>
                <a:spcPts val="6000"/>
              </a:spcBef>
              <a:defRPr sz="1200" b="1">
                <a:solidFill>
                  <a:srgbClr val="26468C"/>
                </a:solidFill>
                <a:latin typeface="+mj-lt"/>
                <a:ea typeface="+mj-ea"/>
                <a:cs typeface="+mj-cs"/>
                <a:sym typeface="Helvetica"/>
              </a:defRPr>
            </a:pPr>
            <a:r>
              <a:rPr sz="4800"/>
              <a:t>Pricing Too High</a:t>
            </a:r>
            <a:r>
              <a:rPr sz="4800">
                <a:solidFill>
                  <a:srgbClr val="444444"/>
                </a:solidFill>
              </a:rPr>
              <a:t>. Based on statistical data, overpriced homes bring in fewer showings. Correctly priced homes tend to sell closer to asking price than homes that are listed too high.</a:t>
            </a:r>
          </a:p>
          <a:p>
            <a:pPr>
              <a:spcBef>
                <a:spcPts val="6000"/>
              </a:spcBef>
              <a:defRPr sz="1200" b="1">
                <a:solidFill>
                  <a:srgbClr val="26468C"/>
                </a:solidFill>
                <a:latin typeface="+mj-lt"/>
                <a:ea typeface="+mj-ea"/>
                <a:cs typeface="+mj-cs"/>
                <a:sym typeface="Helvetica"/>
              </a:defRPr>
            </a:pPr>
            <a:r>
              <a:rPr sz="4800"/>
              <a:t>Pay Attention to Numbers</a:t>
            </a:r>
            <a:r>
              <a:rPr sz="4800">
                <a:solidFill>
                  <a:srgbClr val="444444"/>
                </a:solidFill>
              </a:rPr>
              <a:t>. Choosing a listing price that has a lot of numbers in it (ex: 250,499) may cost you some potential traffic and customers. Websites that buyers use to find homes usually contain specific ranges such as $200,000-$250,000.</a:t>
            </a:r>
          </a:p>
          <a:p>
            <a:pPr>
              <a:spcBef>
                <a:spcPts val="6000"/>
              </a:spcBef>
              <a:defRPr sz="1200" b="1">
                <a:solidFill>
                  <a:srgbClr val="25458B"/>
                </a:solidFill>
                <a:latin typeface="+mj-lt"/>
                <a:ea typeface="+mj-ea"/>
                <a:cs typeface="+mj-cs"/>
                <a:sym typeface="Helvetica"/>
              </a:defRPr>
            </a:pPr>
            <a:r>
              <a:rPr sz="4800"/>
              <a:t>Having Time to Sell.</a:t>
            </a:r>
            <a:r>
              <a:rPr sz="4800">
                <a:solidFill>
                  <a:srgbClr val="444444"/>
                </a:solidFill>
              </a:rPr>
              <a:t> Even if you are not in a rush to sell your home, pricing it high will necessarily end in the biggest bang for your buck. Interest in homes is greatest during the first few weeks of listing. The longer the home is on the market, the less likely the home is to have showings and the greater the chance of having to lower your price to sell.</a:t>
            </a:r>
          </a:p>
        </p:txBody>
      </p:sp>
      <p:pic>
        <p:nvPicPr>
          <p:cNvPr id="25" name="7-Common-Home-Selling-Mistakes-agentBKND-02.png" descr="7-Common-Home-Selling-Mistakes-agentBKND-02.png"/>
          <p:cNvPicPr>
            <a:picLocks noChangeAspect="1"/>
          </p:cNvPicPr>
          <p:nvPr/>
        </p:nvPicPr>
        <p:blipFill>
          <a:blip r:embed="rId4"/>
          <a:stretch>
            <a:fillRect/>
          </a:stretch>
        </p:blipFill>
        <p:spPr>
          <a:xfrm>
            <a:off x="735396" y="9601200"/>
            <a:ext cx="2235208" cy="3166536"/>
          </a:xfrm>
          <a:prstGeom prst="rect">
            <a:avLst/>
          </a:prstGeom>
          <a:ln w="12700">
            <a:miter lim="400000"/>
          </a:ln>
        </p:spPr>
      </p:pic>
      <p:pic>
        <p:nvPicPr>
          <p:cNvPr id="26" name="7-Common-Home-Selling-Mistakes-agentBKND-08.png" descr="7-Common-Home-Selling-Mistakes-agentBKND-08.png"/>
          <p:cNvPicPr>
            <a:picLocks noChangeAspect="1"/>
          </p:cNvPicPr>
          <p:nvPr/>
        </p:nvPicPr>
        <p:blipFill>
          <a:blip r:embed="rId5"/>
          <a:stretch>
            <a:fillRect/>
          </a:stretch>
        </p:blipFill>
        <p:spPr>
          <a:xfrm>
            <a:off x="15859416" y="24041368"/>
            <a:ext cx="2235208" cy="3166544"/>
          </a:xfrm>
          <a:prstGeom prst="rect">
            <a:avLst/>
          </a:prstGeom>
          <a:ln w="12700">
            <a:miter lim="400000"/>
          </a:ln>
        </p:spPr>
      </p:pic>
      <p:pic>
        <p:nvPicPr>
          <p:cNvPr id="27" name="7-Common-Home-Selling-Mistakes-agentBKND-03.png" descr="7-Common-Home-Selling-Mistakes-agentBKND-03.png"/>
          <p:cNvPicPr>
            <a:picLocks noChangeAspect="1"/>
          </p:cNvPicPr>
          <p:nvPr/>
        </p:nvPicPr>
        <p:blipFill>
          <a:blip r:embed="rId6"/>
          <a:stretch>
            <a:fillRect/>
          </a:stretch>
        </p:blipFill>
        <p:spPr>
          <a:xfrm>
            <a:off x="735396" y="17069910"/>
            <a:ext cx="2235208" cy="3166540"/>
          </a:xfrm>
          <a:prstGeom prst="rect">
            <a:avLst/>
          </a:prstGeom>
          <a:ln w="12700">
            <a:miter lim="400000"/>
          </a:ln>
        </p:spPr>
      </p:pic>
      <p:pic>
        <p:nvPicPr>
          <p:cNvPr id="28" name="7-Common-Home-Selling-Mistakes-agentBKND-04.png" descr="7-Common-Home-Selling-Mistakes-agentBKND-04.png"/>
          <p:cNvPicPr>
            <a:picLocks noChangeAspect="1"/>
          </p:cNvPicPr>
          <p:nvPr/>
        </p:nvPicPr>
        <p:blipFill>
          <a:blip r:embed="rId7"/>
          <a:stretch>
            <a:fillRect/>
          </a:stretch>
        </p:blipFill>
        <p:spPr>
          <a:xfrm>
            <a:off x="735396" y="22232036"/>
            <a:ext cx="2235208" cy="3166544"/>
          </a:xfrm>
          <a:prstGeom prst="rect">
            <a:avLst/>
          </a:prstGeom>
          <a:ln w="12700">
            <a:miter lim="400000"/>
          </a:ln>
        </p:spPr>
      </p:pic>
      <p:pic>
        <p:nvPicPr>
          <p:cNvPr id="29" name="7-Common-Home-Selling-Mistakes-agentBKND-07.png" descr="7-Common-Home-Selling-Mistakes-agentBKND-07.png"/>
          <p:cNvPicPr>
            <a:picLocks noChangeAspect="1"/>
          </p:cNvPicPr>
          <p:nvPr/>
        </p:nvPicPr>
        <p:blipFill>
          <a:blip r:embed="rId8"/>
          <a:stretch>
            <a:fillRect/>
          </a:stretch>
        </p:blipFill>
        <p:spPr>
          <a:xfrm>
            <a:off x="16306800" y="16713200"/>
            <a:ext cx="2235200" cy="3166536"/>
          </a:xfrm>
          <a:prstGeom prst="rect">
            <a:avLst/>
          </a:prstGeom>
          <a:ln w="12700">
            <a:miter lim="400000"/>
          </a:ln>
        </p:spPr>
      </p:pic>
      <p:pic>
        <p:nvPicPr>
          <p:cNvPr id="30" name="7-Common-Home-Selling-Mistakes-agentBKND-06.png" descr="7-Common-Home-Selling-Mistakes-agentBKND-06.png"/>
          <p:cNvPicPr>
            <a:picLocks noChangeAspect="1"/>
          </p:cNvPicPr>
          <p:nvPr/>
        </p:nvPicPr>
        <p:blipFill>
          <a:blip r:embed="rId9"/>
          <a:stretch>
            <a:fillRect/>
          </a:stretch>
        </p:blipFill>
        <p:spPr>
          <a:xfrm>
            <a:off x="16306800" y="10019454"/>
            <a:ext cx="2235200" cy="3166540"/>
          </a:xfrm>
          <a:prstGeom prst="rect">
            <a:avLst/>
          </a:prstGeom>
          <a:ln w="12700">
            <a:miter lim="400000"/>
          </a:ln>
        </p:spPr>
      </p:pic>
      <p:pic>
        <p:nvPicPr>
          <p:cNvPr id="31" name="7-Common-Home-Selling-Mistakes-agentBKND-05.png" descr="7-Common-Home-Selling-Mistakes-agentBKND-05.png"/>
          <p:cNvPicPr>
            <a:picLocks noChangeAspect="1"/>
          </p:cNvPicPr>
          <p:nvPr/>
        </p:nvPicPr>
        <p:blipFill>
          <a:blip r:embed="rId10"/>
          <a:stretch>
            <a:fillRect/>
          </a:stretch>
        </p:blipFill>
        <p:spPr>
          <a:xfrm>
            <a:off x="735396" y="28498800"/>
            <a:ext cx="2235208" cy="3166536"/>
          </a:xfrm>
          <a:prstGeom prst="rect">
            <a:avLst/>
          </a:prstGeom>
          <a:ln w="12700">
            <a:miter lim="400000"/>
          </a:ln>
        </p:spPr>
      </p:pic>
      <p:grpSp>
        <p:nvGrpSpPr>
          <p:cNvPr id="34" name="avatar-01.png"/>
          <p:cNvGrpSpPr/>
          <p:nvPr/>
        </p:nvGrpSpPr>
        <p:grpSpPr>
          <a:xfrm>
            <a:off x="21551036" y="30266950"/>
            <a:ext cx="7833064" cy="7985460"/>
            <a:chOff x="0" y="0"/>
            <a:chExt cx="1958264" cy="1996363"/>
          </a:xfrm>
        </p:grpSpPr>
        <p:pic>
          <p:nvPicPr>
            <p:cNvPr id="32" name="avatar-01.png" descr="avatar-01.png"/>
            <p:cNvPicPr>
              <a:picLocks noChangeAspect="1"/>
            </p:cNvPicPr>
            <p:nvPr/>
          </p:nvPicPr>
          <p:blipFill>
            <a:blip r:embed="rId11"/>
            <a:stretch>
              <a:fillRect/>
            </a:stretch>
          </p:blipFill>
          <p:spPr>
            <a:xfrm>
              <a:off x="203200" y="203200"/>
              <a:ext cx="1551864" cy="1551864"/>
            </a:xfrm>
            <a:prstGeom prst="rect">
              <a:avLst/>
            </a:prstGeom>
            <a:ln w="12700" cap="flat">
              <a:noFill/>
              <a:miter lim="400000"/>
            </a:ln>
            <a:effectLst/>
          </p:spPr>
        </p:pic>
        <p:pic>
          <p:nvPicPr>
            <p:cNvPr id="33" name="avatar-01.png" descr="avatar-01.png"/>
            <p:cNvPicPr>
              <a:picLocks noChangeAspect="1"/>
            </p:cNvPicPr>
            <p:nvPr/>
          </p:nvPicPr>
          <p:blipFill>
            <a:blip r:embed="rId12"/>
            <a:stretch>
              <a:fillRect/>
            </a:stretch>
          </p:blipFill>
          <p:spPr>
            <a:xfrm>
              <a:off x="-1" y="0"/>
              <a:ext cx="1958266" cy="1996365"/>
            </a:xfrm>
            <a:prstGeom prst="rect">
              <a:avLst/>
            </a:prstGeom>
            <a:ln w="12700" cap="flat">
              <a:noFill/>
              <a:miter lim="400000"/>
            </a:ln>
            <a:effectLst/>
          </p:spPr>
        </p:pic>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382</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Close, Madeline</cp:lastModifiedBy>
  <cp:revision>1</cp:revision>
  <dcterms:modified xsi:type="dcterms:W3CDTF">2021-12-09T23:07:36Z</dcterms:modified>
</cp:coreProperties>
</file>