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64510" y="1129241"/>
            <a:ext cx="6217921" cy="2447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p>
            <a:r>
              <a:t>Title Text</a:t>
            </a:r>
          </a:p>
        </p:txBody>
      </p:sp>
      <p:sp>
        <p:nvSpPr>
          <p:cNvPr id="3" name="Body Level One…"/>
          <p:cNvSpPr txBox="1">
            <a:spLocks noGrp="1"/>
          </p:cNvSpPr>
          <p:nvPr>
            <p:ph type="body" idx="1"/>
          </p:nvPr>
        </p:nvSpPr>
        <p:spPr>
          <a:xfrm>
            <a:off x="4338240" y="3576320"/>
            <a:ext cx="3044191" cy="6482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004538" y="9476626"/>
            <a:ext cx="232876" cy="228509"/>
          </a:xfrm>
          <a:prstGeom prst="rect">
            <a:avLst/>
          </a:prstGeom>
          <a:ln w="12700">
            <a:miter lim="400000"/>
          </a:ln>
        </p:spPr>
        <p:txBody>
          <a:bodyPr wrap="none" lIns="45718" tIns="45718" rIns="45718" bIns="45718" anchor="ctr">
            <a:spAutoFit/>
          </a:bodyPr>
          <a:lstStyle>
            <a:lvl1pPr algn="r" defTabSz="776287">
              <a:defRPr sz="1000">
                <a:solidFill>
                  <a:srgbClr val="898989"/>
                </a:solidFill>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1pPr>
      <a:lvl2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2pPr>
      <a:lvl3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3pPr>
      <a:lvl4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4pPr>
      <a:lvl5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5pPr>
      <a:lvl6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6pPr>
      <a:lvl7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7pPr>
      <a:lvl8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8pPr>
      <a:lvl9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9pPr>
    </p:titleStyle>
    <p:bodyStyle>
      <a:lvl1pPr marL="193675" marR="0" indent="-193675"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1pPr>
      <a:lvl2pPr marL="611663" marR="0" indent="-222725"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2pPr>
      <a:lvl3pPr marL="1039905" marR="0" indent="-262030"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3pPr>
      <a:lvl4pPr marL="1462193" marR="0" indent="-296968"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4pPr>
      <a:lvl5pPr marL="1801635" marR="0" indent="-247472"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5pPr>
      <a:lvl6pPr marL="0" marR="0" indent="20113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6pPr>
      <a:lvl7pPr marL="0" marR="0" indent="24685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7pPr>
      <a:lvl8pPr marL="0" marR="0" indent="29257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8pPr>
      <a:lvl9pPr marL="0" marR="0" indent="3382963"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9pPr>
    </p:bodyStyle>
    <p:otherStyle>
      <a:lvl1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1pPr>
      <a:lvl2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2pPr>
      <a:lvl3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3pPr>
      <a:lvl4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4pPr>
      <a:lvl5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5pPr>
      <a:lvl6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6pPr>
      <a:lvl7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7pPr>
      <a:lvl8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8pPr>
      <a:lvl9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mpetitively-Pricing-bknd-01-01.png" descr="Competitively-Pricing-bknd-01-01.png"/>
          <p:cNvPicPr>
            <a:picLocks noChangeAspect="1"/>
          </p:cNvPicPr>
          <p:nvPr/>
        </p:nvPicPr>
        <p:blipFill>
          <a:blip r:embed="rId2"/>
          <a:stretch>
            <a:fillRect/>
          </a:stretch>
        </p:blipFill>
        <p:spPr>
          <a:xfrm>
            <a:off x="0" y="448"/>
            <a:ext cx="7772400" cy="10057504"/>
          </a:xfrm>
          <a:prstGeom prst="rect">
            <a:avLst/>
          </a:prstGeom>
          <a:ln w="12700">
            <a:miter lim="400000"/>
          </a:ln>
        </p:spPr>
      </p:pic>
      <p:pic>
        <p:nvPicPr>
          <p:cNvPr id="21" name="Power-Agent-FINAL-LOGO.png" descr="Power-Agent-FINAL-LOGO.png"/>
          <p:cNvPicPr>
            <a:picLocks noChangeAspect="1"/>
          </p:cNvPicPr>
          <p:nvPr/>
        </p:nvPicPr>
        <p:blipFill>
          <a:blip r:embed="rId3"/>
          <a:stretch>
            <a:fillRect/>
          </a:stretch>
        </p:blipFill>
        <p:spPr>
          <a:xfrm>
            <a:off x="300103" y="72549"/>
            <a:ext cx="1315196" cy="481170"/>
          </a:xfrm>
          <a:prstGeom prst="rect">
            <a:avLst/>
          </a:prstGeom>
          <a:ln w="12700">
            <a:miter lim="400000"/>
          </a:ln>
        </p:spPr>
      </p:pic>
      <p:sp>
        <p:nvSpPr>
          <p:cNvPr id="22" name="Are you thinking about selling your home? Pricing your home right is the key to getting top dollar on your sale. Overpricing your home is tempting, but can lead to a shopworn listing and reduced sales proceeds.…"/>
          <p:cNvSpPr txBox="1"/>
          <p:nvPr/>
        </p:nvSpPr>
        <p:spPr>
          <a:xfrm>
            <a:off x="88900" y="3974725"/>
            <a:ext cx="7594600" cy="7617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sz="1200"/>
            </a:pPr>
            <a:r>
              <a:rPr lang="es-ES" sz="1050" dirty="0"/>
              <a:t>¿Está pensando en vender su casa? Fijar el precio correcto de su casa es la clave para obtener el máximo valor en su venta. Ponerle un precio excesivo a su casa es tentador, pero puede llevar a un listado desgastado y a una reducción de los ingresos por la venta.</a:t>
            </a:r>
            <a:endParaRPr dirty="0"/>
          </a:p>
          <a:p>
            <a:pPr>
              <a:defRPr sz="1200" b="1"/>
            </a:pPr>
            <a:r>
              <a:rPr lang="es-ES" dirty="0"/>
              <a:t>He aquí por qué le recomiendo que ponga un precio competitivo a su casa:</a:t>
            </a:r>
            <a:endParaRPr dirty="0"/>
          </a:p>
        </p:txBody>
      </p:sp>
      <p:pic>
        <p:nvPicPr>
          <p:cNvPr id="23" name="checkmark-01.png" descr="checkmark-01.png"/>
          <p:cNvPicPr>
            <a:picLocks noChangeAspect="1"/>
          </p:cNvPicPr>
          <p:nvPr/>
        </p:nvPicPr>
        <p:blipFill>
          <a:blip r:embed="rId4"/>
          <a:stretch>
            <a:fillRect/>
          </a:stretch>
        </p:blipFill>
        <p:spPr>
          <a:xfrm>
            <a:off x="88900" y="4814730"/>
            <a:ext cx="528498" cy="481170"/>
          </a:xfrm>
          <a:prstGeom prst="rect">
            <a:avLst/>
          </a:prstGeom>
          <a:ln w="12700">
            <a:miter lim="400000"/>
          </a:ln>
        </p:spPr>
      </p:pic>
      <p:sp>
        <p:nvSpPr>
          <p:cNvPr id="24" name="It makes your home visible to the right buyers. Buyers and their agents search for homes by price range. By pricing your home competitively, you make your home visible to the right buyers.…"/>
          <p:cNvSpPr txBox="1"/>
          <p:nvPr/>
        </p:nvSpPr>
        <p:spPr>
          <a:xfrm>
            <a:off x="601906" y="4837430"/>
            <a:ext cx="3256716" cy="4388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spcBef>
                <a:spcPts val="1000"/>
              </a:spcBef>
              <a:defRPr sz="1100"/>
            </a:pPr>
            <a:r>
              <a:rPr lang="es-ES" sz="1050" b="1" dirty="0"/>
              <a:t>Hace que su casa sea visible para los compradores adecuados. </a:t>
            </a:r>
            <a:r>
              <a:rPr lang="es-ES" sz="1050" dirty="0"/>
              <a:t>Los compradores y sus agentes buscan viviendas por rango de precios. Si pone un precio competitivo a su vivienda, la hará visible para los compradores adecuados.</a:t>
            </a:r>
          </a:p>
          <a:p>
            <a:pPr>
              <a:spcBef>
                <a:spcPts val="1000"/>
              </a:spcBef>
              <a:defRPr sz="1100"/>
            </a:pPr>
            <a:r>
              <a:rPr lang="es-ES" sz="1050" b="1" dirty="0"/>
              <a:t>Atrapará el período de mayor actividad de los compradores. </a:t>
            </a:r>
            <a:r>
              <a:rPr lang="es-ES" sz="1050" dirty="0"/>
              <a:t>Las viviendas atraen a la mayoría de los compradores cuando salen al mercado por primera vez. En un par de semanas, la actividad de venta se reduce a nuevos compradores que acaban de entrar en el mercado. Una idea errónea de los vendedores de viviendas es que pueden empezar por lo alto y bajar después. Sin embargo, esta estrategia les hace perder la mejor oportunidad de conseguir el precio de venta más alto.</a:t>
            </a:r>
          </a:p>
          <a:p>
            <a:pPr>
              <a:spcBef>
                <a:spcPts val="1000"/>
              </a:spcBef>
              <a:defRPr sz="1100"/>
            </a:pPr>
            <a:r>
              <a:rPr lang="es-ES" sz="1050" b="1" dirty="0"/>
              <a:t>Evitará el estancamiento</a:t>
            </a:r>
            <a:r>
              <a:rPr lang="es-ES" sz="1050" dirty="0"/>
              <a:t>. Una casa que no se vende de inmediato tiene algo que no funciona.  Las ofertas que se hacen por las viviendas después de amplios días en el mercado suelen ser mucho más bajas que las recibidas en los primeros días. Los compradores suponen que los vendedores están más desesperados por vender cuanto más tiempo permanece la vivienda en el mercado, lo que hace que los compradores sean más agresivos en su negociación</a:t>
            </a:r>
            <a:r>
              <a:rPr lang="es-ES" sz="1050" b="1" dirty="0"/>
              <a:t>.</a:t>
            </a:r>
            <a:endParaRPr sz="1050" dirty="0"/>
          </a:p>
        </p:txBody>
      </p:sp>
      <p:sp>
        <p:nvSpPr>
          <p:cNvPr id="25" name="It eliminates the never-ending hassles of selling. Longer marketing time means more showing appointments and additional efforts to get your home sold. You will also have to maintain it in “showing condition” for a longer period of time.…"/>
          <p:cNvSpPr txBox="1"/>
          <p:nvPr/>
        </p:nvSpPr>
        <p:spPr>
          <a:xfrm>
            <a:off x="4435260" y="4837430"/>
            <a:ext cx="3337140" cy="2610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spcBef>
                <a:spcPts val="1000"/>
              </a:spcBef>
              <a:defRPr sz="1100"/>
            </a:pPr>
            <a:r>
              <a:rPr lang="es-ES" sz="1050" b="1" dirty="0"/>
              <a:t>Elimina las interminables molestias de la venta. </a:t>
            </a:r>
            <a:r>
              <a:rPr lang="es-ES" sz="1050" dirty="0"/>
              <a:t>Un mayor tiempo de comercialización significa más citas de presentación y esfuerzos adicionales para conseguir que su casa se venda. También tendrás que mantenerla en "condiciones de exhibición" durante más tiempo.</a:t>
            </a:r>
          </a:p>
          <a:p>
            <a:pPr>
              <a:spcBef>
                <a:spcPts val="1000"/>
              </a:spcBef>
              <a:defRPr sz="1100"/>
            </a:pPr>
            <a:r>
              <a:rPr lang="es-ES" sz="1050" b="1" dirty="0"/>
              <a:t>No ayude a la competencia. </a:t>
            </a:r>
            <a:r>
              <a:rPr lang="es-ES" sz="1050" dirty="0"/>
              <a:t>Las casas comparables en venta a precios más bajos parecerán más atractivas para los compradores potenciales. </a:t>
            </a:r>
          </a:p>
          <a:p>
            <a:pPr>
              <a:spcBef>
                <a:spcPts val="1000"/>
              </a:spcBef>
              <a:defRPr sz="1100"/>
            </a:pPr>
            <a:r>
              <a:rPr lang="es-ES" sz="1050" b="1" dirty="0"/>
              <a:t>Un proceso de préstamo sin complicaciones. </a:t>
            </a:r>
            <a:r>
              <a:rPr lang="es-ES" sz="1050" dirty="0"/>
              <a:t>Aunque un comprador esté de acuerdo en pagar un precio superior al del mercado, la tasación exigida por el prestamista del comprador puede quedarse corta, lo que provocaría la cancelación de la venta.</a:t>
            </a:r>
            <a:endParaRPr sz="1050" dirty="0"/>
          </a:p>
        </p:txBody>
      </p:sp>
      <p:pic>
        <p:nvPicPr>
          <p:cNvPr id="26" name="checkmark-01.png" descr="checkmark-01.png"/>
          <p:cNvPicPr>
            <a:picLocks noChangeAspect="1"/>
          </p:cNvPicPr>
          <p:nvPr/>
        </p:nvPicPr>
        <p:blipFill>
          <a:blip r:embed="rId4"/>
          <a:stretch>
            <a:fillRect/>
          </a:stretch>
        </p:blipFill>
        <p:spPr>
          <a:xfrm>
            <a:off x="88900" y="5779930"/>
            <a:ext cx="528498" cy="481170"/>
          </a:xfrm>
          <a:prstGeom prst="rect">
            <a:avLst/>
          </a:prstGeom>
          <a:ln w="12700">
            <a:miter lim="400000"/>
          </a:ln>
        </p:spPr>
      </p:pic>
      <p:pic>
        <p:nvPicPr>
          <p:cNvPr id="27" name="checkmark-01.png" descr="checkmark-01.png"/>
          <p:cNvPicPr>
            <a:picLocks noChangeAspect="1"/>
          </p:cNvPicPr>
          <p:nvPr/>
        </p:nvPicPr>
        <p:blipFill>
          <a:blip r:embed="rId4"/>
          <a:stretch>
            <a:fillRect/>
          </a:stretch>
        </p:blipFill>
        <p:spPr>
          <a:xfrm>
            <a:off x="88900" y="7392387"/>
            <a:ext cx="528498" cy="481171"/>
          </a:xfrm>
          <a:prstGeom prst="rect">
            <a:avLst/>
          </a:prstGeom>
          <a:ln w="12700">
            <a:miter lim="400000"/>
          </a:ln>
        </p:spPr>
      </p:pic>
      <p:pic>
        <p:nvPicPr>
          <p:cNvPr id="28" name="checkmark-01.png" descr="checkmark-01.png"/>
          <p:cNvPicPr>
            <a:picLocks noChangeAspect="1"/>
          </p:cNvPicPr>
          <p:nvPr/>
        </p:nvPicPr>
        <p:blipFill>
          <a:blip r:embed="rId4"/>
          <a:stretch>
            <a:fillRect/>
          </a:stretch>
        </p:blipFill>
        <p:spPr>
          <a:xfrm>
            <a:off x="3882692" y="4814730"/>
            <a:ext cx="528498" cy="481170"/>
          </a:xfrm>
          <a:prstGeom prst="rect">
            <a:avLst/>
          </a:prstGeom>
          <a:ln w="12700">
            <a:miter lim="400000"/>
          </a:ln>
        </p:spPr>
      </p:pic>
      <p:pic>
        <p:nvPicPr>
          <p:cNvPr id="29" name="checkmark-01.png" descr="checkmark-01.png"/>
          <p:cNvPicPr>
            <a:picLocks noChangeAspect="1"/>
          </p:cNvPicPr>
          <p:nvPr/>
        </p:nvPicPr>
        <p:blipFill>
          <a:blip r:embed="rId4"/>
          <a:stretch>
            <a:fillRect/>
          </a:stretch>
        </p:blipFill>
        <p:spPr>
          <a:xfrm>
            <a:off x="3882692" y="5906215"/>
            <a:ext cx="528498" cy="481170"/>
          </a:xfrm>
          <a:prstGeom prst="rect">
            <a:avLst/>
          </a:prstGeom>
          <a:ln w="12700">
            <a:miter lim="400000"/>
          </a:ln>
        </p:spPr>
      </p:pic>
      <p:pic>
        <p:nvPicPr>
          <p:cNvPr id="30" name="checkmark-01.png" descr="checkmark-01.png"/>
          <p:cNvPicPr>
            <a:picLocks noChangeAspect="1"/>
          </p:cNvPicPr>
          <p:nvPr/>
        </p:nvPicPr>
        <p:blipFill>
          <a:blip r:embed="rId4"/>
          <a:stretch>
            <a:fillRect/>
          </a:stretch>
        </p:blipFill>
        <p:spPr>
          <a:xfrm>
            <a:off x="3882692" y="6592730"/>
            <a:ext cx="528498" cy="481170"/>
          </a:xfrm>
          <a:prstGeom prst="rect">
            <a:avLst/>
          </a:prstGeom>
          <a:ln w="12700">
            <a:miter lim="400000"/>
          </a:ln>
        </p:spPr>
      </p:pic>
      <p:sp>
        <p:nvSpPr>
          <p:cNvPr id="31" name="For more information on how to beat out competing sellers and maximize your profit, call me!…"/>
          <p:cNvSpPr txBox="1"/>
          <p:nvPr/>
        </p:nvSpPr>
        <p:spPr>
          <a:xfrm>
            <a:off x="4039381" y="8412480"/>
            <a:ext cx="3412789" cy="1338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sz="1300" b="1">
                <a:solidFill>
                  <a:srgbClr val="FFFFFF"/>
                </a:solidFill>
              </a:defRPr>
            </a:pPr>
            <a:r>
              <a:rPr lang="es-ES" sz="1200" dirty="0"/>
              <a:t>Para más información sobre cómo superar a los vendedores de la competencia y maximizar su beneficio, ¡llámeme!</a:t>
            </a:r>
            <a:r>
              <a:rPr sz="1200" dirty="0"/>
              <a:t> </a:t>
            </a:r>
          </a:p>
          <a:p>
            <a:pPr algn="ctr">
              <a:defRPr sz="1300" b="1">
                <a:solidFill>
                  <a:srgbClr val="FFFFFF"/>
                </a:solidFill>
              </a:defRPr>
            </a:pPr>
            <a:endParaRPr dirty="0"/>
          </a:p>
          <a:p>
            <a:pPr algn="ctr">
              <a:defRPr sz="1600" b="1" i="1">
                <a:solidFill>
                  <a:srgbClr val="FFFFFF"/>
                </a:solidFill>
              </a:defRPr>
            </a:pPr>
            <a:r>
              <a:rPr lang="es-ES" dirty="0"/>
              <a:t>¡Promocionaré su propiedad para que obtenga el mejor precio!</a:t>
            </a:r>
            <a:endParaRPr dirty="0"/>
          </a:p>
        </p:txBody>
      </p:sp>
      <p:sp>
        <p:nvSpPr>
          <p:cNvPr id="32" name="As a seller’s agent, my fiduciary responsibility is to the home seller.…"/>
          <p:cNvSpPr txBox="1"/>
          <p:nvPr/>
        </p:nvSpPr>
        <p:spPr>
          <a:xfrm>
            <a:off x="473069" y="9335044"/>
            <a:ext cx="3412790"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600" b="1">
                <a:solidFill>
                  <a:srgbClr val="1B465C"/>
                </a:solidFill>
                <a:latin typeface="Calibri"/>
                <a:ea typeface="Calibri"/>
                <a:cs typeface="Calibri"/>
                <a:sym typeface="Calibri"/>
              </a:defRPr>
            </a:pPr>
            <a:r>
              <a:rPr lang="es-ES" sz="1400" dirty="0"/>
              <a:t>Información de contacto del agente aquí.</a:t>
            </a:r>
            <a:endParaRPr sz="1400" dirty="0"/>
          </a:p>
        </p:txBody>
      </p:sp>
      <p:sp>
        <p:nvSpPr>
          <p:cNvPr id="2" name="Rectángulo 1">
            <a:extLst>
              <a:ext uri="{FF2B5EF4-FFF2-40B4-BE49-F238E27FC236}">
                <a16:creationId xmlns:a16="http://schemas.microsoft.com/office/drawing/2014/main" id="{0E2F0823-9635-4BCD-992B-4411D349F4BC}"/>
              </a:ext>
            </a:extLst>
          </p:cNvPr>
          <p:cNvSpPr/>
          <p:nvPr/>
        </p:nvSpPr>
        <p:spPr>
          <a:xfrm>
            <a:off x="362337" y="2513239"/>
            <a:ext cx="7040710" cy="584775"/>
          </a:xfrm>
          <a:prstGeom prst="rect">
            <a:avLst/>
          </a:prstGeom>
          <a:noFill/>
        </p:spPr>
        <p:txBody>
          <a:bodyPr wrap="none" lIns="91440" tIns="45720" rIns="91440" bIns="45720">
            <a:spAutoFit/>
          </a:bodyPr>
          <a:lstStyle/>
          <a:p>
            <a:pPr algn="ctr"/>
            <a:r>
              <a:rPr lang="es-ES" sz="3200" dirty="0">
                <a:ln w="0"/>
                <a:solidFill>
                  <a:schemeClr val="bg1"/>
                </a:solidFill>
                <a:effectLst>
                  <a:outerShdw blurRad="38100" dist="19050" dir="2700000" algn="tl" rotWithShape="0">
                    <a:schemeClr val="dk1">
                      <a:alpha val="40000"/>
                    </a:schemeClr>
                  </a:outerShdw>
                </a:effectLst>
              </a:rPr>
              <a:t>Precios</a:t>
            </a:r>
            <a:r>
              <a:rPr lang="es-ES" sz="3200" dirty="0">
                <a:ln w="0"/>
                <a:solidFill>
                  <a:schemeClr val="tx1"/>
                </a:solidFill>
                <a:effectLst>
                  <a:outerShdw blurRad="38100" dist="19050" dir="2700000" algn="tl" rotWithShape="0">
                    <a:schemeClr val="dk1">
                      <a:alpha val="40000"/>
                    </a:schemeClr>
                  </a:outerShdw>
                </a:effectLst>
              </a:rPr>
              <a:t> Competitivos </a:t>
            </a:r>
            <a:r>
              <a:rPr lang="es-ES" sz="3200" dirty="0">
                <a:ln w="0"/>
                <a:solidFill>
                  <a:schemeClr val="bg1"/>
                </a:solidFill>
                <a:effectLst>
                  <a:outerShdw blurRad="38100" dist="19050" dir="2700000" algn="tl" rotWithShape="0">
                    <a:schemeClr val="dk1">
                      <a:alpha val="40000"/>
                    </a:schemeClr>
                  </a:outerShdw>
                </a:effectLst>
              </a:rPr>
              <a:t>para tu vivienda</a:t>
            </a:r>
            <a:endParaRPr lang="es-ES" sz="3200" b="0" cap="none" spc="0" dirty="0">
              <a:ln w="0"/>
              <a:solidFill>
                <a:schemeClr val="bg1"/>
              </a:solidFill>
              <a:effectLst>
                <a:outerShdw blurRad="38100" dist="19050" dir="2700000" algn="tl" rotWithShape="0">
                  <a:schemeClr val="dk1">
                    <a:alpha val="40000"/>
                  </a:schemeClr>
                </a:outerShdw>
              </a:effectLst>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TotalTime>
  <Words>431</Words>
  <Application>Microsoft Office PowerPoint</Application>
  <PresentationFormat>Personalizado</PresentationFormat>
  <Paragraphs>13</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Helvetica</vt:lpstr>
      <vt:lpstr>Helvetica Neue</vt:lpstr>
      <vt:lpstr>Office Theme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Nilson Ramirez</cp:lastModifiedBy>
  <cp:revision>5</cp:revision>
  <dcterms:modified xsi:type="dcterms:W3CDTF">2021-02-17T08:49:13Z</dcterms:modified>
</cp:coreProperties>
</file>