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1089600" cy="40233600"/>
  <p:notesSz cx="6858000" cy="9144000"/>
  <p:defaultTextStyle>
    <a:defPPr marL="0" marR="0" indent="0" algn="l" defTabSz="36576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20" d="100"/>
          <a:sy n="20" d="100"/>
        </p:scale>
        <p:origin x="348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914400" latinLnBrk="0">
      <a:defRPr>
        <a:latin typeface="+mn-lt"/>
        <a:ea typeface="+mn-ea"/>
        <a:cs typeface="+mn-cs"/>
        <a:sym typeface="Helvetica Neue"/>
      </a:defRPr>
    </a:lvl2pPr>
    <a:lvl3pPr indent="1828800" latinLnBrk="0">
      <a:defRPr>
        <a:latin typeface="+mn-lt"/>
        <a:ea typeface="+mn-ea"/>
        <a:cs typeface="+mn-cs"/>
        <a:sym typeface="Helvetica Neue"/>
      </a:defRPr>
    </a:lvl3pPr>
    <a:lvl4pPr indent="2743200" latinLnBrk="0">
      <a:defRPr>
        <a:latin typeface="+mn-lt"/>
        <a:ea typeface="+mn-ea"/>
        <a:cs typeface="+mn-cs"/>
        <a:sym typeface="Helvetica Neue"/>
      </a:defRPr>
    </a:lvl4pPr>
    <a:lvl5pPr indent="3657600" latinLnBrk="0">
      <a:defRPr>
        <a:latin typeface="+mn-lt"/>
        <a:ea typeface="+mn-ea"/>
        <a:cs typeface="+mn-cs"/>
        <a:sym typeface="Helvetica Neue"/>
      </a:defRPr>
    </a:lvl5pPr>
    <a:lvl6pPr indent="4572000" latinLnBrk="0">
      <a:defRPr>
        <a:latin typeface="+mn-lt"/>
        <a:ea typeface="+mn-ea"/>
        <a:cs typeface="+mn-cs"/>
        <a:sym typeface="Helvetica Neue"/>
      </a:defRPr>
    </a:lvl6pPr>
    <a:lvl7pPr indent="5486400" latinLnBrk="0">
      <a:defRPr>
        <a:latin typeface="+mn-lt"/>
        <a:ea typeface="+mn-ea"/>
        <a:cs typeface="+mn-cs"/>
        <a:sym typeface="Helvetica Neue"/>
      </a:defRPr>
    </a:lvl7pPr>
    <a:lvl8pPr indent="6400800" latinLnBrk="0">
      <a:defRPr>
        <a:latin typeface="+mn-lt"/>
        <a:ea typeface="+mn-ea"/>
        <a:cs typeface="+mn-cs"/>
        <a:sym typeface="Helvetica Neue"/>
      </a:defRPr>
    </a:lvl8pPr>
    <a:lvl9pPr indent="73152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658042" y="4516966"/>
            <a:ext cx="24871684" cy="9788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352962" y="14305280"/>
            <a:ext cx="12176764" cy="2592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256200" y="38009583"/>
            <a:ext cx="693456" cy="70788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3105148">
              <a:defRPr sz="4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774700" marR="0" indent="-77470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2446652" marR="0" indent="-89090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4159620" marR="0" indent="-104812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5848772" marR="0" indent="-118787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7206540" marR="0" indent="-98988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80454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8742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17030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353185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Dos-Donts-Selling-this-Fall-BKND-01.png" descr="Dos-Donts-Selling-this-Fall-BKND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089600" cy="402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As a seller’s agent, my fiduciary responsibility is to the home seller.…"/>
          <p:cNvSpPr txBox="1"/>
          <p:nvPr/>
        </p:nvSpPr>
        <p:spPr>
          <a:xfrm>
            <a:off x="1058640" y="35273706"/>
            <a:ext cx="28057920" cy="13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>
            <a:lvl1pPr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6400"/>
              <a:t>Agent Contact Info / Photo(s) Here.</a:t>
            </a:r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1280" y="36019378"/>
            <a:ext cx="4455920" cy="163022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DO list your home. Many sellers assume that once spring is over, so is the time to sell. However, the fall is a great time of year to sell since there are fewer sellers for you to compete with, improving your chances of making a sale."/>
          <p:cNvSpPr txBox="1"/>
          <p:nvPr/>
        </p:nvSpPr>
        <p:spPr>
          <a:xfrm>
            <a:off x="1899624" y="18892520"/>
            <a:ext cx="13600544" cy="4062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>
              <a:spcBef>
                <a:spcPts val="6000"/>
              </a:spcBef>
              <a:defRPr sz="1200">
                <a:solidFill>
                  <a:srgbClr val="444444"/>
                </a:solidFill>
              </a:defRPr>
            </a:pPr>
            <a:r>
              <a:rPr sz="4800" b="1">
                <a:solidFill>
                  <a:srgbClr val="DC943F"/>
                </a:solidFill>
              </a:rPr>
              <a:t>DO </a:t>
            </a:r>
            <a:r>
              <a:rPr sz="4800"/>
              <a:t>list your home. Many sellers assume that once spring is over, so is the time to sell. However, the fall is a great time of year to sell since there are fewer sellers for you to compete with, improving your chances of making a sale.</a:t>
            </a:r>
          </a:p>
        </p:txBody>
      </p:sp>
      <p:sp>
        <p:nvSpPr>
          <p:cNvPr id="24" name="Use these tips to take advantage of selling your home this autumn."/>
          <p:cNvSpPr txBox="1"/>
          <p:nvPr/>
        </p:nvSpPr>
        <p:spPr>
          <a:xfrm>
            <a:off x="677774" y="17089126"/>
            <a:ext cx="28889944" cy="1446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82872" tIns="182872" rIns="182872" bIns="182872">
            <a:spAutoFit/>
          </a:bodyPr>
          <a:lstStyle>
            <a:lvl1pPr>
              <a:defRPr b="1">
                <a:solidFill>
                  <a:srgbClr val="E06D40"/>
                </a:solidFill>
              </a:defRPr>
            </a:lvl1pPr>
          </a:lstStyle>
          <a:p>
            <a:r>
              <a:rPr sz="7000" dirty="0"/>
              <a:t>Use these tips to take advantage of selling your home this autumn.</a:t>
            </a:r>
          </a:p>
        </p:txBody>
      </p:sp>
      <p:sp>
        <p:nvSpPr>
          <p:cNvPr id="25" name="DON’T overprice. Buyers looking for homes in the fall are more likely to pay the asking price, but they will pass if you’re asking way above market value."/>
          <p:cNvSpPr txBox="1"/>
          <p:nvPr/>
        </p:nvSpPr>
        <p:spPr>
          <a:xfrm>
            <a:off x="1899624" y="23312126"/>
            <a:ext cx="13600544" cy="3323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>
              <a:spcBef>
                <a:spcPts val="6000"/>
              </a:spcBef>
              <a:defRPr sz="1200">
                <a:solidFill>
                  <a:srgbClr val="444444"/>
                </a:solidFill>
              </a:defRPr>
            </a:pPr>
            <a:r>
              <a:rPr sz="4800" b="1">
                <a:solidFill>
                  <a:srgbClr val="28140C"/>
                </a:solidFill>
              </a:rPr>
              <a:t>DON’T</a:t>
            </a:r>
            <a:r>
              <a:rPr sz="4800"/>
              <a:t> overprice. Buyers looking for homes in the fall are more likely to pay the asking price, but they will pass if you’re asking way above market value. </a:t>
            </a:r>
          </a:p>
        </p:txBody>
      </p:sp>
      <p:sp>
        <p:nvSpPr>
          <p:cNvPr id="26" name="DO take advantage of the season. Use fall colors to improve your home’s curb appeal and interior atmosphere. Boil cinnamon for a fall aroma during home showings. Light a low but cozy fire to keep visiting buyers warm."/>
          <p:cNvSpPr txBox="1"/>
          <p:nvPr/>
        </p:nvSpPr>
        <p:spPr>
          <a:xfrm>
            <a:off x="1899624" y="26757450"/>
            <a:ext cx="13600544" cy="4062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>
              <a:spcBef>
                <a:spcPts val="6000"/>
              </a:spcBef>
              <a:defRPr sz="1200">
                <a:solidFill>
                  <a:srgbClr val="444444"/>
                </a:solidFill>
              </a:defRPr>
            </a:pPr>
            <a:r>
              <a:rPr sz="4800" b="1">
                <a:solidFill>
                  <a:srgbClr val="DC943F"/>
                </a:solidFill>
              </a:rPr>
              <a:t>DO</a:t>
            </a:r>
            <a:r>
              <a:rPr sz="4800"/>
              <a:t> take advantage of the season. Use fall colors to improve your home’s curb appeal and interior atmosphere. Boil cinnamon for a fall aroma during home showings. Light a low but cozy fire to keep visiting buyers warm.</a:t>
            </a:r>
          </a:p>
        </p:txBody>
      </p:sp>
      <p:sp>
        <p:nvSpPr>
          <p:cNvPr id="27" name="DON’T overdo the holidays. Too many holiday-specific decorations may overwhelm buyers or hide your home’s assets."/>
          <p:cNvSpPr txBox="1"/>
          <p:nvPr/>
        </p:nvSpPr>
        <p:spPr>
          <a:xfrm>
            <a:off x="1899624" y="30964776"/>
            <a:ext cx="13600544" cy="2585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>
              <a:spcBef>
                <a:spcPts val="6000"/>
              </a:spcBef>
              <a:defRPr sz="1200">
                <a:solidFill>
                  <a:srgbClr val="444444"/>
                </a:solidFill>
              </a:defRPr>
            </a:pPr>
            <a:r>
              <a:rPr sz="4800" b="1">
                <a:solidFill>
                  <a:srgbClr val="28140C"/>
                </a:solidFill>
              </a:rPr>
              <a:t>DON’T</a:t>
            </a:r>
            <a:r>
              <a:rPr sz="4800"/>
              <a:t> overdo the holidays. Too many holiday-specific decorations may overwhelm buyers or hide your home’s assets.</a:t>
            </a:r>
          </a:p>
        </p:txBody>
      </p:sp>
      <p:sp>
        <p:nvSpPr>
          <p:cNvPr id="28" name="DO play up your yard. Plant fall flowers, like chrysanthemums. Hang a seasonal wreath on your front door."/>
          <p:cNvSpPr txBox="1"/>
          <p:nvPr/>
        </p:nvSpPr>
        <p:spPr>
          <a:xfrm>
            <a:off x="17850826" y="18892520"/>
            <a:ext cx="12628004" cy="2585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>
              <a:spcBef>
                <a:spcPts val="6000"/>
              </a:spcBef>
              <a:defRPr sz="1200">
                <a:solidFill>
                  <a:srgbClr val="444444"/>
                </a:solidFill>
              </a:defRPr>
            </a:pPr>
            <a:r>
              <a:rPr sz="4800" b="1">
                <a:solidFill>
                  <a:srgbClr val="DC943F"/>
                </a:solidFill>
              </a:rPr>
              <a:t>DO</a:t>
            </a:r>
            <a:r>
              <a:rPr sz="4800"/>
              <a:t> play up your yard. Plant fall flowers, like chrysanthemums. Hang a seasonal wreath on your front door.</a:t>
            </a:r>
          </a:p>
        </p:txBody>
      </p:sp>
      <p:sp>
        <p:nvSpPr>
          <p:cNvPr id="29" name="DON’T neglect yardwork. Fall leaves are beautiful, but if left unkempt may diminish your home’s appearance. Rake the leaves consistently. Clear out the gutters to avoid leaks and clogs."/>
          <p:cNvSpPr txBox="1"/>
          <p:nvPr/>
        </p:nvSpPr>
        <p:spPr>
          <a:xfrm>
            <a:off x="17850826" y="21686524"/>
            <a:ext cx="12628004" cy="4062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>
              <a:spcBef>
                <a:spcPts val="6000"/>
              </a:spcBef>
              <a:defRPr sz="1200">
                <a:solidFill>
                  <a:srgbClr val="444444"/>
                </a:solidFill>
              </a:defRPr>
            </a:pPr>
            <a:r>
              <a:rPr sz="4800" b="1">
                <a:solidFill>
                  <a:srgbClr val="28140C"/>
                </a:solidFill>
              </a:rPr>
              <a:t>DON’T</a:t>
            </a:r>
            <a:r>
              <a:rPr sz="4800"/>
              <a:t> neglect yardwork. Fall leaves are beautiful, but if left unkempt may diminish your home’s appearance. Rake the leaves consistently. Clear out the gutters to avoid leaks and clogs.</a:t>
            </a:r>
          </a:p>
        </p:txBody>
      </p:sp>
      <p:sp>
        <p:nvSpPr>
          <p:cNvPr id="30" name="DO make your home move-in ready. Buyers are eager to move in before winter, when the kids are out of school and the holidays are in full force. Prepare your home for a quick move to entice buyers with a deadline."/>
          <p:cNvSpPr txBox="1"/>
          <p:nvPr/>
        </p:nvSpPr>
        <p:spPr>
          <a:xfrm>
            <a:off x="17850826" y="25893850"/>
            <a:ext cx="12628004" cy="4062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>
              <a:spcBef>
                <a:spcPts val="6000"/>
              </a:spcBef>
              <a:defRPr sz="1200">
                <a:solidFill>
                  <a:srgbClr val="444444"/>
                </a:solidFill>
              </a:defRPr>
            </a:pPr>
            <a:r>
              <a:rPr sz="4800" b="1">
                <a:solidFill>
                  <a:srgbClr val="DC943F"/>
                </a:solidFill>
              </a:rPr>
              <a:t>DO</a:t>
            </a:r>
            <a:r>
              <a:rPr sz="4800"/>
              <a:t> make your home move-in ready. Buyers are eager to move in before winter, when the kids are out of school and the holidays are in full force. Prepare your home for a quick move to entice buyers with a deadline.</a:t>
            </a:r>
          </a:p>
        </p:txBody>
      </p:sp>
      <p:sp>
        <p:nvSpPr>
          <p:cNvPr id="31" name="Rectangle"/>
          <p:cNvSpPr/>
          <p:nvPr/>
        </p:nvSpPr>
        <p:spPr>
          <a:xfrm>
            <a:off x="-1392" y="37906234"/>
            <a:ext cx="31092384" cy="2397756"/>
          </a:xfrm>
          <a:prstGeom prst="rect">
            <a:avLst/>
          </a:prstGeom>
          <a:solidFill>
            <a:srgbClr val="28140C"/>
          </a:solidFill>
          <a:ln w="12700">
            <a:miter lim="400000"/>
          </a:ln>
        </p:spPr>
        <p:txBody>
          <a:bodyPr lIns="182872" tIns="182872" rIns="182872" bIns="182872"/>
          <a:lstStyle/>
          <a:p>
            <a:endParaRPr sz="28800"/>
          </a:p>
        </p:txBody>
      </p:sp>
      <p:sp>
        <p:nvSpPr>
          <p:cNvPr id="32" name="Are you ready to sell your home this fall? Give me a call today!"/>
          <p:cNvSpPr txBox="1"/>
          <p:nvPr/>
        </p:nvSpPr>
        <p:spPr>
          <a:xfrm>
            <a:off x="2450624" y="38414234"/>
            <a:ext cx="26397275" cy="1415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82872" tIns="182872" rIns="182872" bIns="182872">
            <a:spAutoFit/>
          </a:bodyPr>
          <a:lstStyle>
            <a:lvl1pPr>
              <a:defRPr sz="1700" b="1">
                <a:solidFill>
                  <a:srgbClr val="F0B357"/>
                </a:solidFill>
              </a:defRPr>
            </a:lvl1pPr>
          </a:lstStyle>
          <a:p>
            <a:r>
              <a:rPr sz="6800"/>
              <a:t>Are you ready to sell your home this fall? Give me a call today!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Close, Madeline</cp:lastModifiedBy>
  <cp:revision>1</cp:revision>
  <dcterms:modified xsi:type="dcterms:W3CDTF">2021-12-21T17:50:08Z</dcterms:modified>
</cp:coreProperties>
</file>