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Dos-Donts-Selling-this-Fall-BKND-01.png" descr="Dos-Donts-Selling-this-Fall-BKND-01.png"/>
          <p:cNvPicPr>
            <a:picLocks noChangeAspect="1"/>
          </p:cNvPicPr>
          <p:nvPr/>
        </p:nvPicPr>
        <p:blipFill>
          <a:blip r:embed="rId2"/>
          <a:stretch>
            <a:fillRect/>
          </a:stretch>
        </p:blipFill>
        <p:spPr>
          <a:xfrm>
            <a:off x="0" y="0"/>
            <a:ext cx="7772400" cy="10058400"/>
          </a:xfrm>
          <a:prstGeom prst="rect">
            <a:avLst/>
          </a:prstGeom>
          <a:ln w="12700">
            <a:miter lim="400000"/>
          </a:ln>
        </p:spPr>
      </p:pic>
      <p:sp>
        <p:nvSpPr>
          <p:cNvPr id="21" name="As a seller’s agent, my fiduciary responsibility is to the home seller.…"/>
          <p:cNvSpPr txBox="1"/>
          <p:nvPr/>
        </p:nvSpPr>
        <p:spPr>
          <a:xfrm>
            <a:off x="264660" y="8818426"/>
            <a:ext cx="701448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b="1">
                <a:latin typeface="Calibri"/>
                <a:ea typeface="Calibri"/>
                <a:cs typeface="Calibri"/>
                <a:sym typeface="Calibri"/>
              </a:defRPr>
            </a:lvl1pPr>
          </a:lstStyle>
          <a:p>
            <a:r>
              <a:rPr lang="es-ES" dirty="0"/>
              <a:t>Información de contacto del agente / Foto(s) aquí.</a:t>
            </a:r>
            <a:endParaRPr dirty="0"/>
          </a:p>
        </p:txBody>
      </p:sp>
      <p:pic>
        <p:nvPicPr>
          <p:cNvPr id="22" name="Power-Agent-FINAL-LOGO.png" descr="Power-Agent-FINAL-LOGO.png"/>
          <p:cNvPicPr>
            <a:picLocks noChangeAspect="1"/>
          </p:cNvPicPr>
          <p:nvPr/>
        </p:nvPicPr>
        <p:blipFill>
          <a:blip r:embed="rId3"/>
          <a:stretch>
            <a:fillRect/>
          </a:stretch>
        </p:blipFill>
        <p:spPr>
          <a:xfrm>
            <a:off x="6620320" y="9004844"/>
            <a:ext cx="1113980" cy="407555"/>
          </a:xfrm>
          <a:prstGeom prst="rect">
            <a:avLst/>
          </a:prstGeom>
          <a:ln w="12700">
            <a:miter lim="400000"/>
          </a:ln>
        </p:spPr>
      </p:pic>
      <p:sp>
        <p:nvSpPr>
          <p:cNvPr id="23" name="DO list your home. Many sellers assume that once spring is over, so is the time to sell. However, the fall is a great time of year to sell since there are fewer sellers for you to compete with, improving your chances of making a sale."/>
          <p:cNvSpPr txBox="1"/>
          <p:nvPr/>
        </p:nvSpPr>
        <p:spPr>
          <a:xfrm>
            <a:off x="474906" y="4641850"/>
            <a:ext cx="3568774"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spcBef>
                <a:spcPts val="1500"/>
              </a:spcBef>
              <a:defRPr sz="1200">
                <a:solidFill>
                  <a:srgbClr val="444444"/>
                </a:solidFill>
              </a:defRPr>
            </a:pPr>
            <a:r>
              <a:rPr lang="es-ES" b="1" dirty="0">
                <a:solidFill>
                  <a:srgbClr val="DC943F"/>
                </a:solidFill>
              </a:rPr>
              <a:t>Pon </a:t>
            </a:r>
            <a:r>
              <a:rPr lang="es-ES" dirty="0">
                <a:solidFill>
                  <a:schemeClr val="tx1"/>
                </a:solidFill>
              </a:rPr>
              <a:t>tu casa en venta. Muchos vendedores asumen que una vez que la primavera ha terminado, también es el momento de vender. Sin embargo, el otoño es una gran época del año para vender, ya que hay menos vendedores con los que competir, lo que mejora sus posibilidades de venta.</a:t>
            </a:r>
            <a:endParaRPr dirty="0">
              <a:solidFill>
                <a:schemeClr val="tx1"/>
              </a:solidFill>
            </a:endParaRPr>
          </a:p>
        </p:txBody>
      </p:sp>
      <p:sp>
        <p:nvSpPr>
          <p:cNvPr id="24" name="Use these tips to take advantage of selling your home this autumn."/>
          <p:cNvSpPr txBox="1"/>
          <p:nvPr/>
        </p:nvSpPr>
        <p:spPr>
          <a:xfrm>
            <a:off x="27203" y="4272281"/>
            <a:ext cx="7838039"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a:solidFill>
                  <a:srgbClr val="E06D40"/>
                </a:solidFill>
              </a:defRPr>
            </a:lvl1pPr>
          </a:lstStyle>
          <a:p>
            <a:r>
              <a:rPr lang="es-ES" dirty="0"/>
              <a:t>Utilice estos consejos para aprovechar la venta de su casa este otoño.</a:t>
            </a:r>
            <a:endParaRPr dirty="0"/>
          </a:p>
        </p:txBody>
      </p:sp>
      <p:sp>
        <p:nvSpPr>
          <p:cNvPr id="25" name="DON’T overprice. Buyers looking for homes in the fall are more likely to pay the asking price, but they will pass if you’re asking way above market value."/>
          <p:cNvSpPr txBox="1"/>
          <p:nvPr/>
        </p:nvSpPr>
        <p:spPr>
          <a:xfrm>
            <a:off x="474906" y="5828031"/>
            <a:ext cx="340013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500"/>
              </a:spcBef>
              <a:defRPr sz="1200">
                <a:solidFill>
                  <a:srgbClr val="444444"/>
                </a:solidFill>
              </a:defRPr>
            </a:pPr>
            <a:r>
              <a:rPr lang="es-ES" b="1" dirty="0">
                <a:solidFill>
                  <a:srgbClr val="28140C"/>
                </a:solidFill>
              </a:rPr>
              <a:t>NO </a:t>
            </a:r>
            <a:r>
              <a:rPr lang="es-ES" dirty="0">
                <a:solidFill>
                  <a:srgbClr val="28140C"/>
                </a:solidFill>
              </a:rPr>
              <a:t>sobrevalore el precio. Los compradores que buscan casas en otoño son más propensos a pagar el precio de venta, pero pasarán de largo si pides mucho más que el valor de mercado.</a:t>
            </a:r>
            <a:endParaRPr dirty="0"/>
          </a:p>
        </p:txBody>
      </p:sp>
      <p:sp>
        <p:nvSpPr>
          <p:cNvPr id="26" name="DO take advantage of the season. Use fall colors to improve your home’s curb appeal and interior atmosphere. Boil cinnamon for a fall aroma during home showings. Light a low but cozy fire to keep visiting buyers warm."/>
          <p:cNvSpPr txBox="1"/>
          <p:nvPr/>
        </p:nvSpPr>
        <p:spPr>
          <a:xfrm>
            <a:off x="474906" y="6689362"/>
            <a:ext cx="3568774" cy="11618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spcBef>
                <a:spcPts val="1500"/>
              </a:spcBef>
              <a:defRPr sz="1200">
                <a:solidFill>
                  <a:srgbClr val="444444"/>
                </a:solidFill>
              </a:defRPr>
            </a:pPr>
            <a:r>
              <a:rPr lang="es-ES" b="1" dirty="0">
                <a:solidFill>
                  <a:srgbClr val="DC943F"/>
                </a:solidFill>
              </a:rPr>
              <a:t>Aproveche </a:t>
            </a:r>
            <a:r>
              <a:rPr lang="es-ES" sz="1150" dirty="0">
                <a:solidFill>
                  <a:schemeClr val="tx1"/>
                </a:solidFill>
              </a:rPr>
              <a:t>la temporada. Utilice los colores del otoño para mejorar el atractivo de su casa y el ambiente interior. Hierve canela para crear un aroma otoñal durante las visitas a tu casa. Encienda un fuego bajo pero acogedor para mantener calientes a los compradores que le visiten.</a:t>
            </a:r>
            <a:endParaRPr sz="1150" dirty="0">
              <a:solidFill>
                <a:schemeClr val="tx1"/>
              </a:solidFill>
            </a:endParaRPr>
          </a:p>
        </p:txBody>
      </p:sp>
      <p:sp>
        <p:nvSpPr>
          <p:cNvPr id="27" name="DON’T overdo the holidays. Too many holiday-specific decorations may overwhelm buyers or hide your home’s assets."/>
          <p:cNvSpPr txBox="1"/>
          <p:nvPr/>
        </p:nvSpPr>
        <p:spPr>
          <a:xfrm>
            <a:off x="474906" y="7741194"/>
            <a:ext cx="3400136"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500"/>
              </a:spcBef>
              <a:defRPr sz="1200">
                <a:solidFill>
                  <a:srgbClr val="444444"/>
                </a:solidFill>
              </a:defRPr>
            </a:pPr>
            <a:r>
              <a:rPr lang="es-ES" b="1" dirty="0">
                <a:solidFill>
                  <a:srgbClr val="28140C"/>
                </a:solidFill>
              </a:rPr>
              <a:t>NO </a:t>
            </a:r>
            <a:r>
              <a:rPr lang="es-ES" dirty="0">
                <a:solidFill>
                  <a:srgbClr val="28140C"/>
                </a:solidFill>
              </a:rPr>
              <a:t>exagere con las fiestas. Demasiadas decoraciones navideñas pueden abrumar a los compradores u ocultar los valores de su casa.</a:t>
            </a:r>
            <a:endParaRPr dirty="0"/>
          </a:p>
        </p:txBody>
      </p:sp>
      <p:sp>
        <p:nvSpPr>
          <p:cNvPr id="28" name="DO play up your yard. Plant fall flowers, like chrysanthemums. Hang a seasonal wreath on your front door."/>
          <p:cNvSpPr txBox="1"/>
          <p:nvPr/>
        </p:nvSpPr>
        <p:spPr>
          <a:xfrm>
            <a:off x="4462706" y="4723130"/>
            <a:ext cx="315700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500"/>
              </a:spcBef>
              <a:defRPr sz="1200">
                <a:solidFill>
                  <a:srgbClr val="444444"/>
                </a:solidFill>
              </a:defRPr>
            </a:pPr>
            <a:r>
              <a:rPr lang="es-ES" b="1" dirty="0">
                <a:solidFill>
                  <a:srgbClr val="DC943F"/>
                </a:solidFill>
              </a:rPr>
              <a:t>Dale vida </a:t>
            </a:r>
            <a:r>
              <a:rPr lang="es-ES" dirty="0">
                <a:solidFill>
                  <a:schemeClr val="tx1"/>
                </a:solidFill>
              </a:rPr>
              <a:t>a tu jardín. Plante flores de otoño, como crisantemos. Cuelga una corona de temporada en la puerta principal.</a:t>
            </a:r>
            <a:endParaRPr dirty="0">
              <a:solidFill>
                <a:schemeClr val="tx1"/>
              </a:solidFill>
            </a:endParaRPr>
          </a:p>
        </p:txBody>
      </p:sp>
      <p:sp>
        <p:nvSpPr>
          <p:cNvPr id="29" name="DON’T neglect yardwork. Fall leaves are beautiful, but if left unkempt may diminish your home’s appearance. Rake the leaves consistently. Clear out the gutters to avoid leaks and clogs."/>
          <p:cNvSpPr txBox="1"/>
          <p:nvPr/>
        </p:nvSpPr>
        <p:spPr>
          <a:xfrm>
            <a:off x="4462706" y="5421631"/>
            <a:ext cx="3309694" cy="984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spcBef>
                <a:spcPts val="1500"/>
              </a:spcBef>
              <a:defRPr sz="1200">
                <a:solidFill>
                  <a:srgbClr val="444444"/>
                </a:solidFill>
              </a:defRPr>
            </a:pPr>
            <a:r>
              <a:rPr lang="es-ES" b="1" dirty="0">
                <a:solidFill>
                  <a:srgbClr val="28140C"/>
                </a:solidFill>
              </a:rPr>
              <a:t>NO </a:t>
            </a:r>
            <a:r>
              <a:rPr lang="es-ES" sz="1150" dirty="0">
                <a:solidFill>
                  <a:srgbClr val="28140C"/>
                </a:solidFill>
              </a:rPr>
              <a:t>descuide los trabajos de jardinería. Las hojas de otoño son hermosas, pero si se dejan descuidadas pueden disminuir la apariencia de su casa. Rastrille las hojas constantemente. Limpie los canalones para evitar fugas y atascos.</a:t>
            </a:r>
            <a:endParaRPr sz="1150" dirty="0"/>
          </a:p>
        </p:txBody>
      </p:sp>
      <p:sp>
        <p:nvSpPr>
          <p:cNvPr id="30" name="DO make your home move-in ready. Buyers are eager to move in before winter, when the kids are out of school and the holidays are in full force. Prepare your home for a quick move to entice buyers with a deadline."/>
          <p:cNvSpPr txBox="1"/>
          <p:nvPr/>
        </p:nvSpPr>
        <p:spPr>
          <a:xfrm>
            <a:off x="4462706" y="6473462"/>
            <a:ext cx="3157001" cy="138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500"/>
              </a:spcBef>
              <a:defRPr sz="1200">
                <a:solidFill>
                  <a:srgbClr val="444444"/>
                </a:solidFill>
              </a:defRPr>
            </a:pPr>
            <a:r>
              <a:rPr lang="es-ES" b="1" dirty="0">
                <a:solidFill>
                  <a:srgbClr val="DC943F"/>
                </a:solidFill>
              </a:rPr>
              <a:t>Prepare </a:t>
            </a:r>
            <a:r>
              <a:rPr lang="es-ES" dirty="0">
                <a:solidFill>
                  <a:schemeClr val="tx1"/>
                </a:solidFill>
              </a:rPr>
              <a:t>su casa para la mudanza. Los compradores están deseando mudarse antes del invierno, cuando los niños están fuera de la escuela y las vacaciones están en pleno apogeo. Prepare su casa para una mudanza rápida para atraer a los compradores con una fecha límite.</a:t>
            </a:r>
            <a:endParaRPr dirty="0">
              <a:solidFill>
                <a:schemeClr val="tx1"/>
              </a:solidFill>
            </a:endParaRPr>
          </a:p>
        </p:txBody>
      </p:sp>
      <p:sp>
        <p:nvSpPr>
          <p:cNvPr id="31" name="Rectangle"/>
          <p:cNvSpPr/>
          <p:nvPr/>
        </p:nvSpPr>
        <p:spPr>
          <a:xfrm>
            <a:off x="-348" y="9476558"/>
            <a:ext cx="7773096" cy="599439"/>
          </a:xfrm>
          <a:prstGeom prst="rect">
            <a:avLst/>
          </a:prstGeom>
          <a:solidFill>
            <a:srgbClr val="28140C"/>
          </a:solidFill>
          <a:ln w="12700">
            <a:miter lim="400000"/>
          </a:ln>
        </p:spPr>
        <p:txBody>
          <a:bodyPr lIns="45718" tIns="45718" rIns="45718" bIns="45718"/>
          <a:lstStyle/>
          <a:p>
            <a:endParaRPr/>
          </a:p>
        </p:txBody>
      </p:sp>
      <p:sp>
        <p:nvSpPr>
          <p:cNvPr id="32" name="Are you ready to sell your home this fall? Give me a call today!"/>
          <p:cNvSpPr txBox="1"/>
          <p:nvPr/>
        </p:nvSpPr>
        <p:spPr>
          <a:xfrm>
            <a:off x="612656" y="9603558"/>
            <a:ext cx="6624566" cy="35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700" b="1">
                <a:solidFill>
                  <a:srgbClr val="F0B357"/>
                </a:solidFill>
              </a:defRPr>
            </a:lvl1pPr>
          </a:lstStyle>
          <a:p>
            <a:r>
              <a:rPr lang="es-ES" dirty="0"/>
              <a:t>¿Está listo para vender su casa este otoño? Llama hoy mismo.</a:t>
            </a:r>
            <a:endParaRPr dirty="0"/>
          </a:p>
        </p:txBody>
      </p:sp>
      <p:sp>
        <p:nvSpPr>
          <p:cNvPr id="2" name="Rectángulo 1">
            <a:extLst>
              <a:ext uri="{FF2B5EF4-FFF2-40B4-BE49-F238E27FC236}">
                <a16:creationId xmlns:a16="http://schemas.microsoft.com/office/drawing/2014/main" id="{23AB323B-B80C-45A1-B91B-FE8F815FC03A}"/>
              </a:ext>
            </a:extLst>
          </p:cNvPr>
          <p:cNvSpPr/>
          <p:nvPr/>
        </p:nvSpPr>
        <p:spPr>
          <a:xfrm>
            <a:off x="158284" y="2068707"/>
            <a:ext cx="7433515" cy="1569660"/>
          </a:xfrm>
          <a:prstGeom prst="rect">
            <a:avLst/>
          </a:prstGeom>
          <a:solidFill>
            <a:schemeClr val="bg1">
              <a:lumMod val="95000"/>
            </a:schemeClr>
          </a:solidFill>
        </p:spPr>
        <p:txBody>
          <a:bodyPr wrap="square" lIns="91440" tIns="45720" rIns="91440" bIns="45720">
            <a:spAutoFit/>
          </a:bodyPr>
          <a:lstStyle/>
          <a:p>
            <a:pPr algn="ctr"/>
            <a:r>
              <a:rPr lang="es-ES" sz="3200" dirty="0">
                <a:ln w="0"/>
                <a:solidFill>
                  <a:schemeClr val="tx1"/>
                </a:solidFill>
                <a:effectLst>
                  <a:outerShdw blurRad="38100" dist="19050" dir="2700000" algn="tl" rotWithShape="0">
                    <a:schemeClr val="dk1">
                      <a:alpha val="40000"/>
                    </a:schemeClr>
                  </a:outerShdw>
                </a:effectLst>
              </a:rPr>
              <a:t>LO QUE HAY QUE HACER Y LO QUE NO HAY QUE HACER PARA VENDER SU CASA ESTE OTOÑO</a:t>
            </a:r>
            <a:endParaRPr lang="es-ES" sz="3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337</Words>
  <Application>Microsoft Office PowerPoint</Application>
  <PresentationFormat>Personalizado</PresentationFormat>
  <Paragraphs>11</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Helvetica</vt:lpstr>
      <vt:lpstr>Helvetica Neue</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Nilson Ramirez</cp:lastModifiedBy>
  <cp:revision>2</cp:revision>
  <dcterms:modified xsi:type="dcterms:W3CDTF">2021-02-17T11:07:10Z</dcterms:modified>
</cp:coreProperties>
</file>