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1884" y="14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48234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88620" y="135043"/>
            <a:ext cx="6995160" cy="2211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88620" y="2346960"/>
            <a:ext cx="6995160" cy="771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4536" y="9476625"/>
            <a:ext cx="232877" cy="22851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6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2588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7160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1732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630436" marR="0" indent="-24747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hat you save in commission, you’ll lose in sales price. Statistically, agent-assisted homes sell for more.…"/>
          <p:cNvSpPr txBox="1"/>
          <p:nvPr/>
        </p:nvSpPr>
        <p:spPr>
          <a:xfrm>
            <a:off x="436244" y="3798887"/>
            <a:ext cx="3502662" cy="575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58775" indent="-346075" defTabSz="776287">
              <a:spcBef>
                <a:spcPts val="900"/>
              </a:spcBef>
              <a:buSzPct val="100000"/>
              <a:buAutoNum type="arabicPeriod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Lo que se ahorra en comisiones, se pierde en el precio de venta. Estadísticamente, las viviendas asistidas por agentes se venden por más dinero.</a:t>
            </a:r>
          </a:p>
          <a:p>
            <a:pPr marL="358775" indent="-346075" defTabSz="776287">
              <a:spcBef>
                <a:spcPts val="900"/>
              </a:spcBef>
              <a:buSzPct val="100000"/>
              <a:buAutoNum type="arabicPeriod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Se corre el riesgo de infravalorar en un mercado competitivo y vender por menos.</a:t>
            </a:r>
          </a:p>
          <a:p>
            <a:pPr marL="358775" indent="-346075" defTabSz="776287">
              <a:spcBef>
                <a:spcPts val="900"/>
              </a:spcBef>
              <a:buSzPct val="100000"/>
              <a:buAutoNum type="arabicPeriod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Existe el peligro de fijar un precio excesivo, lo que le costará tiempo, exposición y una posible venta.</a:t>
            </a:r>
          </a:p>
          <a:p>
            <a:pPr marL="358775" indent="-346075" defTabSz="776287">
              <a:spcBef>
                <a:spcPts val="900"/>
              </a:spcBef>
              <a:buSzPct val="100000"/>
              <a:buAutoNum type="arabicPeriod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Obtenga sobre todo mirones frente a compradores serios precalificados.</a:t>
            </a:r>
          </a:p>
          <a:p>
            <a:pPr marL="358775" indent="-346075" defTabSz="776287">
              <a:spcBef>
                <a:spcPts val="900"/>
              </a:spcBef>
              <a:buSzPct val="100000"/>
              <a:buAutoNum type="arabicPeriod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Dificultad para negociar.</a:t>
            </a:r>
          </a:p>
          <a:p>
            <a:pPr marL="358775" indent="-346075" defTabSz="776287">
              <a:spcBef>
                <a:spcPts val="900"/>
              </a:spcBef>
              <a:buSzPct val="100000"/>
              <a:buAutoNum type="arabicPeriod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No descubrir las objeciones ocultas de los compradores.</a:t>
            </a:r>
          </a:p>
          <a:p>
            <a:pPr marL="358775" indent="-346075" defTabSz="776287">
              <a:spcBef>
                <a:spcPts val="900"/>
              </a:spcBef>
              <a:buSzPct val="100000"/>
              <a:buAutoNum type="arabicPeriod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Inexperiencia en el manejo de las objeciones una vez que se descubre cuáles son.</a:t>
            </a:r>
          </a:p>
          <a:p>
            <a:pPr marL="358775" indent="-346075" defTabSz="776287">
              <a:spcBef>
                <a:spcPts val="900"/>
              </a:spcBef>
              <a:buSzPct val="100000"/>
              <a:buAutoNum type="arabicPeriod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Crear una situación de urgencia para usted (por ejemplo, si se contrata a un agente de ventas en el último momento, la casa puede no venderse a tiempo, lo que le obliga a tener dos casas o a regalar la casa).</a:t>
            </a:r>
          </a:p>
          <a:p>
            <a:pPr marL="358775" indent="-346075" defTabSz="776287">
              <a:spcBef>
                <a:spcPts val="900"/>
              </a:spcBef>
              <a:buSzPct val="100000"/>
              <a:buAutoNum type="arabicPeriod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Problemas de financiación - tipos de hipotecas, dónde acudir, financiación creativa, etc.</a:t>
            </a:r>
          </a:p>
          <a:p>
            <a:pPr marL="358775" indent="-346075" defTabSz="776287">
              <a:spcBef>
                <a:spcPts val="900"/>
              </a:spcBef>
              <a:buSzPct val="100000"/>
              <a:buAutoNum type="arabicPeriod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Falta de diferentes herramientas de marketing - la gente no compra a partir de un anuncio específico.</a:t>
            </a:r>
          </a:p>
          <a:p>
            <a:pPr marL="358775" indent="-346075" defTabSz="776287">
              <a:spcBef>
                <a:spcPts val="900"/>
              </a:spcBef>
              <a:buSzPct val="100000"/>
              <a:buAutoNum type="arabicPeriod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Poca o ninguna publicidad o exposición en Internet.</a:t>
            </a:r>
          </a:p>
          <a:p>
            <a:pPr marL="358775" indent="-346075" defTabSz="776287">
              <a:spcBef>
                <a:spcPts val="900"/>
              </a:spcBef>
              <a:buSzPct val="100000"/>
              <a:buAutoNum type="arabicPeriod"/>
              <a:tabLst>
                <a:tab pos="355600" algn="l"/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No hay un sistema de seguimiento de las visitas (por ejemplo, las llamadas de los agentes).</a:t>
            </a:r>
            <a:endParaRPr dirty="0"/>
          </a:p>
        </p:txBody>
      </p:sp>
      <p:sp>
        <p:nvSpPr>
          <p:cNvPr id="21" name="Buyer must sell his own house before he buys – we can work this out.…"/>
          <p:cNvSpPr txBox="1"/>
          <p:nvPr/>
        </p:nvSpPr>
        <p:spPr>
          <a:xfrm>
            <a:off x="4293869" y="3781425"/>
            <a:ext cx="3226437" cy="5209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El comprador debe vender su propia casa antes de comprar - podemos solucionarlo.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Gastos de marketing.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Falta de experiencia en la venta de viviendas.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Reticencia de los compradores en los detalles de la inspección.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No saber justificar el precio de compra y venta ante el comprador y el banco.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No estar en casa y perderse a los "Compradores A+".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Permitir que completos extraños tengan acceso a la casa.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Pasar con el coche y no acudir a la cita.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Los compradores pueden interesarse más tarde y no acordarse de hacer un seguimiento.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Los compradores toman el punto de vista de los propietarios con "un grano de sal".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Problemas de tramitación, liquidación y cierre: el agente se encarga de ellos.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Cuánto tiempo en el mercado.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Gestión segura de los asuntos legales.</a:t>
            </a:r>
          </a:p>
          <a:p>
            <a:pPr marL="358775" indent="-346075" defTabSz="776287">
              <a:spcBef>
                <a:spcPts val="600"/>
              </a:spcBef>
              <a:buSzPct val="100000"/>
              <a:buAutoNum type="arabicPeriod" startAt="13"/>
              <a:tabLst>
                <a:tab pos="355600" algn="l"/>
              </a:tabLst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rPr lang="es-ES" sz="1050" dirty="0"/>
              <a:t>Tiempo. Se necesita una cantidad considerable de tiempo para obtener el máximo rendimiento de su inversión. Para los consumidores ocupados, eso es difícil. </a:t>
            </a:r>
            <a:endParaRPr dirty="0"/>
          </a:p>
        </p:txBody>
      </p:sp>
      <p:sp>
        <p:nvSpPr>
          <p:cNvPr id="22" name="26 REASONS WHY HOME OWNERS SHOULDN’T SELL THEIR OWN HOMES"/>
          <p:cNvSpPr txBox="1"/>
          <p:nvPr/>
        </p:nvSpPr>
        <p:spPr>
          <a:xfrm>
            <a:off x="3068319" y="363537"/>
            <a:ext cx="3502662" cy="731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115887" algn="ctr" defTabSz="776287">
              <a:spcBef>
                <a:spcPts val="100"/>
              </a:spcBef>
              <a:defRPr sz="1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26 REASONS WHY HOME OWNERS SHOULDN’T SELL THEIR OWN HOMES</a:t>
            </a:r>
          </a:p>
        </p:txBody>
      </p:sp>
      <p:pic>
        <p:nvPicPr>
          <p:cNvPr id="23" name="Image result for realtor disclaimer" descr="Image result for realtor disclaim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87" y="9213850"/>
            <a:ext cx="731838" cy="344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.png" descr="image.png"/>
          <p:cNvPicPr>
            <a:picLocks noChangeAspect="1"/>
          </p:cNvPicPr>
          <p:nvPr/>
        </p:nvPicPr>
        <p:blipFill>
          <a:blip r:embed="rId3"/>
          <a:srcRect t="19767"/>
          <a:stretch>
            <a:fillRect/>
          </a:stretch>
        </p:blipFill>
        <p:spPr>
          <a:xfrm>
            <a:off x="0" y="22223"/>
            <a:ext cx="7772400" cy="377666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Agent Information Here."/>
          <p:cNvSpPr txBox="1"/>
          <p:nvPr/>
        </p:nvSpPr>
        <p:spPr>
          <a:xfrm>
            <a:off x="436244" y="9491662"/>
            <a:ext cx="6036312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500" b="1"/>
            </a:lvl1pPr>
          </a:lstStyle>
          <a:p>
            <a:r>
              <a:rPr dirty="0"/>
              <a:t>Agent Information Here. </a:t>
            </a:r>
          </a:p>
        </p:txBody>
      </p:sp>
      <p:pic>
        <p:nvPicPr>
          <p:cNvPr id="26" name="Power-Agent-FINAL-LOGO.png" descr="Power-Agent-FINAL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097" y="9582227"/>
            <a:ext cx="1126903" cy="41228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1276709" y="2881223"/>
            <a:ext cx="6495691" cy="338552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ES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razones por las que los propietarios no deberían vender sus propias </a:t>
            </a:r>
            <a:r>
              <a:rPr lang="es-ES" sz="1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casas</a:t>
            </a:r>
            <a:endParaRPr lang="es-ES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409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</cp:revision>
  <dcterms:modified xsi:type="dcterms:W3CDTF">2021-11-17T18:27:36Z</dcterms:modified>
</cp:coreProperties>
</file>