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1089600" cy="40233600"/>
  <p:notesSz cx="6858000" cy="9144000"/>
  <p:defaultTextStyle>
    <a:defPPr marL="0" marR="0" indent="0" algn="l" defTabSz="36576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B4E"/>
    <a:srgbClr val="F89E36"/>
    <a:srgbClr val="6C2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0" d="100"/>
          <a:sy n="20" d="100"/>
        </p:scale>
        <p:origin x="34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914400" latinLnBrk="0">
      <a:defRPr>
        <a:latin typeface="+mj-lt"/>
        <a:ea typeface="+mj-ea"/>
        <a:cs typeface="+mj-cs"/>
        <a:sym typeface="Helvetica Neue"/>
      </a:defRPr>
    </a:lvl2pPr>
    <a:lvl3pPr indent="1828800" latinLnBrk="0">
      <a:defRPr>
        <a:latin typeface="+mj-lt"/>
        <a:ea typeface="+mj-ea"/>
        <a:cs typeface="+mj-cs"/>
        <a:sym typeface="Helvetica Neue"/>
      </a:defRPr>
    </a:lvl3pPr>
    <a:lvl4pPr indent="2743200" latinLnBrk="0">
      <a:defRPr>
        <a:latin typeface="+mj-lt"/>
        <a:ea typeface="+mj-ea"/>
        <a:cs typeface="+mj-cs"/>
        <a:sym typeface="Helvetica Neue"/>
      </a:defRPr>
    </a:lvl4pPr>
    <a:lvl5pPr indent="3657600" latinLnBrk="0">
      <a:defRPr>
        <a:latin typeface="+mj-lt"/>
        <a:ea typeface="+mj-ea"/>
        <a:cs typeface="+mj-cs"/>
        <a:sym typeface="Helvetica Neue"/>
      </a:defRPr>
    </a:lvl5pPr>
    <a:lvl6pPr indent="4572000" latinLnBrk="0">
      <a:defRPr>
        <a:latin typeface="+mj-lt"/>
        <a:ea typeface="+mj-ea"/>
        <a:cs typeface="+mj-cs"/>
        <a:sym typeface="Helvetica Neue"/>
      </a:defRPr>
    </a:lvl6pPr>
    <a:lvl7pPr indent="5486400" latinLnBrk="0">
      <a:defRPr>
        <a:latin typeface="+mj-lt"/>
        <a:ea typeface="+mj-ea"/>
        <a:cs typeface="+mj-cs"/>
        <a:sym typeface="Helvetica Neue"/>
      </a:defRPr>
    </a:lvl7pPr>
    <a:lvl8pPr indent="6400800" latinLnBrk="0">
      <a:defRPr>
        <a:latin typeface="+mj-lt"/>
        <a:ea typeface="+mj-ea"/>
        <a:cs typeface="+mj-cs"/>
        <a:sym typeface="Helvetica Neue"/>
      </a:defRPr>
    </a:lvl8pPr>
    <a:lvl9pPr indent="73152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54480" y="540172"/>
            <a:ext cx="27980640" cy="8847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554480" y="9387840"/>
            <a:ext cx="27980640" cy="3084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8256196" y="38009581"/>
            <a:ext cx="693458" cy="7078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3105148">
              <a:defRPr sz="4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18288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36576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54864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73152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774700" marR="0" indent="-77470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446652" marR="0" indent="-890904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4159620" marR="0" indent="-104812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5848772" marR="0" indent="-118787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72065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90353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08641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26929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145217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288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576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864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152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urple Orange and Green Illustrated Pumpkins Halloween Flyer.png" descr="Purple Orange and Green Illustrated Pumpkins Halloween Fly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96" y="0"/>
            <a:ext cx="28740208" cy="402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28% of REALTORS® said they have had to sell a house or find a new home for a seller who was convinced that their house was haunted at least once."/>
          <p:cNvSpPr txBox="1"/>
          <p:nvPr/>
        </p:nvSpPr>
        <p:spPr>
          <a:xfrm>
            <a:off x="9070302" y="18084802"/>
            <a:ext cx="18971300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82876" rIns="182876">
            <a:spAutoFit/>
          </a:bodyPr>
          <a:lstStyle>
            <a:lvl1pPr defTabSz="776287">
              <a:defRPr sz="1300" b="1">
                <a:solidFill>
                  <a:srgbClr val="642765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lang="es-ES" sz="4800" dirty="0"/>
              <a:t>El 28% de los REALTORS® dijeron que han tenido que vender una casa o encontrar una nueva para un vendedor que estaba convencido de que su casa estaba embrujada al menos una vez. </a:t>
            </a:r>
            <a:endParaRPr sz="4800" dirty="0"/>
          </a:p>
        </p:txBody>
      </p:sp>
      <p:sp>
        <p:nvSpPr>
          <p:cNvPr id="22" name="Among all home sellers, 15% decided to sell their current home because it’s too small.…"/>
          <p:cNvSpPr txBox="1"/>
          <p:nvPr/>
        </p:nvSpPr>
        <p:spPr>
          <a:xfrm>
            <a:off x="3592828" y="24218900"/>
            <a:ext cx="23885432" cy="12403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82876" rIns="182876">
            <a:spAutoFit/>
          </a:bodyPr>
          <a:lstStyle/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sz="5000" dirty="0"/>
              <a:t>Entre todos los vendedores de viviendas, el 15% decidió vender su casa actual porque es demasiado pequeña. </a:t>
            </a:r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endParaRPr lang="es-ES" sz="5000" dirty="0"/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sz="5000" dirty="0"/>
              <a:t>El 15% de los vendedores también vendió su casa por traslado de trabajo.</a:t>
            </a:r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endParaRPr lang="es-ES" sz="5000" dirty="0"/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sz="5000" dirty="0"/>
              <a:t>El vecindario se volvió menos deseable, un cambio en la situación familiar o que la casa es demasiado grande fueron las principales razones para vender para el 10% de los vendedores. </a:t>
            </a:r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endParaRPr lang="es-ES" sz="5000" dirty="0"/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sz="5000" dirty="0"/>
              <a:t>Los vendedores primerizos vendieron porque su casa actual era demasiado pequeña, por traslado de trabajo y porque el barrio se volvió menos deseable más que cualquier otro grupo de vendedores. </a:t>
            </a:r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endParaRPr lang="es-ES" sz="5000" dirty="0"/>
          </a:p>
          <a:p>
            <a:pPr marL="521368" indent="-521368" defTabSz="3105148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sz="5000" dirty="0"/>
              <a:t>Los vendedores que repiten vendieron para acercarse a amigos y familiares, porque su casa es demasiado grande o por jubilación en mayor proporción que cualquier otro grupo de vendedores. </a:t>
            </a:r>
            <a:endParaRPr sz="5000" dirty="0"/>
          </a:p>
        </p:txBody>
      </p:sp>
      <p:sp>
        <p:nvSpPr>
          <p:cNvPr id="23" name="Source National Association of REALTORS Profile of Buyers and Sellers"/>
          <p:cNvSpPr txBox="1"/>
          <p:nvPr/>
        </p:nvSpPr>
        <p:spPr>
          <a:xfrm>
            <a:off x="9257028" y="21189432"/>
            <a:ext cx="1676654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900" i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s-ES" sz="3600" dirty="0"/>
              <a:t>Fuente</a:t>
            </a:r>
            <a:r>
              <a:rPr sz="3600" dirty="0"/>
              <a:t> National Association of REALTORS Profile of Buyers and Sellers</a:t>
            </a:r>
          </a:p>
        </p:txBody>
      </p:sp>
      <p:sp>
        <p:nvSpPr>
          <p:cNvPr id="24" name="OTHER REASONS PEOPLE SELL THEIR HOMES:"/>
          <p:cNvSpPr txBox="1"/>
          <p:nvPr/>
        </p:nvSpPr>
        <p:spPr>
          <a:xfrm>
            <a:off x="3834126" y="22750086"/>
            <a:ext cx="23903940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82876" rIns="182876">
            <a:spAutoFit/>
          </a:bodyPr>
          <a:lstStyle>
            <a:lvl1pPr defTabSz="776287">
              <a:defRPr sz="1500" b="1">
                <a:solidFill>
                  <a:srgbClr val="ECA14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s-ES" sz="5800" dirty="0"/>
              <a:t>OTRAS RAZONES POR LAS QUE LA GENTE VENDE SUS CASAS:</a:t>
            </a:r>
            <a:endParaRPr sz="5800" dirty="0"/>
          </a:p>
        </p:txBody>
      </p:sp>
      <p:sp>
        <p:nvSpPr>
          <p:cNvPr id="25" name="Bat"/>
          <p:cNvSpPr/>
          <p:nvPr/>
        </p:nvSpPr>
        <p:spPr>
          <a:xfrm>
            <a:off x="3647976" y="18730528"/>
            <a:ext cx="4798904" cy="172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537" extrusionOk="0">
                <a:moveTo>
                  <a:pt x="3075" y="1"/>
                </a:moveTo>
                <a:cubicBezTo>
                  <a:pt x="2069" y="33"/>
                  <a:pt x="795" y="457"/>
                  <a:pt x="22" y="1693"/>
                </a:cubicBezTo>
                <a:cubicBezTo>
                  <a:pt x="-15" y="1752"/>
                  <a:pt x="-2" y="1909"/>
                  <a:pt x="41" y="1921"/>
                </a:cubicBezTo>
                <a:cubicBezTo>
                  <a:pt x="2144" y="2517"/>
                  <a:pt x="3063" y="7315"/>
                  <a:pt x="3196" y="8073"/>
                </a:cubicBezTo>
                <a:cubicBezTo>
                  <a:pt x="3207" y="8136"/>
                  <a:pt x="3229" y="8185"/>
                  <a:pt x="3253" y="8201"/>
                </a:cubicBezTo>
                <a:cubicBezTo>
                  <a:pt x="5341" y="9508"/>
                  <a:pt x="6043" y="13732"/>
                  <a:pt x="6170" y="14627"/>
                </a:cubicBezTo>
                <a:cubicBezTo>
                  <a:pt x="6184" y="14726"/>
                  <a:pt x="6221" y="14785"/>
                  <a:pt x="6259" y="14774"/>
                </a:cubicBezTo>
                <a:cubicBezTo>
                  <a:pt x="7470" y="14423"/>
                  <a:pt x="8945" y="17135"/>
                  <a:pt x="9362" y="18343"/>
                </a:cubicBezTo>
                <a:cubicBezTo>
                  <a:pt x="9562" y="18827"/>
                  <a:pt x="9492" y="18988"/>
                  <a:pt x="9465" y="19276"/>
                </a:cubicBezTo>
                <a:cubicBezTo>
                  <a:pt x="9386" y="20099"/>
                  <a:pt x="9614" y="20217"/>
                  <a:pt x="9720" y="20191"/>
                </a:cubicBezTo>
                <a:cubicBezTo>
                  <a:pt x="9835" y="20163"/>
                  <a:pt x="9733" y="19908"/>
                  <a:pt x="9761" y="19741"/>
                </a:cubicBezTo>
                <a:cubicBezTo>
                  <a:pt x="9795" y="19533"/>
                  <a:pt x="9840" y="19509"/>
                  <a:pt x="9895" y="19651"/>
                </a:cubicBezTo>
                <a:cubicBezTo>
                  <a:pt x="10037" y="20013"/>
                  <a:pt x="10453" y="21132"/>
                  <a:pt x="10785" y="21537"/>
                </a:cubicBezTo>
                <a:cubicBezTo>
                  <a:pt x="11117" y="21132"/>
                  <a:pt x="11535" y="20013"/>
                  <a:pt x="11677" y="19651"/>
                </a:cubicBezTo>
                <a:cubicBezTo>
                  <a:pt x="11732" y="19509"/>
                  <a:pt x="11775" y="19533"/>
                  <a:pt x="11809" y="19741"/>
                </a:cubicBezTo>
                <a:cubicBezTo>
                  <a:pt x="11837" y="19908"/>
                  <a:pt x="11736" y="20163"/>
                  <a:pt x="11852" y="20191"/>
                </a:cubicBezTo>
                <a:cubicBezTo>
                  <a:pt x="11958" y="20217"/>
                  <a:pt x="12184" y="20099"/>
                  <a:pt x="12105" y="19276"/>
                </a:cubicBezTo>
                <a:cubicBezTo>
                  <a:pt x="12078" y="18988"/>
                  <a:pt x="12008" y="18827"/>
                  <a:pt x="12208" y="18343"/>
                </a:cubicBezTo>
                <a:cubicBezTo>
                  <a:pt x="12625" y="17135"/>
                  <a:pt x="14100" y="14423"/>
                  <a:pt x="15311" y="14774"/>
                </a:cubicBezTo>
                <a:cubicBezTo>
                  <a:pt x="15349" y="14785"/>
                  <a:pt x="15386" y="14726"/>
                  <a:pt x="15400" y="14627"/>
                </a:cubicBezTo>
                <a:cubicBezTo>
                  <a:pt x="15527" y="13732"/>
                  <a:pt x="16229" y="9508"/>
                  <a:pt x="18317" y="8201"/>
                </a:cubicBezTo>
                <a:cubicBezTo>
                  <a:pt x="18341" y="8185"/>
                  <a:pt x="18363" y="8136"/>
                  <a:pt x="18374" y="8073"/>
                </a:cubicBezTo>
                <a:cubicBezTo>
                  <a:pt x="18507" y="7314"/>
                  <a:pt x="19428" y="2517"/>
                  <a:pt x="21531" y="1921"/>
                </a:cubicBezTo>
                <a:cubicBezTo>
                  <a:pt x="21573" y="1909"/>
                  <a:pt x="21585" y="1752"/>
                  <a:pt x="21548" y="1693"/>
                </a:cubicBezTo>
                <a:cubicBezTo>
                  <a:pt x="20775" y="457"/>
                  <a:pt x="19501" y="33"/>
                  <a:pt x="18495" y="1"/>
                </a:cubicBezTo>
                <a:cubicBezTo>
                  <a:pt x="16454" y="-63"/>
                  <a:pt x="15785" y="1521"/>
                  <a:pt x="13715" y="2997"/>
                </a:cubicBezTo>
                <a:cubicBezTo>
                  <a:pt x="13657" y="3038"/>
                  <a:pt x="13167" y="3362"/>
                  <a:pt x="13178" y="3665"/>
                </a:cubicBezTo>
                <a:cubicBezTo>
                  <a:pt x="13179" y="3715"/>
                  <a:pt x="13197" y="3772"/>
                  <a:pt x="13200" y="3769"/>
                </a:cubicBezTo>
                <a:cubicBezTo>
                  <a:pt x="13322" y="3660"/>
                  <a:pt x="13559" y="3601"/>
                  <a:pt x="13511" y="4272"/>
                </a:cubicBezTo>
                <a:cubicBezTo>
                  <a:pt x="13196" y="8655"/>
                  <a:pt x="12167" y="9361"/>
                  <a:pt x="11906" y="9400"/>
                </a:cubicBezTo>
                <a:cubicBezTo>
                  <a:pt x="11849" y="9408"/>
                  <a:pt x="11794" y="9342"/>
                  <a:pt x="11757" y="9219"/>
                </a:cubicBezTo>
                <a:cubicBezTo>
                  <a:pt x="11755" y="9214"/>
                  <a:pt x="11753" y="9206"/>
                  <a:pt x="11752" y="9201"/>
                </a:cubicBezTo>
                <a:cubicBezTo>
                  <a:pt x="11684" y="8765"/>
                  <a:pt x="11882" y="8094"/>
                  <a:pt x="11782" y="7101"/>
                </a:cubicBezTo>
                <a:cubicBezTo>
                  <a:pt x="11736" y="6644"/>
                  <a:pt x="11267" y="7538"/>
                  <a:pt x="11127" y="8310"/>
                </a:cubicBezTo>
                <a:cubicBezTo>
                  <a:pt x="11041" y="8247"/>
                  <a:pt x="10902" y="8210"/>
                  <a:pt x="10785" y="8210"/>
                </a:cubicBezTo>
                <a:cubicBezTo>
                  <a:pt x="10668" y="8210"/>
                  <a:pt x="10529" y="8247"/>
                  <a:pt x="10443" y="8310"/>
                </a:cubicBezTo>
                <a:cubicBezTo>
                  <a:pt x="10303" y="7538"/>
                  <a:pt x="9834" y="6644"/>
                  <a:pt x="9788" y="7101"/>
                </a:cubicBezTo>
                <a:cubicBezTo>
                  <a:pt x="9688" y="8094"/>
                  <a:pt x="9888" y="8765"/>
                  <a:pt x="9820" y="9201"/>
                </a:cubicBezTo>
                <a:cubicBezTo>
                  <a:pt x="9818" y="9206"/>
                  <a:pt x="9815" y="9214"/>
                  <a:pt x="9813" y="9219"/>
                </a:cubicBezTo>
                <a:cubicBezTo>
                  <a:pt x="9776" y="9342"/>
                  <a:pt x="9723" y="9408"/>
                  <a:pt x="9665" y="9400"/>
                </a:cubicBezTo>
                <a:cubicBezTo>
                  <a:pt x="9405" y="9361"/>
                  <a:pt x="8376" y="8655"/>
                  <a:pt x="8061" y="4272"/>
                </a:cubicBezTo>
                <a:cubicBezTo>
                  <a:pt x="8012" y="3601"/>
                  <a:pt x="8250" y="3660"/>
                  <a:pt x="8372" y="3769"/>
                </a:cubicBezTo>
                <a:cubicBezTo>
                  <a:pt x="8375" y="3772"/>
                  <a:pt x="8391" y="3715"/>
                  <a:pt x="8392" y="3665"/>
                </a:cubicBezTo>
                <a:cubicBezTo>
                  <a:pt x="8403" y="3362"/>
                  <a:pt x="7913" y="3038"/>
                  <a:pt x="7855" y="2997"/>
                </a:cubicBezTo>
                <a:cubicBezTo>
                  <a:pt x="5785" y="1521"/>
                  <a:pt x="5116" y="-63"/>
                  <a:pt x="3075" y="1"/>
                </a:cubicBezTo>
                <a:close/>
              </a:path>
            </a:pathLst>
          </a:custGeom>
          <a:solidFill>
            <a:srgbClr val="8D294F"/>
          </a:solidFill>
          <a:ln w="12700">
            <a:miter lim="400000"/>
          </a:ln>
        </p:spPr>
        <p:txBody>
          <a:bodyPr lIns="182876" rIns="182876"/>
          <a:lstStyle/>
          <a:p>
            <a:endParaRPr sz="28800"/>
          </a:p>
        </p:txBody>
      </p:sp>
      <p:sp>
        <p:nvSpPr>
          <p:cNvPr id="26" name="As a seller’s agent, my fiduciary responsibility is to the home seller.…"/>
          <p:cNvSpPr txBox="1"/>
          <p:nvPr/>
        </p:nvSpPr>
        <p:spPr>
          <a:xfrm>
            <a:off x="3611340" y="36711516"/>
            <a:ext cx="28057920" cy="13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82872" tIns="182872" rIns="182872" bIns="182872">
            <a:spAutoFit/>
          </a:bodyPr>
          <a:lstStyle>
            <a:lvl1pPr>
              <a:defRPr sz="1600" b="1"/>
            </a:lvl1pPr>
          </a:lstStyle>
          <a:p>
            <a:r>
              <a:rPr lang="es-ES" sz="6400" dirty="0"/>
              <a:t>Información de contacto del agente / Foto(s) aquí.</a:t>
            </a:r>
            <a:endParaRPr sz="6400" dirty="0"/>
          </a:p>
        </p:txBody>
      </p:sp>
      <p:pic>
        <p:nvPicPr>
          <p:cNvPr id="27" name="Power-Agent-FINAL-LOGO.png" descr="Power-Agent-FINAL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3136" y="36804600"/>
            <a:ext cx="4508464" cy="164944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0A87931-483D-4242-9E7F-F8E4C8A6D76C}"/>
              </a:ext>
            </a:extLst>
          </p:cNvPr>
          <p:cNvSpPr/>
          <p:nvPr/>
        </p:nvSpPr>
        <p:spPr>
          <a:xfrm>
            <a:off x="3592828" y="7875466"/>
            <a:ext cx="23903944" cy="10341293"/>
          </a:xfrm>
          <a:prstGeom prst="rect">
            <a:avLst/>
          </a:prstGeom>
          <a:solidFill>
            <a:schemeClr val="bg1"/>
          </a:solidFill>
        </p:spPr>
        <p:txBody>
          <a:bodyPr wrap="square" lIns="365760" tIns="182880" rIns="365760" bIns="182880">
            <a:spAutoFit/>
          </a:bodyPr>
          <a:lstStyle/>
          <a:p>
            <a:pPr algn="ctr"/>
            <a:r>
              <a:rPr lang="es-ES" sz="21600" dirty="0">
                <a:ln w="0"/>
                <a:solidFill>
                  <a:srgbClr val="6C226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HALLOWEEN</a:t>
            </a:r>
            <a:r>
              <a:rPr lang="es-ES" sz="2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1600" dirty="0">
                <a:ln w="0"/>
                <a:solidFill>
                  <a:srgbClr val="6C226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s-ES" sz="2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1600" dirty="0">
                <a:ln w="0"/>
                <a:solidFill>
                  <a:srgbClr val="F89E3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VENDEDORES DE </a:t>
            </a:r>
            <a:r>
              <a:rPr lang="es-ES" sz="21600" dirty="0">
                <a:ln w="0"/>
                <a:solidFill>
                  <a:srgbClr val="981B4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CASAS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Helvetica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Close, Madeline</cp:lastModifiedBy>
  <cp:revision>2</cp:revision>
  <dcterms:modified xsi:type="dcterms:W3CDTF">2021-12-21T18:02:29Z</dcterms:modified>
</cp:coreProperties>
</file>