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1089600" cy="40233600"/>
  <p:notesSz cx="6858000" cy="9144000"/>
  <p:defaultTextStyle>
    <a:defPPr marL="0" marR="0" indent="0" algn="l" defTabSz="36576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5486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7315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20" d="100"/>
          <a:sy n="20" d="100"/>
        </p:scale>
        <p:origin x="348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914400" latinLnBrk="0">
      <a:defRPr>
        <a:latin typeface="+mn-lt"/>
        <a:ea typeface="+mn-ea"/>
        <a:cs typeface="+mn-cs"/>
        <a:sym typeface="Helvetica Neue"/>
      </a:defRPr>
    </a:lvl2pPr>
    <a:lvl3pPr indent="1828800" latinLnBrk="0">
      <a:defRPr>
        <a:latin typeface="+mn-lt"/>
        <a:ea typeface="+mn-ea"/>
        <a:cs typeface="+mn-cs"/>
        <a:sym typeface="Helvetica Neue"/>
      </a:defRPr>
    </a:lvl3pPr>
    <a:lvl4pPr indent="2743200" latinLnBrk="0">
      <a:defRPr>
        <a:latin typeface="+mn-lt"/>
        <a:ea typeface="+mn-ea"/>
        <a:cs typeface="+mn-cs"/>
        <a:sym typeface="Helvetica Neue"/>
      </a:defRPr>
    </a:lvl4pPr>
    <a:lvl5pPr indent="3657600" latinLnBrk="0">
      <a:defRPr>
        <a:latin typeface="+mn-lt"/>
        <a:ea typeface="+mn-ea"/>
        <a:cs typeface="+mn-cs"/>
        <a:sym typeface="Helvetica Neue"/>
      </a:defRPr>
    </a:lvl5pPr>
    <a:lvl6pPr indent="4572000" latinLnBrk="0">
      <a:defRPr>
        <a:latin typeface="+mn-lt"/>
        <a:ea typeface="+mn-ea"/>
        <a:cs typeface="+mn-cs"/>
        <a:sym typeface="Helvetica Neue"/>
      </a:defRPr>
    </a:lvl6pPr>
    <a:lvl7pPr indent="5486400" latinLnBrk="0">
      <a:defRPr>
        <a:latin typeface="+mn-lt"/>
        <a:ea typeface="+mn-ea"/>
        <a:cs typeface="+mn-cs"/>
        <a:sym typeface="Helvetica Neue"/>
      </a:defRPr>
    </a:lvl7pPr>
    <a:lvl8pPr indent="6400800" latinLnBrk="0">
      <a:defRPr>
        <a:latin typeface="+mn-lt"/>
        <a:ea typeface="+mn-ea"/>
        <a:cs typeface="+mn-cs"/>
        <a:sym typeface="Helvetica Neue"/>
      </a:defRPr>
    </a:lvl8pPr>
    <a:lvl9pPr indent="73152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554480" y="540172"/>
            <a:ext cx="27980640" cy="8847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554480" y="9387842"/>
            <a:ext cx="27980640" cy="30845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8256196" y="38009581"/>
            <a:ext cx="693458" cy="7078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3105148">
              <a:defRPr sz="40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182880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365760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548640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731520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774700" marR="0" indent="-77470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2446652" marR="0" indent="-890904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4159620" marR="0" indent="-104812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5848772" marR="0" indent="-118787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7206544" marR="0" indent="-98989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9035344" marR="0" indent="-98989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10864144" marR="0" indent="-98989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12692944" marR="0" indent="-98989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14521744" marR="0" indent="-98989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82880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365760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548640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731520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eller Workshop BKND.png" descr="Seller Workshop BK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4" y="-13152"/>
            <a:ext cx="31107488" cy="40259904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ctangle"/>
          <p:cNvSpPr/>
          <p:nvPr/>
        </p:nvSpPr>
        <p:spPr>
          <a:xfrm>
            <a:off x="-103636" y="31827972"/>
            <a:ext cx="31296872" cy="5800728"/>
          </a:xfrm>
          <a:prstGeom prst="rect">
            <a:avLst/>
          </a:prstGeom>
          <a:solidFill>
            <a:srgbClr val="F6D6AA"/>
          </a:solidFill>
          <a:ln w="25400">
            <a:solidFill>
              <a:srgbClr val="F7D7A8"/>
            </a:solidFill>
          </a:ln>
        </p:spPr>
        <p:txBody>
          <a:bodyPr lIns="182876" rIns="182876"/>
          <a:lstStyle/>
          <a:p>
            <a:endParaRPr sz="28800"/>
          </a:p>
        </p:txBody>
      </p:sp>
      <p:sp>
        <p:nvSpPr>
          <p:cNvPr id="22" name="How to Successfully Sell Your Home in TODAY’S Market!"/>
          <p:cNvSpPr txBox="1"/>
          <p:nvPr/>
        </p:nvSpPr>
        <p:spPr>
          <a:xfrm>
            <a:off x="3782452" y="6318826"/>
            <a:ext cx="23524702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82876" rIns="182876">
            <a:spAutoFit/>
          </a:bodyPr>
          <a:lstStyle>
            <a:lvl1pPr algn="ctr"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7000" dirty="0"/>
              <a:t>How to Successfully Sell Your Home in TODAY’S Market! </a:t>
            </a:r>
          </a:p>
        </p:txBody>
      </p:sp>
      <p:sp>
        <p:nvSpPr>
          <p:cNvPr id="23" name="DATE AND TIME"/>
          <p:cNvSpPr txBox="1"/>
          <p:nvPr/>
        </p:nvSpPr>
        <p:spPr>
          <a:xfrm>
            <a:off x="1837638" y="8408642"/>
            <a:ext cx="27414324" cy="1846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>
            <a:lvl1pPr algn="ctr" defTabSz="776287">
              <a:defRPr sz="2400" b="1">
                <a:solidFill>
                  <a:srgbClr val="F7D6A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9600"/>
              <a:t>DATE AND TIME</a:t>
            </a:r>
          </a:p>
        </p:txBody>
      </p:sp>
      <p:sp>
        <p:nvSpPr>
          <p:cNvPr id="24" name="Location Address"/>
          <p:cNvSpPr txBox="1"/>
          <p:nvPr/>
        </p:nvSpPr>
        <p:spPr>
          <a:xfrm>
            <a:off x="-2" y="9971370"/>
            <a:ext cx="31089604" cy="1292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>
            <a:lvl1pPr algn="ctr" defTabSz="776287">
              <a:defRPr sz="1500">
                <a:solidFill>
                  <a:srgbClr val="F7D6A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6000"/>
              <a:t>Location Address</a:t>
            </a:r>
          </a:p>
        </p:txBody>
      </p:sp>
      <p:sp>
        <p:nvSpPr>
          <p:cNvPr id="25" name="TO REGISTER CALL XXX-XXX-XXXX"/>
          <p:cNvSpPr txBox="1"/>
          <p:nvPr/>
        </p:nvSpPr>
        <p:spPr>
          <a:xfrm>
            <a:off x="-252656" y="11238228"/>
            <a:ext cx="31594912" cy="1292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/>
          <a:p>
            <a:pPr algn="ctr" defTabSz="3105148">
              <a:defRPr sz="15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6000" i="1"/>
              <a:t>Limited Seating!</a:t>
            </a:r>
            <a:r>
              <a:rPr sz="6000"/>
              <a:t> Call to Register: XXX-XXX-XXXX</a:t>
            </a:r>
          </a:p>
        </p:txBody>
      </p:sp>
      <p:sp>
        <p:nvSpPr>
          <p:cNvPr id="26" name="Home Buying Myths vs. Realities…"/>
          <p:cNvSpPr txBox="1"/>
          <p:nvPr/>
        </p:nvSpPr>
        <p:spPr>
          <a:xfrm>
            <a:off x="854514" y="13546216"/>
            <a:ext cx="18018012" cy="1720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/>
          <a:p>
            <a:pPr marL="685800" indent="-685800" defTabSz="3105148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sz="6400" dirty="0"/>
              <a:t>How to price your home to sell quickly</a:t>
            </a:r>
          </a:p>
          <a:p>
            <a:pPr marL="685800" indent="-685800" defTabSz="3105148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sz="6400" dirty="0"/>
              <a:t>How rising interest rates effect your sale</a:t>
            </a:r>
          </a:p>
          <a:p>
            <a:pPr marL="685800" indent="-685800" defTabSz="3105148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sz="6400" dirty="0"/>
              <a:t>What difference does an agent make</a:t>
            </a:r>
          </a:p>
          <a:p>
            <a:pPr marL="685800" indent="-685800" defTabSz="3105148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sz="6400" dirty="0"/>
              <a:t>The psychology of buyers and sellers</a:t>
            </a:r>
          </a:p>
          <a:p>
            <a:pPr marL="685800" indent="-685800" defTabSz="3105148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sz="6400" dirty="0"/>
              <a:t>Marketing vs Advertising </a:t>
            </a:r>
          </a:p>
          <a:p>
            <a:pPr marL="685800" indent="-685800" defTabSz="3105148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sz="6400" dirty="0"/>
              <a:t>Staging your home to sell</a:t>
            </a:r>
          </a:p>
          <a:p>
            <a:pPr marL="685800" indent="-685800" defTabSz="3105148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sz="6400" dirty="0"/>
              <a:t>The attorney’s role in closing</a:t>
            </a:r>
          </a:p>
          <a:p>
            <a:pPr marL="685800" indent="-685800" defTabSz="3105148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sz="6400" dirty="0"/>
              <a:t>Investment planning for your future</a:t>
            </a:r>
            <a:endParaRPr sz="6400" b="1" u="sng" dirty="0"/>
          </a:p>
          <a:p>
            <a:pPr defTabSz="3105148">
              <a:defRPr sz="1600" b="1" u="sng">
                <a:latin typeface="Georgia"/>
                <a:ea typeface="Georgia"/>
                <a:cs typeface="Georgia"/>
                <a:sym typeface="Georgia"/>
              </a:defRPr>
            </a:pPr>
            <a:endParaRPr sz="6400" b="1" u="sng" dirty="0"/>
          </a:p>
          <a:p>
            <a:pPr defTabSz="3105148">
              <a:spcBef>
                <a:spcPts val="3600"/>
              </a:spcBef>
              <a:defRPr b="1" u="sng">
                <a:solidFill>
                  <a:srgbClr val="8C504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8000" dirty="0"/>
              <a:t>SPECIAL GUEST SPEAKERS:</a:t>
            </a:r>
          </a:p>
          <a:p>
            <a:pPr marL="685800" indent="-685800" defTabSz="3105148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rPr sz="6800" dirty="0"/>
              <a:t>Real Estate Professional Name</a:t>
            </a:r>
          </a:p>
          <a:p>
            <a:pPr marL="685800" indent="-685800" defTabSz="3105148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rPr sz="6800" dirty="0"/>
              <a:t>Mortgage Specialist Name</a:t>
            </a:r>
          </a:p>
          <a:p>
            <a:pPr marL="685800" indent="-685800" defTabSz="3105148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rPr sz="6800" dirty="0"/>
              <a:t>Real Estate Attorney Name</a:t>
            </a:r>
          </a:p>
          <a:p>
            <a:pPr marL="685800" indent="-685800" defTabSz="3105148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rPr sz="6800" dirty="0"/>
              <a:t>Home Improvement Expert Name</a:t>
            </a:r>
          </a:p>
          <a:p>
            <a:pPr marL="685800" indent="-685800" defTabSz="3105148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rPr sz="6800" dirty="0"/>
              <a:t>Home Inspector Name</a:t>
            </a:r>
          </a:p>
          <a:p>
            <a:pPr marL="685800" indent="-685800" defTabSz="3105148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rPr sz="6800" dirty="0"/>
              <a:t>Moving Professional Name</a:t>
            </a:r>
          </a:p>
        </p:txBody>
      </p:sp>
      <p:sp>
        <p:nvSpPr>
          <p:cNvPr id="27" name="Your Name, REALTOR®…"/>
          <p:cNvSpPr txBox="1"/>
          <p:nvPr/>
        </p:nvSpPr>
        <p:spPr>
          <a:xfrm>
            <a:off x="1219044" y="32259458"/>
            <a:ext cx="13688760" cy="529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/>
          <a:p>
            <a:pPr defTabSz="3105148">
              <a:defRPr sz="2000" b="1">
                <a:solidFill>
                  <a:srgbClr val="8C504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8000"/>
              <a:t>Your Name, </a:t>
            </a:r>
            <a:r>
              <a:rPr sz="6000"/>
              <a:t>REALTOR®</a:t>
            </a:r>
          </a:p>
          <a:p>
            <a:pPr defTabSz="3105148">
              <a:defRPr sz="1500" b="1">
                <a:latin typeface="Georgia"/>
                <a:ea typeface="Georgia"/>
                <a:cs typeface="Georgia"/>
                <a:sym typeface="Georgia"/>
              </a:defRPr>
            </a:pPr>
            <a:r>
              <a:rPr sz="6000"/>
              <a:t>Company Name</a:t>
            </a:r>
          </a:p>
          <a:p>
            <a:pPr defTabSz="3105148">
              <a:defRPr sz="1500">
                <a:latin typeface="Georgia"/>
                <a:ea typeface="Georgia"/>
                <a:cs typeface="Georgia"/>
                <a:sym typeface="Georgia"/>
              </a:defRPr>
            </a:pPr>
            <a:r>
              <a:rPr sz="6000"/>
              <a:t>Phone Number </a:t>
            </a:r>
          </a:p>
          <a:p>
            <a:pPr defTabSz="3105148">
              <a:defRPr sz="1500">
                <a:latin typeface="Georgia"/>
                <a:ea typeface="Georgia"/>
                <a:cs typeface="Georgia"/>
                <a:sym typeface="Georgia"/>
              </a:defRPr>
            </a:pPr>
            <a:r>
              <a:rPr sz="6000"/>
              <a:t>Email </a:t>
            </a:r>
          </a:p>
          <a:p>
            <a:pPr defTabSz="3105148">
              <a:defRPr sz="1500">
                <a:latin typeface="Georgia"/>
                <a:ea typeface="Georgia"/>
                <a:cs typeface="Georgia"/>
                <a:sym typeface="Georgia"/>
              </a:defRPr>
            </a:pPr>
            <a:r>
              <a:rPr sz="6000"/>
              <a:t>Website</a:t>
            </a:r>
          </a:p>
        </p:txBody>
      </p:sp>
      <p:pic>
        <p:nvPicPr>
          <p:cNvPr id="28" name="Image result for realtor disclaimer" descr="Image result for realtor disclaim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936" y="38549314"/>
            <a:ext cx="2927352" cy="1377956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Line"/>
          <p:cNvSpPr/>
          <p:nvPr/>
        </p:nvSpPr>
        <p:spPr>
          <a:xfrm>
            <a:off x="-41984" y="31369070"/>
            <a:ext cx="31089600" cy="4"/>
          </a:xfrm>
          <a:prstGeom prst="line">
            <a:avLst/>
          </a:prstGeom>
          <a:ln w="25400">
            <a:solidFill>
              <a:srgbClr val="8C5040"/>
            </a:solidFill>
          </a:ln>
        </p:spPr>
        <p:txBody>
          <a:bodyPr lIns="182872" tIns="182872" rIns="182872" bIns="182872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endParaRPr sz="28800"/>
          </a:p>
        </p:txBody>
      </p:sp>
      <p:pic>
        <p:nvPicPr>
          <p:cNvPr id="30" name="PA logo horizontal black.png" descr="PA logo horizontal bla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688" y="38684218"/>
            <a:ext cx="4855552" cy="110814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Line"/>
          <p:cNvSpPr/>
          <p:nvPr/>
        </p:nvSpPr>
        <p:spPr>
          <a:xfrm>
            <a:off x="-772" y="38114406"/>
            <a:ext cx="31091144" cy="4"/>
          </a:xfrm>
          <a:prstGeom prst="line">
            <a:avLst/>
          </a:prstGeom>
          <a:ln w="25400">
            <a:solidFill>
              <a:srgbClr val="8C5040"/>
            </a:solidFill>
          </a:ln>
        </p:spPr>
        <p:txBody>
          <a:bodyPr lIns="182872" tIns="182872" rIns="182872" bIns="182872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endParaRPr sz="28800"/>
          </a:p>
        </p:txBody>
      </p:sp>
      <p:grpSp>
        <p:nvGrpSpPr>
          <p:cNvPr id="34" name="avatar-01.png"/>
          <p:cNvGrpSpPr/>
          <p:nvPr/>
        </p:nvGrpSpPr>
        <p:grpSpPr>
          <a:xfrm>
            <a:off x="21119356" y="30182078"/>
            <a:ext cx="8448280" cy="8600676"/>
            <a:chOff x="0" y="0"/>
            <a:chExt cx="2112068" cy="2150168"/>
          </a:xfrm>
        </p:grpSpPr>
        <p:pic>
          <p:nvPicPr>
            <p:cNvPr id="33" name="avatar-01.png" descr="avatar-0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200" y="203200"/>
              <a:ext cx="1705669" cy="17056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avatar-01.png" descr="avatar-01.png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112069" cy="215016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Macintosh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Close, Madeline</cp:lastModifiedBy>
  <cp:revision>1</cp:revision>
  <dcterms:modified xsi:type="dcterms:W3CDTF">2021-12-21T18:22:43Z</dcterms:modified>
</cp:coreProperties>
</file>