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62D"/>
    <a:srgbClr val="EF6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45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2930" y="1646133"/>
            <a:ext cx="6606541" cy="3501814"/>
          </a:xfrm>
          <a:prstGeom prst="rect">
            <a:avLst/>
          </a:prstGeom>
        </p:spPr>
        <p:txBody>
          <a:bodyPr anchor="b"/>
          <a:lstStyle>
            <a:lvl1pPr algn="ctr">
              <a:defRPr sz="5100"/>
            </a:lvl1pPr>
          </a:lstStyle>
          <a:p>
            <a:r>
              <a:t>Title Text</a:t>
            </a:r>
          </a:p>
        </p:txBody>
      </p:sp>
      <p:sp>
        <p:nvSpPr>
          <p:cNvPr id="12" name="Body Level One…"/>
          <p:cNvSpPr txBox="1">
            <a:spLocks noGrp="1"/>
          </p:cNvSpPr>
          <p:nvPr>
            <p:ph type="body" sz="quarter" idx="1"/>
          </p:nvPr>
        </p:nvSpPr>
        <p:spPr>
          <a:xfrm>
            <a:off x="971550" y="5282989"/>
            <a:ext cx="5829300" cy="2428452"/>
          </a:xfrm>
          <a:prstGeom prst="rect">
            <a:avLst/>
          </a:prstGeom>
        </p:spPr>
        <p:txBody>
          <a:bodyPr/>
          <a:lstStyle>
            <a:lvl1pPr marL="0" indent="0" algn="ctr">
              <a:buSzTx/>
              <a:buFontTx/>
              <a:buNone/>
              <a:defRPr sz="2000"/>
            </a:lvl1pPr>
            <a:lvl2pPr marL="0" indent="388620" algn="ctr">
              <a:buSzTx/>
              <a:buFontTx/>
              <a:buNone/>
              <a:defRPr sz="2000"/>
            </a:lvl2pPr>
            <a:lvl3pPr marL="0" indent="777240" algn="ctr">
              <a:buSzTx/>
              <a:buFontTx/>
              <a:buNone/>
              <a:defRPr sz="2000"/>
            </a:lvl3pPr>
            <a:lvl4pPr marL="0" indent="1165860" algn="ctr">
              <a:buSzTx/>
              <a:buFontTx/>
              <a:buNone/>
              <a:defRPr sz="2000"/>
            </a:lvl4pPr>
            <a:lvl5pPr marL="0" indent="155448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0304" y="2507618"/>
            <a:ext cx="6703696" cy="4184015"/>
          </a:xfrm>
          <a:prstGeom prst="rect">
            <a:avLst/>
          </a:prstGeom>
        </p:spPr>
        <p:txBody>
          <a:bodyPr anchor="b"/>
          <a:lstStyle>
            <a:lvl1pPr>
              <a:defRPr sz="5100"/>
            </a:lvl1pPr>
          </a:lstStyle>
          <a:p>
            <a:r>
              <a:t>Title Text</a:t>
            </a:r>
          </a:p>
        </p:txBody>
      </p:sp>
      <p:sp>
        <p:nvSpPr>
          <p:cNvPr id="30" name="Body Level One…"/>
          <p:cNvSpPr txBox="1">
            <a:spLocks noGrp="1"/>
          </p:cNvSpPr>
          <p:nvPr>
            <p:ph type="body" sz="quarter" idx="1"/>
          </p:nvPr>
        </p:nvSpPr>
        <p:spPr>
          <a:xfrm>
            <a:off x="530304" y="6731214"/>
            <a:ext cx="6703696" cy="2200275"/>
          </a:xfrm>
          <a:prstGeom prst="rect">
            <a:avLst/>
          </a:prstGeom>
        </p:spPr>
        <p:txBody>
          <a:bodyPr/>
          <a:lstStyle>
            <a:lvl1pPr marL="0" indent="0">
              <a:buSzTx/>
              <a:buFontTx/>
              <a:buNone/>
              <a:defRPr sz="2000"/>
            </a:lvl1pPr>
            <a:lvl2pPr marL="0" indent="388620">
              <a:buSzTx/>
              <a:buFontTx/>
              <a:buNone/>
              <a:defRPr sz="2000"/>
            </a:lvl2pPr>
            <a:lvl3pPr marL="0" indent="777240">
              <a:buSzTx/>
              <a:buFontTx/>
              <a:buNone/>
              <a:defRPr sz="2000"/>
            </a:lvl3pPr>
            <a:lvl4pPr marL="0" indent="1165860">
              <a:buSzTx/>
              <a:buFontTx/>
              <a:buNone/>
              <a:defRPr sz="2000"/>
            </a:lvl4pPr>
            <a:lvl5pPr marL="0" indent="155448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4352" y="2677584"/>
            <a:ext cx="3303272" cy="638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5364" y="535519"/>
            <a:ext cx="6703696" cy="1944160"/>
          </a:xfrm>
          <a:prstGeom prst="rect">
            <a:avLst/>
          </a:prstGeom>
        </p:spPr>
        <p:txBody>
          <a:bodyPr/>
          <a:lstStyle/>
          <a:p>
            <a:r>
              <a:t>Title Text</a:t>
            </a:r>
          </a:p>
        </p:txBody>
      </p:sp>
      <p:sp>
        <p:nvSpPr>
          <p:cNvPr id="48" name="Body Level One…"/>
          <p:cNvSpPr txBox="1">
            <a:spLocks noGrp="1"/>
          </p:cNvSpPr>
          <p:nvPr>
            <p:ph type="body" sz="quarter" idx="1"/>
          </p:nvPr>
        </p:nvSpPr>
        <p:spPr>
          <a:xfrm>
            <a:off x="535366" y="2465706"/>
            <a:ext cx="3288089" cy="1208405"/>
          </a:xfrm>
          <a:prstGeom prst="rect">
            <a:avLst/>
          </a:prstGeom>
        </p:spPr>
        <p:txBody>
          <a:bodyPr anchor="b"/>
          <a:lstStyle>
            <a:lvl1pPr marL="0" indent="0">
              <a:buSzTx/>
              <a:buFontTx/>
              <a:buNone/>
              <a:defRPr sz="2000" b="1"/>
            </a:lvl1pPr>
            <a:lvl2pPr marL="0" indent="388620">
              <a:buSzTx/>
              <a:buFontTx/>
              <a:buNone/>
              <a:defRPr sz="2000" b="1"/>
            </a:lvl2pPr>
            <a:lvl3pPr marL="0" indent="777240">
              <a:buSzTx/>
              <a:buFontTx/>
              <a:buNone/>
              <a:defRPr sz="2000" b="1"/>
            </a:lvl3pPr>
            <a:lvl4pPr marL="0" indent="1165860">
              <a:buSzTx/>
              <a:buFontTx/>
              <a:buNone/>
              <a:defRPr sz="2000" b="1"/>
            </a:lvl4pPr>
            <a:lvl5pPr marL="0" indent="155448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3934778" y="2465706"/>
            <a:ext cx="3304283" cy="1208405"/>
          </a:xfrm>
          <a:prstGeom prst="rect">
            <a:avLst/>
          </a:prstGeom>
        </p:spPr>
        <p:txBody>
          <a:bodyPr anchor="b"/>
          <a:lstStyle/>
          <a:p>
            <a:pPr marL="0" indent="0">
              <a:buSzTx/>
              <a:buFontTx/>
              <a:buNone/>
              <a:defRPr sz="20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65" name="Bottom Bar -Top 184 Things Real Estate Agents do to Earn Their Commission.png" descr="Bottom Bar -Top 184 Things Real Estate Agents do to Earn Their Commission.png"/>
          <p:cNvPicPr>
            <a:picLocks noChangeAspect="1"/>
          </p:cNvPicPr>
          <p:nvPr/>
        </p:nvPicPr>
        <p:blipFill>
          <a:blip r:embed="rId2"/>
          <a:stretch>
            <a:fillRect/>
          </a:stretch>
        </p:blipFill>
        <p:spPr>
          <a:xfrm>
            <a:off x="304" y="0"/>
            <a:ext cx="7771792" cy="10058400"/>
          </a:xfrm>
          <a:prstGeom prst="rect">
            <a:avLst/>
          </a:prstGeom>
          <a:ln w="12700">
            <a:miter lim="400000"/>
          </a:ln>
        </p:spPr>
      </p:pic>
      <p:sp>
        <p:nvSpPr>
          <p:cNvPr id="66" name="As a seller’s agent, my fiduciary responsibility is to the home seller.…"/>
          <p:cNvSpPr txBox="1"/>
          <p:nvPr/>
        </p:nvSpPr>
        <p:spPr>
          <a:xfrm>
            <a:off x="175760" y="9592021"/>
            <a:ext cx="7014480"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t>Agent Contact Info Here.</a:t>
            </a:r>
          </a:p>
        </p:txBody>
      </p:sp>
      <p:pic>
        <p:nvPicPr>
          <p:cNvPr id="67" name="PA-horizontal-white-01.png" descr="PA-horizontal-white-01.png"/>
          <p:cNvPicPr>
            <a:picLocks noChangeAspect="1"/>
          </p:cNvPicPr>
          <p:nvPr/>
        </p:nvPicPr>
        <p:blipFill>
          <a:blip r:embed="rId3"/>
          <a:stretch>
            <a:fillRect/>
          </a:stretch>
        </p:blipFill>
        <p:spPr>
          <a:xfrm>
            <a:off x="6284826" y="9486120"/>
            <a:ext cx="1487574" cy="544541"/>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76" name="Body Level One…"/>
          <p:cNvSpPr txBox="1">
            <a:spLocks noGrp="1"/>
          </p:cNvSpPr>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8" indent="-262318">
              <a:defRPr sz="2700"/>
            </a:lvl3pPr>
            <a:lvl4pPr marL="1474469" indent="-308610">
              <a:defRPr sz="2700"/>
            </a:lvl4pPr>
            <a:lvl5pPr marL="1863089" indent="-308610">
              <a:defRPr sz="27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13"/>
          </p:nvPr>
        </p:nvSpPr>
        <p:spPr>
          <a:xfrm>
            <a:off x="535364" y="3017520"/>
            <a:ext cx="2506803" cy="5590330"/>
          </a:xfrm>
          <a:prstGeom prst="rect">
            <a:avLst/>
          </a:prstGeom>
        </p:spPr>
        <p:txBody>
          <a:bodyPr/>
          <a:lstStyle/>
          <a:p>
            <a:pPr marL="0" indent="0">
              <a:buSzTx/>
              <a:buFontTx/>
              <a:buNone/>
              <a:defRPr sz="13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86" name="Picture Placeholder 2"/>
          <p:cNvSpPr>
            <a:spLocks noGrp="1"/>
          </p:cNvSpPr>
          <p:nvPr>
            <p:ph type="pic" sz="half" idx="13"/>
          </p:nvPr>
        </p:nvSpPr>
        <p:spPr>
          <a:xfrm>
            <a:off x="3304282" y="1448226"/>
            <a:ext cx="3934779" cy="7147984"/>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535364" y="3017520"/>
            <a:ext cx="2506803" cy="5590330"/>
          </a:xfrm>
          <a:prstGeom prst="rect">
            <a:avLst/>
          </a:prstGeom>
        </p:spPr>
        <p:txBody>
          <a:bodyPr/>
          <a:lstStyle>
            <a:lvl1pPr marL="0" indent="0">
              <a:buSzTx/>
              <a:buFontTx/>
              <a:buNone/>
              <a:defRPr sz="1300"/>
            </a:lvl1pPr>
            <a:lvl2pPr marL="0" indent="388620">
              <a:buSzTx/>
              <a:buFontTx/>
              <a:buNone/>
              <a:defRPr sz="1300"/>
            </a:lvl2pPr>
            <a:lvl3pPr marL="0" indent="777240">
              <a:buSzTx/>
              <a:buFontTx/>
              <a:buNone/>
              <a:defRPr sz="1300"/>
            </a:lvl3pPr>
            <a:lvl4pPr marL="0" indent="1165860">
              <a:buSzTx/>
              <a:buFontTx/>
              <a:buNone/>
              <a:defRPr sz="1300"/>
            </a:lvl4pPr>
            <a:lvl5pPr marL="0" indent="155448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352" y="535519"/>
            <a:ext cx="6703696" cy="1944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534352" y="2677584"/>
            <a:ext cx="6703696" cy="6381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5171" y="9476151"/>
            <a:ext cx="232877" cy="228512"/>
          </a:xfrm>
          <a:prstGeom prst="rect">
            <a:avLst/>
          </a:prstGeom>
          <a:ln w="12700">
            <a:miter lim="400000"/>
          </a:ln>
        </p:spPr>
        <p:txBody>
          <a:bodyPr wrap="none" lIns="45719" rIns="45719" anchor="ctr">
            <a:spAutoFit/>
          </a:bodyPr>
          <a:lstStyle>
            <a:lvl1pPr algn="r">
              <a:defRPr sz="10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1pPr>
      <a:lvl2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2pPr>
      <a:lvl3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3pPr>
      <a:lvl4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4pPr>
      <a:lvl5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5pPr>
      <a:lvl6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6pPr>
      <a:lvl7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7pPr>
      <a:lvl8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8pPr>
      <a:lvl9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3pPr>
      <a:lvl4pPr marL="14638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4pPr>
      <a:lvl5pPr marL="185242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7pPr>
      <a:lvl8pPr marL="301828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8pPr>
      <a:lvl9pPr marL="34069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184 Things.png" descr="184 Things.png"/>
          <p:cNvPicPr>
            <a:picLocks noChangeAspect="1"/>
          </p:cNvPicPr>
          <p:nvPr/>
        </p:nvPicPr>
        <p:blipFill>
          <a:blip r:embed="rId2"/>
          <a:srcRect b="6047"/>
          <a:stretch>
            <a:fillRect/>
          </a:stretch>
        </p:blipFill>
        <p:spPr>
          <a:xfrm>
            <a:off x="304" y="0"/>
            <a:ext cx="7771792" cy="9450140"/>
          </a:xfrm>
          <a:prstGeom prst="rect">
            <a:avLst/>
          </a:prstGeom>
          <a:ln w="12700">
            <a:miter lim="400000"/>
          </a:ln>
        </p:spPr>
      </p:pic>
      <p:sp>
        <p:nvSpPr>
          <p:cNvPr id="98" name="As a seller’s agent, my fiduciary responsibility is to the home seller.…"/>
          <p:cNvSpPr txBox="1"/>
          <p:nvPr/>
        </p:nvSpPr>
        <p:spPr>
          <a:xfrm>
            <a:off x="175760" y="9592021"/>
            <a:ext cx="7014480"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lvl1pPr>
          </a:lstStyle>
          <a:p>
            <a:r>
              <a:t>Agent Contact Info Here.</a:t>
            </a:r>
          </a:p>
        </p:txBody>
      </p:sp>
      <p:pic>
        <p:nvPicPr>
          <p:cNvPr id="99" name="Power-Agent-FINAL-LOGO.png" descr="Power-Agent-FINAL-LOGO.png"/>
          <p:cNvPicPr>
            <a:picLocks noChangeAspect="1"/>
          </p:cNvPicPr>
          <p:nvPr/>
        </p:nvPicPr>
        <p:blipFill>
          <a:blip r:embed="rId3"/>
          <a:stretch>
            <a:fillRect/>
          </a:stretch>
        </p:blipFill>
        <p:spPr>
          <a:xfrm>
            <a:off x="6550104" y="9546415"/>
            <a:ext cx="1158797" cy="423951"/>
          </a:xfrm>
          <a:prstGeom prst="rect">
            <a:avLst/>
          </a:prstGeom>
          <a:ln w="12700">
            <a:miter lim="400000"/>
          </a:ln>
        </p:spPr>
      </p:pic>
      <p:sp>
        <p:nvSpPr>
          <p:cNvPr id="2" name="Elipse 1">
            <a:extLst>
              <a:ext uri="{FF2B5EF4-FFF2-40B4-BE49-F238E27FC236}">
                <a16:creationId xmlns:a16="http://schemas.microsoft.com/office/drawing/2014/main" id="{13150A85-EDC4-4423-BF7B-555C425381CF}"/>
              </a:ext>
            </a:extLst>
          </p:cNvPr>
          <p:cNvSpPr/>
          <p:nvPr/>
        </p:nvSpPr>
        <p:spPr>
          <a:xfrm>
            <a:off x="1402080" y="365401"/>
            <a:ext cx="4882376" cy="4816199"/>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Rectángulo 2">
            <a:extLst>
              <a:ext uri="{FF2B5EF4-FFF2-40B4-BE49-F238E27FC236}">
                <a16:creationId xmlns:a16="http://schemas.microsoft.com/office/drawing/2014/main" id="{ED1D0753-AD98-4AE2-A86B-4B751314392C}"/>
              </a:ext>
            </a:extLst>
          </p:cNvPr>
          <p:cNvSpPr/>
          <p:nvPr/>
        </p:nvSpPr>
        <p:spPr>
          <a:xfrm>
            <a:off x="0" y="3962400"/>
            <a:ext cx="7708901" cy="894080"/>
          </a:xfrm>
          <a:prstGeom prst="rect">
            <a:avLst/>
          </a:prstGeom>
          <a:solidFill>
            <a:srgbClr val="25262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a:ln>
                <a:noFill/>
              </a:ln>
              <a:solidFill>
                <a:srgbClr val="000000"/>
              </a:solidFill>
              <a:effectLst/>
              <a:uFillTx/>
              <a:latin typeface="+mj-lt"/>
              <a:ea typeface="+mj-ea"/>
              <a:cs typeface="+mj-cs"/>
              <a:sym typeface="Calibri"/>
            </a:endParaRPr>
          </a:p>
        </p:txBody>
      </p:sp>
      <p:sp>
        <p:nvSpPr>
          <p:cNvPr id="4" name="CuadroTexto 3">
            <a:extLst>
              <a:ext uri="{FF2B5EF4-FFF2-40B4-BE49-F238E27FC236}">
                <a16:creationId xmlns:a16="http://schemas.microsoft.com/office/drawing/2014/main" id="{B8E29568-7BF6-4F92-BA31-B8AADD5606A1}"/>
              </a:ext>
            </a:extLst>
          </p:cNvPr>
          <p:cNvSpPr txBox="1"/>
          <p:nvPr/>
        </p:nvSpPr>
        <p:spPr>
          <a:xfrm>
            <a:off x="472440" y="792121"/>
            <a:ext cx="682752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ES" sz="5400" b="1" dirty="0">
                <a:solidFill>
                  <a:schemeClr val="bg1"/>
                </a:solidFill>
              </a:rPr>
              <a:t>TOP</a:t>
            </a:r>
            <a:endParaRPr kumimoji="0" lang="es-ES" sz="5400" b="1" i="0" u="none" strike="noStrike" cap="none" spc="0" normalizeH="0" baseline="0" dirty="0">
              <a:ln>
                <a:noFill/>
              </a:ln>
              <a:solidFill>
                <a:schemeClr val="bg1"/>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s-ES" sz="12000" b="1" i="0" u="none" strike="noStrike" cap="none" spc="0" normalizeH="0" baseline="0" dirty="0">
                <a:ln>
                  <a:noFill/>
                </a:ln>
                <a:solidFill>
                  <a:schemeClr val="bg1"/>
                </a:solidFill>
                <a:effectLst/>
                <a:uFillTx/>
                <a:latin typeface="+mj-lt"/>
                <a:ea typeface="+mj-ea"/>
                <a:cs typeface="+mj-cs"/>
                <a:sym typeface="Calibri"/>
              </a:rPr>
              <a:t>184</a:t>
            </a:r>
            <a:r>
              <a:rPr kumimoji="0" lang="es-ES" sz="4800" b="1" i="0" u="none" strike="noStrike" cap="none" spc="0" normalizeH="0" baseline="0" dirty="0">
                <a:ln>
                  <a:noFill/>
                </a:ln>
                <a:solidFill>
                  <a:schemeClr val="bg1"/>
                </a:solidFill>
                <a:effectLst/>
                <a:uFillTx/>
                <a:latin typeface="+mj-lt"/>
                <a:ea typeface="+mj-ea"/>
                <a:cs typeface="+mj-cs"/>
                <a:sym typeface="Calibri"/>
              </a:rPr>
              <a:t> </a:t>
            </a:r>
          </a:p>
          <a:p>
            <a:pPr algn="ctr"/>
            <a:r>
              <a:rPr lang="es-ES" b="1" dirty="0">
                <a:solidFill>
                  <a:schemeClr val="bg1"/>
                </a:solidFill>
              </a:rPr>
              <a:t>cosas que hacen los agentes inmobiliarios para</a:t>
            </a:r>
            <a:endParaRPr kumimoji="0" lang="es-US" b="1" i="0" u="none" strike="noStrike" cap="none" spc="0" normalizeH="0" baseline="0" dirty="0">
              <a:ln>
                <a:noFill/>
              </a:ln>
              <a:solidFill>
                <a:schemeClr val="bg1"/>
              </a:solidFill>
              <a:effectLst/>
              <a:uFillTx/>
              <a:latin typeface="+mj-lt"/>
              <a:ea typeface="+mj-ea"/>
              <a:cs typeface="+mj-cs"/>
              <a:sym typeface="Calibri"/>
            </a:endParaRPr>
          </a:p>
        </p:txBody>
      </p:sp>
      <p:sp>
        <p:nvSpPr>
          <p:cNvPr id="8" name="CuadroTexto 7">
            <a:extLst>
              <a:ext uri="{FF2B5EF4-FFF2-40B4-BE49-F238E27FC236}">
                <a16:creationId xmlns:a16="http://schemas.microsoft.com/office/drawing/2014/main" id="{9F2048D2-F08F-4577-9530-8C37D4DACCE0}"/>
              </a:ext>
            </a:extLst>
          </p:cNvPr>
          <p:cNvSpPr txBox="1"/>
          <p:nvPr/>
        </p:nvSpPr>
        <p:spPr>
          <a:xfrm>
            <a:off x="1792744" y="4123175"/>
            <a:ext cx="68275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s-ES" sz="3200" b="1" i="1" dirty="0">
                <a:solidFill>
                  <a:schemeClr val="bg1"/>
                </a:solidFill>
              </a:rPr>
              <a:t>Para ganar su comisión</a:t>
            </a:r>
            <a:endParaRPr kumimoji="0" lang="es-US" sz="3200" b="1" i="1" u="none" strike="noStrike" cap="none" spc="0" normalizeH="0" baseline="0" dirty="0">
              <a:ln>
                <a:noFill/>
              </a:ln>
              <a:solidFill>
                <a:schemeClr val="bg1"/>
              </a:solidFill>
              <a:effectLst/>
              <a:uFillTx/>
              <a:latin typeface="+mj-lt"/>
              <a:ea typeface="+mj-ea"/>
              <a:cs typeface="+mj-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hange status in MLS to “Sale Pending”…"/>
          <p:cNvSpPr txBox="1"/>
          <p:nvPr/>
        </p:nvSpPr>
        <p:spPr>
          <a:xfrm>
            <a:off x="442367" y="304939"/>
            <a:ext cx="6887666" cy="4801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Cambiar el estado en la MLS a "Venta pendiente"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Actualizar el programa de gestión de transacciones para que muestre "Venta pendiente"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Revisar los resultados del informe de crédito del comprador - Aconsejar al vendedor sobre los peores y mejores escenarios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Proporcionar la información del informe de crédito al vendedor si la propiedad será financiada por el vendedor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Ayudar al comprador a obtener financiación, si procede, y hacer el seguimiento necesario</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Coordinar con el prestamista la fijación de puntos de descuento con fechas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la información de la propiedad no registrada al comprador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Ordenar la inspección del sistema séptico, si procede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Recibir y revisar el informe del sistema séptico y evaluar cualquier posible impacto en la venta</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copia del informe de inspección del sistema séptico al prestamista y al comprador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copias del informe de la prueba de flujo del pozo al prestamista y al comprador y al archivo de la propiedad</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Verificar la inspección de termitas solicitada</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Verificar que se ha pedido una inspección de moho, si es necesario</a:t>
            </a:r>
            <a:endParaRPr sz="1400" dirty="0"/>
          </a:p>
        </p:txBody>
      </p:sp>
      <p:pic>
        <p:nvPicPr>
          <p:cNvPr id="127" name="Text Banners -Top 184 Things Real Estate Agents do to Earn Their Commission copy 5.png" descr="Text Banners -Top 184 Things Real Estate Agents do to Earn Their Commission copy 5.png"/>
          <p:cNvPicPr>
            <a:picLocks noChangeAspect="1"/>
          </p:cNvPicPr>
          <p:nvPr/>
        </p:nvPicPr>
        <p:blipFill>
          <a:blip r:embed="rId2"/>
          <a:stretch>
            <a:fillRect/>
          </a:stretch>
        </p:blipFill>
        <p:spPr>
          <a:xfrm>
            <a:off x="0" y="5397724"/>
            <a:ext cx="7772400" cy="1396552"/>
          </a:xfrm>
          <a:prstGeom prst="rect">
            <a:avLst/>
          </a:prstGeom>
          <a:ln w="12700">
            <a:miter lim="400000"/>
          </a:ln>
        </p:spPr>
      </p:pic>
      <p:sp>
        <p:nvSpPr>
          <p:cNvPr id="128" name="Confirm Verifications Of Deposit &amp; Buyer’s Employment Have Been Returned…"/>
          <p:cNvSpPr txBox="1"/>
          <p:nvPr/>
        </p:nvSpPr>
        <p:spPr>
          <a:xfrm>
            <a:off x="442367" y="6927453"/>
            <a:ext cx="6887666" cy="1908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Confirmar que se han devuelto las verificaciones del depósito y del empleo del comprador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Siga la tramitación del préstamo hasta el suscriptor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Añada al prestamista y a otros proveedores a su programa de gestión para que los agentes, el comprador y el vendedor puedan seguir el progreso de la venta</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Póngase en contacto con el prestamista semanalmente para asegurarse de que la tramitación va por buen camino</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Transmitir al vendedor la aprobación final de la solicitud de préstamo del comprador</a:t>
            </a:r>
            <a:endParaRPr dirty="0"/>
          </a:p>
        </p:txBody>
      </p:sp>
      <p:sp>
        <p:nvSpPr>
          <p:cNvPr id="2" name="Rectángulo 1">
            <a:extLst>
              <a:ext uri="{FF2B5EF4-FFF2-40B4-BE49-F238E27FC236}">
                <a16:creationId xmlns:a16="http://schemas.microsoft.com/office/drawing/2014/main" id="{2A53C7D5-6E98-40E6-9364-93995E1AA035}"/>
              </a:ext>
            </a:extLst>
          </p:cNvPr>
          <p:cNvSpPr/>
          <p:nvPr/>
        </p:nvSpPr>
        <p:spPr>
          <a:xfrm>
            <a:off x="6773" y="5772834"/>
            <a:ext cx="7758854" cy="677108"/>
          </a:xfrm>
          <a:prstGeom prst="rect">
            <a:avLst/>
          </a:prstGeom>
          <a:solidFill>
            <a:srgbClr val="25262D"/>
          </a:solidFill>
        </p:spPr>
        <p:txBody>
          <a:bodyPr wrap="none" lIns="91440" tIns="45720" rIns="91440" bIns="45720">
            <a:spAutoFit/>
          </a:bodyPr>
          <a:lstStyle/>
          <a:p>
            <a:pPr algn="ctr"/>
            <a:r>
              <a:rPr lang="es-ES" sz="3800" b="1" cap="none" spc="0" dirty="0">
                <a:ln w="0"/>
                <a:solidFill>
                  <a:srgbClr val="EF6D62"/>
                </a:solidFill>
                <a:effectLst>
                  <a:outerShdw blurRad="38100" dist="19050" dir="2700000" algn="tl" rotWithShape="0">
                    <a:schemeClr val="dk1">
                      <a:alpha val="40000"/>
                    </a:schemeClr>
                  </a:outerShdw>
                </a:effectLst>
              </a:rPr>
              <a:t>Seguimiento</a:t>
            </a:r>
            <a:r>
              <a:rPr lang="es-ES" sz="3800" b="0" cap="none" spc="0" dirty="0">
                <a:ln w="0"/>
                <a:solidFill>
                  <a:schemeClr val="tx1"/>
                </a:solidFill>
                <a:effectLst>
                  <a:outerShdw blurRad="38100" dist="19050" dir="2700000" algn="tl" rotWithShape="0">
                    <a:schemeClr val="dk1">
                      <a:alpha val="40000"/>
                    </a:schemeClr>
                  </a:outerShdw>
                </a:effectLst>
              </a:rPr>
              <a:t> del proceso de préstamo</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Text Banners -Top 184 Things Real Estate Agents do to Earn Their Commission copy 6.png" descr="Text Banners -Top 184 Things Real Estate Agents do to Earn Their Commission copy 6.png"/>
          <p:cNvPicPr>
            <a:picLocks noChangeAspect="1"/>
          </p:cNvPicPr>
          <p:nvPr/>
        </p:nvPicPr>
        <p:blipFill>
          <a:blip r:embed="rId2"/>
          <a:stretch>
            <a:fillRect/>
          </a:stretch>
        </p:blipFill>
        <p:spPr>
          <a:xfrm>
            <a:off x="0" y="105889"/>
            <a:ext cx="7772400" cy="1363022"/>
          </a:xfrm>
          <a:prstGeom prst="rect">
            <a:avLst/>
          </a:prstGeom>
          <a:ln w="12700">
            <a:miter lim="400000"/>
          </a:ln>
        </p:spPr>
      </p:pic>
      <p:sp>
        <p:nvSpPr>
          <p:cNvPr id="131" name="Coordinate buyer’s professional home inspection with seller…"/>
          <p:cNvSpPr txBox="1"/>
          <p:nvPr/>
        </p:nvSpPr>
        <p:spPr>
          <a:xfrm>
            <a:off x="442367" y="1740223"/>
            <a:ext cx="6887666" cy="3308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Coordinar la inspección profesional de la vivienda del comprador con el vendedor</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Revisar el informe del inspector de viviendas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Introducir la finalización en el programa de software de seguimiento de la transacción</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Explicar las responsabilidades del vendedor con respecto a los límites del préstamo e interpretar las cláusulas del contrato</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Garantizar el cumplimiento por parte del vendedor de los requisitos de la cláusula de inspección de la vivienda</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Recomendar o ayudar al vendedor a identificar y negociar con contratistas de confianza para realizar las reparaciones necesarias.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Negociar el pago y supervisar la realización de todas las reparaciones necesarias en nombre del vendedor, si es necesario.</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Programar la tasación</a:t>
            </a:r>
            <a:endParaRPr dirty="0"/>
          </a:p>
        </p:txBody>
      </p:sp>
      <p:pic>
        <p:nvPicPr>
          <p:cNvPr id="132" name="Text Banners -Top 184 Things Real Estate Agents do to Earn Their Commission copy 7.png" descr="Text Banners -Top 184 Things Real Estate Agents do to Earn Their Commission copy 7.png"/>
          <p:cNvPicPr>
            <a:picLocks noChangeAspect="1"/>
          </p:cNvPicPr>
          <p:nvPr/>
        </p:nvPicPr>
        <p:blipFill>
          <a:blip r:embed="rId3"/>
          <a:stretch>
            <a:fillRect/>
          </a:stretch>
        </p:blipFill>
        <p:spPr>
          <a:xfrm>
            <a:off x="0" y="5320143"/>
            <a:ext cx="7772400" cy="1627914"/>
          </a:xfrm>
          <a:prstGeom prst="rect">
            <a:avLst/>
          </a:prstGeom>
          <a:ln w="12700">
            <a:miter lim="400000"/>
          </a:ln>
        </p:spPr>
      </p:pic>
      <p:sp>
        <p:nvSpPr>
          <p:cNvPr id="133" name="Provide comparable sales used in market pricing to Appraiser…"/>
          <p:cNvSpPr txBox="1"/>
          <p:nvPr/>
        </p:nvSpPr>
        <p:spPr>
          <a:xfrm>
            <a:off x="442367" y="7201038"/>
            <a:ext cx="6887666" cy="1400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Proporcionar al tasador las ventas comparables utilizadas en la fijación de precios del mercado</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Seguimiento de la tasación</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Introducir la terminación en el programa de gestión de transacciones</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Ayudar al vendedor a cuestionar el informe de tasación si parece demasiado bajo</a:t>
            </a:r>
            <a:endParaRPr dirty="0"/>
          </a:p>
        </p:txBody>
      </p:sp>
      <p:sp>
        <p:nvSpPr>
          <p:cNvPr id="2" name="Rectángulo 1">
            <a:extLst>
              <a:ext uri="{FF2B5EF4-FFF2-40B4-BE49-F238E27FC236}">
                <a16:creationId xmlns:a16="http://schemas.microsoft.com/office/drawing/2014/main" id="{43674227-EC7F-4D15-9065-22C957695FCB}"/>
              </a:ext>
            </a:extLst>
          </p:cNvPr>
          <p:cNvSpPr/>
          <p:nvPr/>
        </p:nvSpPr>
        <p:spPr>
          <a:xfrm>
            <a:off x="154248" y="272376"/>
            <a:ext cx="7463903" cy="923330"/>
          </a:xfrm>
          <a:prstGeom prst="rect">
            <a:avLst/>
          </a:prstGeom>
          <a:solidFill>
            <a:srgbClr val="25262D"/>
          </a:solid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INSPECCIÓN DE </a:t>
            </a:r>
            <a:r>
              <a:rPr lang="es-ES" sz="5400" b="0" cap="none" spc="0" dirty="0">
                <a:ln w="0"/>
                <a:solidFill>
                  <a:srgbClr val="EF6D62"/>
                </a:solidFill>
                <a:effectLst>
                  <a:outerShdw blurRad="38100" dist="19050" dir="2700000" algn="tl" rotWithShape="0">
                    <a:schemeClr val="dk1">
                      <a:alpha val="40000"/>
                    </a:schemeClr>
                  </a:outerShdw>
                </a:effectLst>
              </a:rPr>
              <a:t>VIVIENDA</a:t>
            </a:r>
          </a:p>
        </p:txBody>
      </p:sp>
      <p:sp>
        <p:nvSpPr>
          <p:cNvPr id="7" name="Rectángulo 6">
            <a:extLst>
              <a:ext uri="{FF2B5EF4-FFF2-40B4-BE49-F238E27FC236}">
                <a16:creationId xmlns:a16="http://schemas.microsoft.com/office/drawing/2014/main" id="{7D4271F2-0DF7-487A-8C3C-454E2623B727}"/>
              </a:ext>
            </a:extLst>
          </p:cNvPr>
          <p:cNvSpPr/>
          <p:nvPr/>
        </p:nvSpPr>
        <p:spPr>
          <a:xfrm>
            <a:off x="1219241" y="5600243"/>
            <a:ext cx="5846094" cy="923330"/>
          </a:xfrm>
          <a:prstGeom prst="rect">
            <a:avLst/>
          </a:prstGeom>
          <a:solidFill>
            <a:srgbClr val="25262D"/>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LA </a:t>
            </a:r>
            <a:r>
              <a:rPr lang="es-ES" sz="5400" b="0" cap="none" spc="0" dirty="0">
                <a:ln w="0"/>
                <a:solidFill>
                  <a:srgbClr val="EF6D62"/>
                </a:solidFill>
                <a:effectLst>
                  <a:outerShdw blurRad="38100" dist="19050" dir="2700000" algn="tl" rotWithShape="0">
                    <a:schemeClr val="dk1">
                      <a:alpha val="40000"/>
                    </a:schemeClr>
                  </a:outerShdw>
                </a:effectLst>
              </a:rPr>
              <a:t>VALORACIÓN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Text Banners -Top 184 Things Real Estate Agents do to Earn Their Commission copy 8.png" descr="Text Banners -Top 184 Things Real Estate Agents do to Earn Their Commission copy 8.png"/>
          <p:cNvPicPr>
            <a:picLocks noChangeAspect="1"/>
          </p:cNvPicPr>
          <p:nvPr/>
        </p:nvPicPr>
        <p:blipFill>
          <a:blip r:embed="rId2"/>
          <a:stretch>
            <a:fillRect/>
          </a:stretch>
        </p:blipFill>
        <p:spPr>
          <a:xfrm>
            <a:off x="0" y="39371"/>
            <a:ext cx="7772400" cy="1267458"/>
          </a:xfrm>
          <a:prstGeom prst="rect">
            <a:avLst/>
          </a:prstGeom>
          <a:ln w="12700">
            <a:miter lim="400000"/>
          </a:ln>
        </p:spPr>
      </p:pic>
      <p:sp>
        <p:nvSpPr>
          <p:cNvPr id="136" name="Contract Is Signed By All Parties…"/>
          <p:cNvSpPr txBox="1"/>
          <p:nvPr/>
        </p:nvSpPr>
        <p:spPr>
          <a:xfrm>
            <a:off x="442367" y="1390649"/>
            <a:ext cx="6887666" cy="826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El contrato es firmado por todas las partes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Coordinar el proceso de cierre con el agente del comprador y el prestamista</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Actualizar los formularios y archivos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Asegúrese de que todas las partes tengan todos los formularios y la información necesaria para cerrar la venta</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Seleccionar el lugar donde se realizará 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Confirmar la fecha y hora de cierre y notificar a todas las partes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Ayudar a resolver cualquier problema de título (disputas de límites, servidumbres, etc.) o a obtener certificados de defunción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Trabajar con el agente del comprador para programar y llevar a cabo la visita final del comprador antes del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Investigar todos los impuestos, HOA, servicios públicos y otros prorrateos aplicables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Solicitar las cifras finales de cierre al agente de cierre (abogado o compañía de títulos)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Recibir y revisar cuidadosamente las cifras de cierre para asegurar la exactitud de la preparación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Enviar las cifras de cierre verificadas al agente del comprador</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Solicitar al agente de cierre una copia de los documentos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Confirmar que el comprador y el agente del comprador han recibido el compromiso del seguro del título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Proporcionar la "Garantía del Propietario" para que esté disponible en el momento del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Revisa cuidadosamente todos los documentos de cierre en busca de errores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Envía los documentos de cierre al vendedor ausente según lo solicitado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Revisar los documentos con el agente de cierre (abogado)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Proporcionar el cheque de depósito de garantía de la cuenta de depósito en garantía al agente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Coordina este cierre con la siguiente compra del vendedor y resuelve los plazos.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Tener un cierre "sin sorpresas" para que el vendedor reciba un cheque de ganancias netas al momento del cierre</a:t>
            </a:r>
            <a:endParaRPr dirty="0"/>
          </a:p>
          <a:p>
            <a:pPr>
              <a:spcBef>
                <a:spcPts val="600"/>
              </a:spcBef>
              <a:defRPr sz="1600">
                <a:solidFill>
                  <a:srgbClr val="2D2829"/>
                </a:solidFill>
                <a:latin typeface="Times New Roman"/>
                <a:ea typeface="Times New Roman"/>
                <a:cs typeface="Times New Roman"/>
                <a:sym typeface="Times New Roman"/>
              </a:defRPr>
            </a:pPr>
            <a:endParaRPr dirty="0"/>
          </a:p>
        </p:txBody>
      </p:sp>
      <p:sp>
        <p:nvSpPr>
          <p:cNvPr id="2" name="Rectángulo 1">
            <a:extLst>
              <a:ext uri="{FF2B5EF4-FFF2-40B4-BE49-F238E27FC236}">
                <a16:creationId xmlns:a16="http://schemas.microsoft.com/office/drawing/2014/main" id="{7B1CEB39-0791-4D52-9688-3EF2BFA02FD7}"/>
              </a:ext>
            </a:extLst>
          </p:cNvPr>
          <p:cNvSpPr/>
          <p:nvPr/>
        </p:nvSpPr>
        <p:spPr>
          <a:xfrm>
            <a:off x="153455" y="348539"/>
            <a:ext cx="7489550" cy="754053"/>
          </a:xfrm>
          <a:prstGeom prst="rect">
            <a:avLst/>
          </a:prstGeom>
          <a:solidFill>
            <a:srgbClr val="25262D"/>
          </a:solidFill>
        </p:spPr>
        <p:txBody>
          <a:bodyPr wrap="none" lIns="91440" tIns="45720" rIns="91440" bIns="45720">
            <a:spAutoFit/>
          </a:bodyPr>
          <a:lstStyle/>
          <a:p>
            <a:pPr algn="ctr"/>
            <a:r>
              <a:rPr lang="es-ES" sz="4300" b="0" cap="none" spc="0" dirty="0">
                <a:ln w="0"/>
                <a:solidFill>
                  <a:schemeClr val="tx1"/>
                </a:solidFill>
                <a:effectLst>
                  <a:outerShdw blurRad="38100" dist="19050" dir="2700000" algn="tl" rotWithShape="0">
                    <a:schemeClr val="dk1">
                      <a:alpha val="40000"/>
                    </a:schemeClr>
                  </a:outerShdw>
                </a:effectLst>
              </a:rPr>
              <a:t>Preparativos y </a:t>
            </a:r>
            <a:r>
              <a:rPr lang="es-ES" sz="4300" b="1" cap="none" spc="0" dirty="0">
                <a:ln w="0"/>
                <a:solidFill>
                  <a:srgbClr val="EF6D62"/>
                </a:solidFill>
                <a:effectLst>
                  <a:outerShdw blurRad="38100" dist="19050" dir="2700000" algn="tl" rotWithShape="0">
                    <a:schemeClr val="dk1">
                      <a:alpha val="40000"/>
                    </a:schemeClr>
                  </a:outerShdw>
                </a:effectLst>
              </a:rPr>
              <a:t>deberes de cierre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fer sellers to one of the best agents at their destination, if applicable…"/>
          <p:cNvSpPr txBox="1"/>
          <p:nvPr/>
        </p:nvSpPr>
        <p:spPr>
          <a:xfrm>
            <a:off x="442367" y="577850"/>
            <a:ext cx="6887666" cy="1138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Remitir a los vendedores a uno de los mejores agentes en su destino, si procede</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Cambie el estado de la MLS a Vendido. Introduzca la fecha de venta, el precio, los números de identificación del agente vendedor y del agente, etc.</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Cierre el listado en su programa de gestión</a:t>
            </a:r>
            <a:endParaRPr dirty="0"/>
          </a:p>
        </p:txBody>
      </p:sp>
      <p:pic>
        <p:nvPicPr>
          <p:cNvPr id="139" name="Text Banners -Top 184 Things Real Estate Agents do to Earn Their Commission copy 9.png" descr="Text Banners -Top 184 Things Real Estate Agents do to Earn Their Commission copy 9.png"/>
          <p:cNvPicPr>
            <a:picLocks noChangeAspect="1"/>
          </p:cNvPicPr>
          <p:nvPr/>
        </p:nvPicPr>
        <p:blipFill>
          <a:blip r:embed="rId2"/>
          <a:stretch>
            <a:fillRect/>
          </a:stretch>
        </p:blipFill>
        <p:spPr>
          <a:xfrm>
            <a:off x="0" y="2103729"/>
            <a:ext cx="7772400" cy="1304342"/>
          </a:xfrm>
          <a:prstGeom prst="rect">
            <a:avLst/>
          </a:prstGeom>
          <a:ln w="12700">
            <a:miter lim="400000"/>
          </a:ln>
        </p:spPr>
      </p:pic>
      <p:sp>
        <p:nvSpPr>
          <p:cNvPr id="140" name="Answer questions about filing claims with Home Owner Warranty company if requested…"/>
          <p:cNvSpPr txBox="1"/>
          <p:nvPr/>
        </p:nvSpPr>
        <p:spPr>
          <a:xfrm>
            <a:off x="442367" y="3548662"/>
            <a:ext cx="6887666"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Responder a las preguntas sobre la presentación de reclamaciones a la compañía de garantía del propietario de la vivienda si se solicita</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Intentar aclarar y resolver cualquier conflicto sobre las reparaciones si el comprador no está satisfecho</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Responder a cualquier llamada de seguimiento y proporcionar cualquier información adicional requerida de los archivos de la oficina.</a:t>
            </a:r>
            <a:endParaRPr dirty="0"/>
          </a:p>
        </p:txBody>
      </p:sp>
      <p:pic>
        <p:nvPicPr>
          <p:cNvPr id="141" name="Ending -Top 184 Things Real Estate Agents do to Earn Their Commission copy.png" descr="Ending -Top 184 Things Real Estate Agents do to Earn Their Commission copy.png"/>
          <p:cNvPicPr>
            <a:picLocks noChangeAspect="1"/>
          </p:cNvPicPr>
          <p:nvPr/>
        </p:nvPicPr>
        <p:blipFill>
          <a:blip r:embed="rId3"/>
          <a:srcRect b="4331"/>
          <a:stretch>
            <a:fillRect/>
          </a:stretch>
        </p:blipFill>
        <p:spPr>
          <a:xfrm>
            <a:off x="1827609" y="5175153"/>
            <a:ext cx="4117155" cy="3792022"/>
          </a:xfrm>
          <a:prstGeom prst="rect">
            <a:avLst/>
          </a:prstGeom>
          <a:ln w="12700">
            <a:miter lim="400000"/>
          </a:ln>
        </p:spPr>
      </p:pic>
      <p:sp>
        <p:nvSpPr>
          <p:cNvPr id="2" name="Rectángulo 1">
            <a:extLst>
              <a:ext uri="{FF2B5EF4-FFF2-40B4-BE49-F238E27FC236}">
                <a16:creationId xmlns:a16="http://schemas.microsoft.com/office/drawing/2014/main" id="{6462424D-DFF4-44A2-B82F-9AC7A40FF849}"/>
              </a:ext>
            </a:extLst>
          </p:cNvPr>
          <p:cNvSpPr/>
          <p:nvPr/>
        </p:nvSpPr>
        <p:spPr>
          <a:xfrm>
            <a:off x="48796" y="2328422"/>
            <a:ext cx="7681911" cy="800219"/>
          </a:xfrm>
          <a:prstGeom prst="rect">
            <a:avLst/>
          </a:prstGeom>
          <a:solidFill>
            <a:srgbClr val="25262D"/>
          </a:solidFill>
        </p:spPr>
        <p:txBody>
          <a:bodyPr wrap="none" lIns="91440" tIns="45720" rIns="91440" bIns="45720">
            <a:spAutoFit/>
          </a:bodyPr>
          <a:lstStyle/>
          <a:p>
            <a:pPr algn="ctr"/>
            <a:r>
              <a:rPr lang="es-ES" sz="4600" b="0" cap="none" spc="0" dirty="0">
                <a:ln w="0"/>
                <a:solidFill>
                  <a:srgbClr val="EF6D62"/>
                </a:solidFill>
                <a:effectLst>
                  <a:outerShdw blurRad="38100" dist="19050" dir="2700000" algn="tl" rotWithShape="0">
                    <a:schemeClr val="dk1">
                      <a:alpha val="40000"/>
                    </a:schemeClr>
                  </a:outerShdw>
                </a:effectLst>
              </a:rPr>
              <a:t>Seguimiento</a:t>
            </a:r>
            <a:r>
              <a:rPr lang="es-ES" sz="4600" b="0" cap="none" spc="0" dirty="0">
                <a:ln w="0"/>
                <a:solidFill>
                  <a:schemeClr val="tx1"/>
                </a:solidFill>
                <a:effectLst>
                  <a:outerShdw blurRad="38100" dist="19050" dir="2700000" algn="tl" rotWithShape="0">
                    <a:schemeClr val="dk1">
                      <a:alpha val="40000"/>
                    </a:schemeClr>
                  </a:outerShdw>
                </a:effectLst>
              </a:rPr>
              <a:t> después del cierre</a:t>
            </a:r>
          </a:p>
        </p:txBody>
      </p:sp>
      <p:sp>
        <p:nvSpPr>
          <p:cNvPr id="7" name="Elipse 6">
            <a:extLst>
              <a:ext uri="{FF2B5EF4-FFF2-40B4-BE49-F238E27FC236}">
                <a16:creationId xmlns:a16="http://schemas.microsoft.com/office/drawing/2014/main" id="{182B340E-A4A5-4784-92B7-DBA9BA68211C}"/>
              </a:ext>
            </a:extLst>
          </p:cNvPr>
          <p:cNvSpPr/>
          <p:nvPr/>
        </p:nvSpPr>
        <p:spPr>
          <a:xfrm>
            <a:off x="2346157" y="5567623"/>
            <a:ext cx="3224463" cy="2866514"/>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CuadroTexto 2">
            <a:extLst>
              <a:ext uri="{FF2B5EF4-FFF2-40B4-BE49-F238E27FC236}">
                <a16:creationId xmlns:a16="http://schemas.microsoft.com/office/drawing/2014/main" id="{13B410D9-F35A-4254-B104-269C9BCF7E68}"/>
              </a:ext>
            </a:extLst>
          </p:cNvPr>
          <p:cNvSpPr txBox="1"/>
          <p:nvPr/>
        </p:nvSpPr>
        <p:spPr>
          <a:xfrm>
            <a:off x="1209159" y="6317112"/>
            <a:ext cx="5354053"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ES" sz="3600" b="1" i="1" u="none" strike="noStrike" cap="none" spc="0" normalizeH="0" baseline="0" dirty="0">
                <a:ln>
                  <a:noFill/>
                </a:ln>
                <a:solidFill>
                  <a:schemeClr val="bg1"/>
                </a:solidFill>
                <a:effectLst/>
                <a:uFillTx/>
                <a:latin typeface="+mj-lt"/>
                <a:ea typeface="+mj-ea"/>
                <a:cs typeface="+mj-cs"/>
                <a:sym typeface="Calibri"/>
              </a:rPr>
              <a:t>¡Guau!</a:t>
            </a:r>
            <a:br>
              <a:rPr kumimoji="0" lang="es-ES" sz="1800" b="0" i="0" u="none" strike="noStrike" cap="none" spc="0" normalizeH="0" baseline="0" dirty="0">
                <a:ln>
                  <a:noFill/>
                </a:ln>
                <a:solidFill>
                  <a:srgbClr val="000000"/>
                </a:solidFill>
                <a:effectLst/>
                <a:uFillTx/>
                <a:latin typeface="+mj-lt"/>
                <a:ea typeface="+mj-ea"/>
                <a:cs typeface="+mj-cs"/>
                <a:sym typeface="Calibri"/>
              </a:rPr>
            </a:br>
            <a:r>
              <a:rPr kumimoji="0" lang="es-ES" sz="2800" b="1" i="0" u="none" strike="noStrike" cap="none" spc="0" normalizeH="0" baseline="0" dirty="0">
                <a:ln>
                  <a:noFill/>
                </a:ln>
                <a:solidFill>
                  <a:srgbClr val="000000"/>
                </a:solidFill>
                <a:effectLst/>
                <a:uFillTx/>
                <a:latin typeface="+mj-lt"/>
                <a:ea typeface="+mj-ea"/>
                <a:cs typeface="+mj-cs"/>
                <a:sym typeface="Calibri"/>
              </a:rPr>
              <a:t>ES UNA</a:t>
            </a:r>
          </a:p>
          <a:p>
            <a:pPr marL="0" marR="0" indent="0" algn="ctr" defTabSz="457200" rtl="0" fontAlgn="auto" latinLnBrk="0" hangingPunct="0">
              <a:lnSpc>
                <a:spcPct val="100000"/>
              </a:lnSpc>
              <a:spcBef>
                <a:spcPts val="0"/>
              </a:spcBef>
              <a:spcAft>
                <a:spcPts val="0"/>
              </a:spcAft>
              <a:buClrTx/>
              <a:buSzTx/>
              <a:buFontTx/>
              <a:buNone/>
              <a:tabLst/>
            </a:pPr>
            <a:r>
              <a:rPr kumimoji="0" lang="es-ES" sz="2800" b="1" i="0" u="none" strike="noStrike" cap="none" spc="0" normalizeH="0" baseline="0" dirty="0">
                <a:ln>
                  <a:noFill/>
                </a:ln>
                <a:solidFill>
                  <a:srgbClr val="000000"/>
                </a:solidFill>
                <a:effectLst/>
                <a:uFillTx/>
                <a:latin typeface="+mj-lt"/>
                <a:ea typeface="+mj-ea"/>
                <a:cs typeface="+mj-cs"/>
                <a:sym typeface="Calibri"/>
              </a:rPr>
              <a:t>LARGA LISTA</a:t>
            </a:r>
            <a:endParaRPr kumimoji="0" lang="es-US" sz="1800" b="1"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id you realize Real Estate Agents did so many things?"/>
          <p:cNvSpPr txBox="1"/>
          <p:nvPr/>
        </p:nvSpPr>
        <p:spPr>
          <a:xfrm>
            <a:off x="1451094" y="476250"/>
            <a:ext cx="4870212" cy="311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lnSpc>
                <a:spcPts val="3500"/>
              </a:lnSpc>
              <a:defRPr sz="1600" b="1">
                <a:solidFill>
                  <a:srgbClr val="2D2829"/>
                </a:solidFill>
                <a:latin typeface="Times New Roman"/>
                <a:ea typeface="Times New Roman"/>
                <a:cs typeface="Times New Roman"/>
                <a:sym typeface="Times New Roman"/>
              </a:defRPr>
            </a:lvl1pPr>
          </a:lstStyle>
          <a:p>
            <a:r>
              <a:t>Did you realize Real Estate Agents did so many things?</a:t>
            </a:r>
          </a:p>
        </p:txBody>
      </p:sp>
      <p:pic>
        <p:nvPicPr>
          <p:cNvPr id="144" name="Text Banners -Top 184 Things Real Estate Agents do to Earn Their Commission (1).png" descr="Text Banners -Top 184 Things Real Estate Agents do to Earn Their Commission (1).png"/>
          <p:cNvPicPr>
            <a:picLocks noChangeAspect="1"/>
          </p:cNvPicPr>
          <p:nvPr/>
        </p:nvPicPr>
        <p:blipFill>
          <a:blip r:embed="rId2"/>
          <a:stretch>
            <a:fillRect/>
          </a:stretch>
        </p:blipFill>
        <p:spPr>
          <a:xfrm>
            <a:off x="0" y="833022"/>
            <a:ext cx="7772400" cy="1839156"/>
          </a:xfrm>
          <a:prstGeom prst="rect">
            <a:avLst/>
          </a:prstGeom>
          <a:ln w="12700">
            <a:miter lim="400000"/>
          </a:ln>
        </p:spPr>
      </p:pic>
      <p:sp>
        <p:nvSpPr>
          <p:cNvPr id="145" name="Surveys show that many homeowners and homebuyers are not aware of the true value a Real Estate Agent provides during the course of a real estate transaction.…"/>
          <p:cNvSpPr txBox="1"/>
          <p:nvPr/>
        </p:nvSpPr>
        <p:spPr>
          <a:xfrm>
            <a:off x="306884" y="2309152"/>
            <a:ext cx="7158632" cy="379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500"/>
              </a:spcBef>
              <a:defRPr sz="1600">
                <a:solidFill>
                  <a:srgbClr val="2D2829"/>
                </a:solidFill>
                <a:latin typeface="Times New Roman"/>
                <a:ea typeface="Times New Roman"/>
                <a:cs typeface="Times New Roman"/>
                <a:sym typeface="Times New Roman"/>
              </a:defRPr>
            </a:pPr>
            <a:r>
              <a:rPr lang="es-ES" dirty="0"/>
              <a:t>Las encuestas muestran que muchos propietarios y compradores de viviendas no son conscientes del </a:t>
            </a:r>
            <a:r>
              <a:rPr lang="es-ES" b="1" dirty="0"/>
              <a:t>verdadero valor que aporta un agente inmobiliario </a:t>
            </a:r>
            <a:r>
              <a:rPr lang="es-ES" dirty="0"/>
              <a:t>en el transcurso de una transacción inmobiliaria.</a:t>
            </a:r>
            <a:endParaRPr dirty="0"/>
          </a:p>
          <a:p>
            <a:pPr>
              <a:spcBef>
                <a:spcPts val="500"/>
              </a:spcBef>
              <a:defRPr sz="1600">
                <a:solidFill>
                  <a:srgbClr val="2D2829"/>
                </a:solidFill>
                <a:latin typeface="Times New Roman"/>
                <a:ea typeface="Times New Roman"/>
                <a:cs typeface="Times New Roman"/>
                <a:sym typeface="Times New Roman"/>
              </a:defRPr>
            </a:pPr>
            <a:endParaRPr dirty="0"/>
          </a:p>
          <a:p>
            <a:pPr>
              <a:spcBef>
                <a:spcPts val="500"/>
              </a:spcBef>
              <a:defRPr sz="1600">
                <a:solidFill>
                  <a:srgbClr val="2D2829"/>
                </a:solidFill>
                <a:latin typeface="Times New Roman"/>
                <a:ea typeface="Times New Roman"/>
                <a:cs typeface="Times New Roman"/>
                <a:sym typeface="Times New Roman"/>
              </a:defRPr>
            </a:pPr>
            <a:r>
              <a:rPr lang="es-ES" dirty="0"/>
              <a:t>Esta lista es </a:t>
            </a:r>
            <a:r>
              <a:rPr lang="es-ES" u="sng" dirty="0"/>
              <a:t>sólo una referencia</a:t>
            </a:r>
            <a:r>
              <a:rPr lang="es-ES" dirty="0"/>
              <a:t>, ya que los servicios pueden variar en cada agencia y en cada mercado. Muchos REALTORS® proporcionan habitualmente una amplia variedad de </a:t>
            </a:r>
            <a:r>
              <a:rPr lang="es-ES" b="1" i="1" dirty="0"/>
              <a:t>servicios adicionales </a:t>
            </a:r>
            <a:r>
              <a:rPr lang="es-ES" dirty="0"/>
              <a:t>que son tan variados como la naturaleza de cada transacción.</a:t>
            </a:r>
            <a:endParaRPr dirty="0"/>
          </a:p>
          <a:p>
            <a:pPr>
              <a:spcBef>
                <a:spcPts val="500"/>
              </a:spcBef>
              <a:defRPr sz="1600">
                <a:solidFill>
                  <a:srgbClr val="2D2829"/>
                </a:solidFill>
                <a:latin typeface="Times New Roman"/>
                <a:ea typeface="Times New Roman"/>
                <a:cs typeface="Times New Roman"/>
                <a:sym typeface="Times New Roman"/>
              </a:defRPr>
            </a:pPr>
            <a:endParaRPr dirty="0"/>
          </a:p>
          <a:p>
            <a:pPr>
              <a:spcBef>
                <a:spcPts val="500"/>
              </a:spcBef>
              <a:defRPr sz="1600">
                <a:solidFill>
                  <a:srgbClr val="2D2829"/>
                </a:solidFill>
                <a:latin typeface="Times New Roman"/>
                <a:ea typeface="Times New Roman"/>
                <a:cs typeface="Times New Roman"/>
                <a:sym typeface="Times New Roman"/>
              </a:defRPr>
            </a:pPr>
            <a:r>
              <a:rPr lang="es-ES" dirty="0"/>
              <a:t>Del mismo modo, algunas transacciones pueden no requerir algunos de estos pasos para tener el mismo éxito. Sin embargo, la mayoría estaría de acuerdo en que, dadas las complicaciones inesperadas que pueden surgir, es mucho mejor conocer un paso y tomar una decisión inteligente e informada para omitirlo, que no saber que la posibilidad existe.</a:t>
            </a:r>
            <a:endParaRPr dirty="0"/>
          </a:p>
        </p:txBody>
      </p:sp>
      <p:sp>
        <p:nvSpPr>
          <p:cNvPr id="146" name="Darryl Davis…"/>
          <p:cNvSpPr txBox="1"/>
          <p:nvPr/>
        </p:nvSpPr>
        <p:spPr>
          <a:xfrm>
            <a:off x="515566" y="7863840"/>
            <a:ext cx="2982068" cy="1148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3300"/>
              </a:lnSpc>
              <a:defRPr>
                <a:solidFill>
                  <a:srgbClr val="797979"/>
                </a:solidFill>
                <a:latin typeface="Times New Roman"/>
                <a:ea typeface="Times New Roman"/>
                <a:cs typeface="Times New Roman"/>
                <a:sym typeface="Times New Roman"/>
              </a:defRPr>
            </a:pPr>
            <a:r>
              <a:t>Darryl Davis </a:t>
            </a:r>
          </a:p>
          <a:p>
            <a:pPr algn="ctr">
              <a:lnSpc>
                <a:spcPts val="3300"/>
              </a:lnSpc>
              <a:defRPr>
                <a:solidFill>
                  <a:srgbClr val="797979"/>
                </a:solidFill>
                <a:latin typeface="Times New Roman"/>
                <a:ea typeface="Times New Roman"/>
                <a:cs typeface="Times New Roman"/>
                <a:sym typeface="Times New Roman"/>
              </a:defRPr>
            </a:pPr>
            <a:r>
              <a:t>Wading River, NY 11792 </a:t>
            </a:r>
          </a:p>
          <a:p>
            <a:pPr algn="ctr">
              <a:lnSpc>
                <a:spcPts val="3300"/>
              </a:lnSpc>
              <a:defRPr>
                <a:solidFill>
                  <a:srgbClr val="797979"/>
                </a:solidFill>
                <a:latin typeface="Times New Roman"/>
                <a:ea typeface="Times New Roman"/>
                <a:cs typeface="Times New Roman"/>
                <a:sym typeface="Times New Roman"/>
              </a:defRPr>
            </a:pPr>
            <a:r>
              <a:t>800.395.3905 </a:t>
            </a:r>
          </a:p>
          <a:p>
            <a:pPr algn="ctr">
              <a:lnSpc>
                <a:spcPts val="3900"/>
              </a:lnSpc>
              <a:defRPr b="1">
                <a:solidFill>
                  <a:srgbClr val="797979"/>
                </a:solidFill>
                <a:latin typeface="Times New Roman"/>
                <a:ea typeface="Times New Roman"/>
                <a:cs typeface="Times New Roman"/>
                <a:sym typeface="Times New Roman"/>
              </a:defRPr>
            </a:pPr>
            <a:r>
              <a:t>www.ThePowerProgram.com</a:t>
            </a:r>
          </a:p>
        </p:txBody>
      </p:sp>
      <p:pic>
        <p:nvPicPr>
          <p:cNvPr id="147" name="Darryl-Davis-011.tif" descr="Darryl-Davis-011.tif"/>
          <p:cNvPicPr>
            <a:picLocks noChangeAspect="1"/>
          </p:cNvPicPr>
          <p:nvPr/>
        </p:nvPicPr>
        <p:blipFill>
          <a:blip r:embed="rId3"/>
          <a:stretch>
            <a:fillRect/>
          </a:stretch>
        </p:blipFill>
        <p:spPr>
          <a:xfrm>
            <a:off x="4029041" y="5566965"/>
            <a:ext cx="3908459" cy="3693494"/>
          </a:xfrm>
          <a:prstGeom prst="rect">
            <a:avLst/>
          </a:prstGeom>
          <a:ln w="12700">
            <a:miter lim="400000"/>
          </a:ln>
        </p:spPr>
      </p:pic>
      <p:sp>
        <p:nvSpPr>
          <p:cNvPr id="2" name="Rectángulo 1">
            <a:extLst>
              <a:ext uri="{FF2B5EF4-FFF2-40B4-BE49-F238E27FC236}">
                <a16:creationId xmlns:a16="http://schemas.microsoft.com/office/drawing/2014/main" id="{886902F8-8690-4079-97CB-54C8EE7BE7C0}"/>
              </a:ext>
            </a:extLst>
          </p:cNvPr>
          <p:cNvSpPr/>
          <p:nvPr/>
        </p:nvSpPr>
        <p:spPr>
          <a:xfrm>
            <a:off x="131888" y="1333971"/>
            <a:ext cx="7553671" cy="800219"/>
          </a:xfrm>
          <a:prstGeom prst="rect">
            <a:avLst/>
          </a:prstGeom>
          <a:solidFill>
            <a:srgbClr val="25262D"/>
          </a:solidFill>
        </p:spPr>
        <p:txBody>
          <a:bodyPr wrap="none" lIns="91440" tIns="45720" rIns="91440" bIns="45720">
            <a:spAutoFit/>
          </a:bodyPr>
          <a:lstStyle/>
          <a:p>
            <a:pPr algn="ctr"/>
            <a:r>
              <a:rPr lang="es-ES" sz="4600" b="0" cap="none" spc="0" dirty="0">
                <a:ln w="0"/>
                <a:solidFill>
                  <a:schemeClr val="bg1"/>
                </a:solidFill>
                <a:effectLst>
                  <a:outerShdw blurRad="38100" dist="19050" dir="2700000" algn="tl" rotWithShape="0">
                    <a:schemeClr val="dk1">
                      <a:alpha val="40000"/>
                    </a:schemeClr>
                  </a:outerShdw>
                </a:effectLst>
              </a:rPr>
              <a:t>¿</a:t>
            </a:r>
            <a:r>
              <a:rPr lang="es-ES" sz="4600" b="0" cap="none" spc="0" dirty="0">
                <a:ln w="0"/>
                <a:solidFill>
                  <a:srgbClr val="EF6D62"/>
                </a:solidFill>
                <a:effectLst>
                  <a:outerShdw blurRad="38100" dist="19050" dir="2700000" algn="tl" rotWithShape="0">
                    <a:schemeClr val="dk1">
                      <a:alpha val="40000"/>
                    </a:schemeClr>
                  </a:outerShdw>
                </a:effectLst>
              </a:rPr>
              <a:t>Por qué </a:t>
            </a:r>
            <a:r>
              <a:rPr lang="es-ES" sz="4600" b="0" cap="none" spc="0" dirty="0">
                <a:ln w="0"/>
                <a:solidFill>
                  <a:schemeClr val="bg1"/>
                </a:solidFill>
                <a:effectLst>
                  <a:outerShdw blurRad="38100" dist="19050" dir="2700000" algn="tl" rotWithShape="0">
                    <a:schemeClr val="dk1">
                      <a:alpha val="40000"/>
                    </a:schemeClr>
                  </a:outerShdw>
                </a:effectLst>
              </a:rPr>
              <a:t>se preparó esta lista?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Header -Top 184 Things Real Estate Agents do to Earn Their Commission.png" descr="Header -Top 184 Things Real Estate Agents do to Earn Their Commission.png"/>
          <p:cNvPicPr>
            <a:picLocks noChangeAspect="1"/>
          </p:cNvPicPr>
          <p:nvPr/>
        </p:nvPicPr>
        <p:blipFill>
          <a:blip r:embed="rId2"/>
          <a:srcRect t="2491" b="43338"/>
          <a:stretch>
            <a:fillRect/>
          </a:stretch>
        </p:blipFill>
        <p:spPr>
          <a:xfrm>
            <a:off x="304" y="-3374"/>
            <a:ext cx="7771792" cy="5448599"/>
          </a:xfrm>
          <a:prstGeom prst="rect">
            <a:avLst/>
          </a:prstGeom>
          <a:ln w="12700">
            <a:miter lim="400000"/>
          </a:ln>
        </p:spPr>
      </p:pic>
      <p:sp>
        <p:nvSpPr>
          <p:cNvPr id="102" name="Listed here are 184 typical actions, research steps, procedures, processes and review stages in a successful residential real estate transaction that are normally provided by full service real estate brokerages in return for their sales commission. Depen"/>
          <p:cNvSpPr txBox="1"/>
          <p:nvPr/>
        </p:nvSpPr>
        <p:spPr>
          <a:xfrm>
            <a:off x="343868" y="5561156"/>
            <a:ext cx="7084664" cy="3216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1200">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sz="1200" dirty="0">
                <a:solidFill>
                  <a:srgbClr val="000000"/>
                </a:solidFill>
              </a:rPr>
              <a:t> </a:t>
            </a:r>
            <a:r>
              <a:rPr lang="es-ES" dirty="0"/>
              <a:t>A continuación se enumeran </a:t>
            </a:r>
            <a:r>
              <a:rPr lang="es-ES" b="1" dirty="0"/>
              <a:t>184 acciones típicas, pasos de investigación, procedimientos, procesos y etapas de revisión</a:t>
            </a:r>
            <a:r>
              <a:rPr lang="es-ES" dirty="0"/>
              <a:t> en una </a:t>
            </a:r>
            <a:r>
              <a:rPr lang="es-ES" u="sng" dirty="0"/>
              <a:t>transacción inmobiliaria residencial exitosa</a:t>
            </a:r>
            <a:r>
              <a:rPr lang="es-ES" dirty="0"/>
              <a:t> que normalmente proporcionan los corredores inmobiliarios de servicio completo a cambio de su comisión de venta. Dependiendo de la transacción, algunos pueden tardar minutos, horas o incluso días en completarse, mientras que otros pueden no ser necesarios.</a:t>
            </a:r>
            <a:r>
              <a:rPr dirty="0"/>
              <a:t> </a:t>
            </a:r>
          </a:p>
          <a:p>
            <a:pPr>
              <a:spcBef>
                <a:spcPts val="600"/>
              </a:spcBef>
              <a:defRPr sz="1600">
                <a:solidFill>
                  <a:srgbClr val="2D2829"/>
                </a:solidFill>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lang="es-ES" dirty="0"/>
              <a:t>Lo más importante es </a:t>
            </a:r>
            <a:r>
              <a:rPr lang="es-ES" i="1" dirty="0"/>
              <a:t>que reflejan el nivel de habilidad, conocimiento y atención al detalle que se requiere en la transacción inmobiliaria de hoy en día</a:t>
            </a:r>
            <a:r>
              <a:rPr lang="es-ES" dirty="0"/>
              <a:t>, lo que subraya la importancia de contar con la ayuda y la orientación de alguien que entienda perfectamente el proceso: </a:t>
            </a:r>
            <a:r>
              <a:rPr lang="es-ES" b="1" dirty="0"/>
              <a:t>un agente inmobiliario</a:t>
            </a:r>
            <a:r>
              <a:rPr lang="es-ES" dirty="0"/>
              <a:t>.</a:t>
            </a:r>
            <a:endParaRPr b="1" dirty="0"/>
          </a:p>
        </p:txBody>
      </p:sp>
      <p:sp>
        <p:nvSpPr>
          <p:cNvPr id="4" name="Elipse 3">
            <a:extLst>
              <a:ext uri="{FF2B5EF4-FFF2-40B4-BE49-F238E27FC236}">
                <a16:creationId xmlns:a16="http://schemas.microsoft.com/office/drawing/2014/main" id="{CDBC4667-89A2-4915-BB80-8AE035BDA855}"/>
              </a:ext>
            </a:extLst>
          </p:cNvPr>
          <p:cNvSpPr/>
          <p:nvPr/>
        </p:nvSpPr>
        <p:spPr>
          <a:xfrm>
            <a:off x="1402080" y="121561"/>
            <a:ext cx="4882376" cy="4816199"/>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Rectángulo 4">
            <a:extLst>
              <a:ext uri="{FF2B5EF4-FFF2-40B4-BE49-F238E27FC236}">
                <a16:creationId xmlns:a16="http://schemas.microsoft.com/office/drawing/2014/main" id="{8A62B5C4-DAAB-4FE0-B43C-AA8108C4077E}"/>
              </a:ext>
            </a:extLst>
          </p:cNvPr>
          <p:cNvSpPr/>
          <p:nvPr/>
        </p:nvSpPr>
        <p:spPr>
          <a:xfrm>
            <a:off x="0" y="3718560"/>
            <a:ext cx="7708901" cy="894080"/>
          </a:xfrm>
          <a:prstGeom prst="rect">
            <a:avLst/>
          </a:prstGeom>
          <a:solidFill>
            <a:srgbClr val="25262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a:ln>
                <a:noFill/>
              </a:ln>
              <a:solidFill>
                <a:srgbClr val="000000"/>
              </a:solidFill>
              <a:effectLst/>
              <a:uFillTx/>
              <a:latin typeface="+mj-lt"/>
              <a:ea typeface="+mj-ea"/>
              <a:cs typeface="+mj-cs"/>
              <a:sym typeface="Calibri"/>
            </a:endParaRPr>
          </a:p>
        </p:txBody>
      </p:sp>
      <p:sp>
        <p:nvSpPr>
          <p:cNvPr id="6" name="CuadroTexto 5">
            <a:extLst>
              <a:ext uri="{FF2B5EF4-FFF2-40B4-BE49-F238E27FC236}">
                <a16:creationId xmlns:a16="http://schemas.microsoft.com/office/drawing/2014/main" id="{D5D6212D-39EA-4140-AACE-4658F153B0D0}"/>
              </a:ext>
            </a:extLst>
          </p:cNvPr>
          <p:cNvSpPr txBox="1"/>
          <p:nvPr/>
        </p:nvSpPr>
        <p:spPr>
          <a:xfrm>
            <a:off x="472440" y="548281"/>
            <a:ext cx="682752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ES" sz="5400" b="1" dirty="0">
                <a:solidFill>
                  <a:schemeClr val="bg1"/>
                </a:solidFill>
              </a:rPr>
              <a:t>TOP</a:t>
            </a:r>
            <a:endParaRPr kumimoji="0" lang="es-ES" sz="5400" b="1" i="0" u="none" strike="noStrike" cap="none" spc="0" normalizeH="0" baseline="0" dirty="0">
              <a:ln>
                <a:noFill/>
              </a:ln>
              <a:solidFill>
                <a:schemeClr val="bg1"/>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s-ES" sz="12000" b="1" i="0" u="none" strike="noStrike" cap="none" spc="0" normalizeH="0" baseline="0" dirty="0">
                <a:ln>
                  <a:noFill/>
                </a:ln>
                <a:solidFill>
                  <a:schemeClr val="bg1"/>
                </a:solidFill>
                <a:effectLst/>
                <a:uFillTx/>
                <a:latin typeface="+mj-lt"/>
                <a:ea typeface="+mj-ea"/>
                <a:cs typeface="+mj-cs"/>
                <a:sym typeface="Calibri"/>
              </a:rPr>
              <a:t>184</a:t>
            </a:r>
            <a:r>
              <a:rPr kumimoji="0" lang="es-ES" sz="4800" b="1" i="0" u="none" strike="noStrike" cap="none" spc="0" normalizeH="0" baseline="0" dirty="0">
                <a:ln>
                  <a:noFill/>
                </a:ln>
                <a:solidFill>
                  <a:schemeClr val="bg1"/>
                </a:solidFill>
                <a:effectLst/>
                <a:uFillTx/>
                <a:latin typeface="+mj-lt"/>
                <a:ea typeface="+mj-ea"/>
                <a:cs typeface="+mj-cs"/>
                <a:sym typeface="Calibri"/>
              </a:rPr>
              <a:t> </a:t>
            </a:r>
          </a:p>
          <a:p>
            <a:pPr algn="ctr"/>
            <a:r>
              <a:rPr lang="es-ES" b="1" dirty="0">
                <a:solidFill>
                  <a:schemeClr val="bg1"/>
                </a:solidFill>
              </a:rPr>
              <a:t>cosas que hacen los agentes inmobiliarios para</a:t>
            </a:r>
            <a:endParaRPr kumimoji="0" lang="es-US" b="1" i="0" u="none" strike="noStrike" cap="none" spc="0" normalizeH="0" baseline="0" dirty="0">
              <a:ln>
                <a:noFill/>
              </a:ln>
              <a:solidFill>
                <a:schemeClr val="bg1"/>
              </a:solidFill>
              <a:effectLst/>
              <a:uFillTx/>
              <a:latin typeface="+mj-lt"/>
              <a:ea typeface="+mj-ea"/>
              <a:cs typeface="+mj-cs"/>
              <a:sym typeface="Calibri"/>
            </a:endParaRPr>
          </a:p>
        </p:txBody>
      </p:sp>
      <p:sp>
        <p:nvSpPr>
          <p:cNvPr id="7" name="CuadroTexto 6">
            <a:extLst>
              <a:ext uri="{FF2B5EF4-FFF2-40B4-BE49-F238E27FC236}">
                <a16:creationId xmlns:a16="http://schemas.microsoft.com/office/drawing/2014/main" id="{7D9E0648-4F4A-420F-A04F-CCB92FBA6D48}"/>
              </a:ext>
            </a:extLst>
          </p:cNvPr>
          <p:cNvSpPr txBox="1"/>
          <p:nvPr/>
        </p:nvSpPr>
        <p:spPr>
          <a:xfrm>
            <a:off x="1792744" y="3879335"/>
            <a:ext cx="68275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s-ES" sz="3200" b="1" i="1" dirty="0">
                <a:solidFill>
                  <a:schemeClr val="bg1"/>
                </a:solidFill>
              </a:rPr>
              <a:t>Para ganar su comisión</a:t>
            </a:r>
            <a:endParaRPr kumimoji="0" lang="es-US" sz="3200" b="1" i="1" u="none" strike="noStrike" cap="none" spc="0" normalizeH="0" baseline="0" dirty="0">
              <a:ln>
                <a:noFill/>
              </a:ln>
              <a:solidFill>
                <a:schemeClr val="bg1"/>
              </a:solidFill>
              <a:effectLst/>
              <a:uFillTx/>
              <a:latin typeface="+mj-lt"/>
              <a:ea typeface="+mj-ea"/>
              <a:cs typeface="+mj-cs"/>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Text Banners -Top 184 Things Real Estate Agents do to Earn Their Commission.png" descr="Text Banners -Top 184 Things Real Estate Agents do to Earn Their Commission.png"/>
          <p:cNvPicPr>
            <a:picLocks noChangeAspect="1"/>
          </p:cNvPicPr>
          <p:nvPr/>
        </p:nvPicPr>
        <p:blipFill>
          <a:blip r:embed="rId2"/>
          <a:srcRect t="38900" b="47408"/>
          <a:stretch>
            <a:fillRect/>
          </a:stretch>
        </p:blipFill>
        <p:spPr>
          <a:xfrm>
            <a:off x="397" y="195030"/>
            <a:ext cx="7771791" cy="1377108"/>
          </a:xfrm>
          <a:prstGeom prst="rect">
            <a:avLst/>
          </a:prstGeom>
          <a:ln w="12700">
            <a:miter lim="400000"/>
          </a:ln>
        </p:spPr>
      </p:pic>
      <p:sp>
        <p:nvSpPr>
          <p:cNvPr id="105" name="Make appointment with seller for listing presentation…"/>
          <p:cNvSpPr txBox="1"/>
          <p:nvPr/>
        </p:nvSpPr>
        <p:spPr>
          <a:xfrm>
            <a:off x="343868" y="1624156"/>
            <a:ext cx="7084664" cy="7771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Concertar una cita con el vendedor para la presentación del anuncio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Enviar al vendedor una confirmación por escrito o por correo electrónico de la cita para la venta y llamar para confirmarla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Revisar las preguntas previas a la cita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todas las propiedades comparables que se encuentran actualmente en el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actividad de ventas de los últimos 18 meses en las bases de datos de la MLS y de los registros públicos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el "promedio de días en el mercado" para esta propiedad de este tipo, rango de precios y ubicación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Descargue y revise la información del registro de impuestos de la propiedad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Preparar un "análisis de mercado comparable" (CMA) para establecer el valor justo de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Obtenga una copia del plano de la subdivisión o de la distribución del complejo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titularidad de la propiedad y el tipo de escritura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información del registro público de la propiedad para conocer el tamaño y las dimensiones del lote</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y verificar la descripción legal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codificación del uso del terreno y las restricciones de la escritura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el uso actual de la propiedad y la zonificación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Verificar los nombres legales de los propietarios en los registros públicos de la propiedad del condado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Preparar el paquete de presentación del listado con los materiales mencionados anteriormente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Realización de una "evaluación del atractivo exterior" de la propiedad en cuestión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Compilar y montar un archivo formal de la propiedad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Confirmar las escuelas públicas actuales y explicar el impacto de las escuelas en el valor de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 Revisar la lista de comprobación de la cita para asegurarse de que se han completado todos los pasos y acciones</a:t>
            </a:r>
            <a:endParaRPr dirty="0"/>
          </a:p>
        </p:txBody>
      </p:sp>
      <p:sp>
        <p:nvSpPr>
          <p:cNvPr id="2" name="Rectángulo 1">
            <a:extLst>
              <a:ext uri="{FF2B5EF4-FFF2-40B4-BE49-F238E27FC236}">
                <a16:creationId xmlns:a16="http://schemas.microsoft.com/office/drawing/2014/main" id="{913F6186-A1D2-4ADD-A0BD-C13416E0D3A4}"/>
              </a:ext>
            </a:extLst>
          </p:cNvPr>
          <p:cNvSpPr/>
          <p:nvPr/>
        </p:nvSpPr>
        <p:spPr>
          <a:xfrm>
            <a:off x="0" y="255190"/>
            <a:ext cx="7771791" cy="923330"/>
          </a:xfrm>
          <a:prstGeom prst="rect">
            <a:avLst/>
          </a:prstGeom>
          <a:solidFill>
            <a:srgbClr val="25262D"/>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ACTIVIDADES </a:t>
            </a:r>
            <a:r>
              <a:rPr lang="es-ES" sz="5400" b="0" cap="none" spc="0" dirty="0">
                <a:ln w="0"/>
                <a:solidFill>
                  <a:srgbClr val="EF6D62"/>
                </a:solidFill>
                <a:effectLst>
                  <a:outerShdw blurRad="38100" dist="19050" dir="2700000" algn="tl" rotWithShape="0">
                    <a:schemeClr val="dk1">
                      <a:alpha val="40000"/>
                    </a:schemeClr>
                  </a:outerShdw>
                </a:effectLst>
              </a:rPr>
              <a:t>PRE-LISTAS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Text Banners -Top 184 Things Real Estate Agents do to Earn Their Commission copy.png" descr="Text Banners -Top 184 Things Real Estate Agents do to Earn Their Commission copy.png"/>
          <p:cNvPicPr>
            <a:picLocks noChangeAspect="1"/>
          </p:cNvPicPr>
          <p:nvPr/>
        </p:nvPicPr>
        <p:blipFill>
          <a:blip r:embed="rId2"/>
          <a:srcRect t="38951" b="50419"/>
          <a:stretch>
            <a:fillRect/>
          </a:stretch>
        </p:blipFill>
        <p:spPr>
          <a:xfrm>
            <a:off x="397" y="234900"/>
            <a:ext cx="7771791" cy="1069083"/>
          </a:xfrm>
          <a:prstGeom prst="rect">
            <a:avLst/>
          </a:prstGeom>
          <a:ln w="12700">
            <a:miter lim="400000"/>
          </a:ln>
        </p:spPr>
      </p:pic>
      <p:sp>
        <p:nvSpPr>
          <p:cNvPr id="108" name="Give seller an overview of current market conditions and projections…"/>
          <p:cNvSpPr txBox="1"/>
          <p:nvPr/>
        </p:nvSpPr>
        <p:spPr>
          <a:xfrm>
            <a:off x="343868" y="1586056"/>
            <a:ext cx="7084664" cy="7355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Dar al vendedor una visión general de las condiciones actuales del mercado y de las proyecciones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las credenciales del agente y de la empresa y sus logros en 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el perfil de la empresa y su posición o "nicho" en 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los resultados del CMA al vendedor, incluyendo los comparables, los vendidos, los listados actuales y los caducados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Ofrecer una estrategia de precios basada en el juicio profesional y la interpretación de las condiciones actuales del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Discutir los objetivos con el vendedor para comercializar eficazmente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poder del mercado y los beneficios del Servicio de Listado Múltiple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poder de mercado del marketing web, IDX y REALTOR.com</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trabajo que realizan la agencia y el agente "entre bastidores" y la disponibilidad del agente los fines de semana</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papel del agente a la hora de atender las llamadas para buscar compradores cualificados y proteger al vendedor de los buscadores curiosos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y discutir el plan maestro de marketing estratégico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las diferentes relaciones con las agencias y determinar la preferencia del vendedor</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y explicar todas las cláusulas del contrato de venta y el anexo y obtener la firma del vendedor Una vez que la propiedad está bajo el acuerdo de venta</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la información del título actual</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Medir los metros cuadrados totales y con calefacción</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Medir el tamaño de las habitaciones interiores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Confirme el tamaño del lote mediante la copia del propietario de la encuesta certificada, si está disponible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Anote todas las líneas de propiedad no registradas, acuerdos y servidumbres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Obtenga los planos de la casa, si son aplicables y están disponibles</a:t>
            </a:r>
            <a:endParaRPr dirty="0"/>
          </a:p>
        </p:txBody>
      </p:sp>
      <p:sp>
        <p:nvSpPr>
          <p:cNvPr id="2" name="Rectángulo 1">
            <a:extLst>
              <a:ext uri="{FF2B5EF4-FFF2-40B4-BE49-F238E27FC236}">
                <a16:creationId xmlns:a16="http://schemas.microsoft.com/office/drawing/2014/main" id="{A351292F-1D1C-4660-9C41-8D80E90C761D}"/>
              </a:ext>
            </a:extLst>
          </p:cNvPr>
          <p:cNvSpPr/>
          <p:nvPr/>
        </p:nvSpPr>
        <p:spPr>
          <a:xfrm>
            <a:off x="108283" y="443351"/>
            <a:ext cx="7663719" cy="707886"/>
          </a:xfrm>
          <a:prstGeom prst="rect">
            <a:avLst/>
          </a:prstGeom>
          <a:solidFill>
            <a:srgbClr val="25262D"/>
          </a:solidFill>
        </p:spPr>
        <p:txBody>
          <a:bodyPr wrap="square" lIns="91440" tIns="45720" rIns="91440" bIns="45720">
            <a:spAutoFit/>
          </a:bodyPr>
          <a:lstStyle/>
          <a:p>
            <a:pPr algn="ctr"/>
            <a:r>
              <a:rPr lang="es-ES" sz="4000" b="0" cap="none" spc="0" dirty="0">
                <a:ln w="0"/>
                <a:solidFill>
                  <a:srgbClr val="EF6D62"/>
                </a:solidFill>
                <a:effectLst>
                  <a:outerShdw blurRad="38100" dist="19050" dir="2700000" algn="tl" rotWithShape="0">
                    <a:schemeClr val="dk1">
                      <a:alpha val="40000"/>
                    </a:schemeClr>
                  </a:outerShdw>
                </a:effectLst>
              </a:rPr>
              <a:t>Cita con listado </a:t>
            </a:r>
            <a:r>
              <a:rPr lang="es-ES" sz="4000" b="0" cap="none" spc="0" dirty="0">
                <a:ln w="0"/>
                <a:solidFill>
                  <a:schemeClr val="tx1"/>
                </a:solidFill>
                <a:effectLst>
                  <a:outerShdw blurRad="38100" dist="19050" dir="2700000" algn="tl" rotWithShape="0">
                    <a:schemeClr val="dk1">
                      <a:alpha val="40000"/>
                    </a:schemeClr>
                  </a:outerShdw>
                </a:effectLst>
              </a:rPr>
              <a:t>PRESENTACIÓN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view house plans and make copy…"/>
          <p:cNvSpPr txBox="1"/>
          <p:nvPr/>
        </p:nvSpPr>
        <p:spPr>
          <a:xfrm>
            <a:off x="343868" y="557356"/>
            <a:ext cx="7084664" cy="8340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Revisar los planos de la casa y hacer una copia</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Pedir un mapa de la parcela para conservarlo en el archivo de la propiedad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las instrucciones de exhibición para los agentes de los compradores y acordar con el vendedor el horario de exhibición</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Obtener información sobre los préstamos hipotecarios actuales: empresas y números de cuenta de los préstamos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la información actual del préstamo con la(s) entidad(es) crediticia(s)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Comprobar la posibilidad de asumir los préstamos y cualquier requisito especial</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Discutir las posibles alternativas y opciones de financiación del comprador con el vendedor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Revisar la tasación actual, si está disponible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Identificar al administrador de la Asociación de Propietarios de Viviendas, si corresponde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las cuotas de la comunidad de propietarios con el administrador - obligatorias u opcionales y la cuota anual actual</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Pedir una copia de los estatutos de la comunidad de propietarios, si procede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Investigar la disponibilidad de electricidad y el nombre y número de teléfono del proveedor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Calcular el uso medio de los servicios públicos a partir de las facturas de los últimos 12 meses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Investigar y verificar el sistema de alcantarillado/tanque séptico de la ciudad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Sistema de agua: Calcule el promedio de las tasas o tarifas de agua de los últimos 12 meses de facturas)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Agua de pozo: Confirme el estado del pozo, la profundidad y la producción del informe del pozo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Gas natural: Investigar/verificar la disponibilidad y el nombre y número de teléfono del proveedor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el sistema de seguridad, el plazo actual del servicio y si es propio o alquilado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si el vendedor tiene una fianza transferible contra las termitas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Determinar la necesidad de divulgación de la pintura a base de plomo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una lista detallada de los servicios de la propiedad y evaluar el impacto en el mercado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una lista detallada de las "inclusiones y cesiones con la venta" de la propiedad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Compilar una lista de reparaciones y elementos de mantenimiento completados</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end “Vacancy Checklist” to seller if property is vacant…"/>
          <p:cNvSpPr txBox="1"/>
          <p:nvPr/>
        </p:nvSpPr>
        <p:spPr>
          <a:xfrm>
            <a:off x="277212" y="234950"/>
            <a:ext cx="7217976"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Enviar la "Lista de comprobación de desocupación" al vendedor si la propiedad está desocupada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Explicar al vendedor las ventajas de la garantía del propietario de la vivienda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Ayudar a los vendedores a rellenar y presentar la solicitud de garantía del propietario.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Cuando se reciba, colocar la garantía del propietario en el archivo de la propiedad para su transmisión en el momento de la venta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Hacer una llave adicional para la caja de seguridad</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Verificar si la propiedad tiene unidades de alquiler. Y si es así:</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Haz copias de todos los contratos de alquiler para conservarlos en el archivo del listado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Verificar todos los alquileres y depósitos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Informar a los inquilinos del listado y discutir cómo se manejarán las visitas.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Organizar la instalación de un cartel en el jardín</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Ayudar al vendedor a completar el formulario de divulgación del vendedor</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"Lista de comprobación del nuevo listado" completada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Revisar los resultados de la evaluación del atractivo de la acera con el vendedor y proporcionar sugerencias para mejorar la venta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Revisar los resultados de la evaluación de la decoración interior y sugerir cambios para acortar el tiempo en el mercado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Cargar el listado en el programa de gestión de transacciones</a:t>
            </a:r>
            <a:endParaRPr dirty="0"/>
          </a:p>
        </p:txBody>
      </p:sp>
      <p:pic>
        <p:nvPicPr>
          <p:cNvPr id="113" name="Depositphotos_61713323_xl-2015.jpg" descr="Depositphotos_61713323_xl-2015.jpg"/>
          <p:cNvPicPr>
            <a:picLocks noChangeAspect="1"/>
          </p:cNvPicPr>
          <p:nvPr/>
        </p:nvPicPr>
        <p:blipFill>
          <a:blip r:embed="rId2"/>
          <a:srcRect t="10782" b="10782"/>
          <a:stretch>
            <a:fillRect/>
          </a:stretch>
        </p:blipFill>
        <p:spPr>
          <a:xfrm>
            <a:off x="0" y="6211497"/>
            <a:ext cx="7772400" cy="303858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Text Banners -Top 184 Things Real Estate Agents do to Earn Their Commission copy 2.png" descr="Text Banners -Top 184 Things Real Estate Agents do to Earn Their Commission copy 2.png"/>
          <p:cNvPicPr>
            <a:picLocks noChangeAspect="1"/>
          </p:cNvPicPr>
          <p:nvPr/>
        </p:nvPicPr>
        <p:blipFill>
          <a:blip r:embed="rId2"/>
          <a:srcRect t="39091" b="49565"/>
          <a:stretch>
            <a:fillRect/>
          </a:stretch>
        </p:blipFill>
        <p:spPr>
          <a:xfrm>
            <a:off x="397" y="223589"/>
            <a:ext cx="7771791" cy="1140917"/>
          </a:xfrm>
          <a:prstGeom prst="rect">
            <a:avLst/>
          </a:prstGeom>
          <a:ln w="12700">
            <a:miter lim="400000"/>
          </a:ln>
        </p:spPr>
      </p:pic>
      <p:sp>
        <p:nvSpPr>
          <p:cNvPr id="116" name="Prepare MLS Profile Sheet — Agents is responsible for “quality control” and accuracy of listing data…"/>
          <p:cNvSpPr txBox="1"/>
          <p:nvPr/>
        </p:nvSpPr>
        <p:spPr>
          <a:xfrm>
            <a:off x="277212" y="1479550"/>
            <a:ext cx="7217976" cy="2693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Preparar la Hoja de Perfil MLS - Los agentes son responsables del "control de calidad" y de la exactitud de los datos del listado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Introducir los datos de la propiedad de la hoja de perfil en la base de datos de listados de la MLS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Revisar el listado de la base de datos MLS para comprobar su exactitud - incluyendo la colocación adecuada en la función de mapeo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Añadir la propiedad a la lista de listados activos de la empresa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Proporcionar al vendedor copias firmadas del Acuerdo de Listado y del Formulario de Datos de la Hoja de Perfil de la MLS en un plazo de 48 horas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Tomar fotos adicionales para subirlas a la MLS y utilizarlas en los folletos. Discutir la eficacia de la fotografía panorámica </a:t>
            </a:r>
            <a:endParaRPr lang="en-US" dirty="0"/>
          </a:p>
        </p:txBody>
      </p:sp>
      <p:pic>
        <p:nvPicPr>
          <p:cNvPr id="117" name="Text Banners -Top 184 Things Real Estate Agents do to Earn Their Commission copy 3.png" descr="Text Banners -Top 184 Things Real Estate Agents do to Earn Their Commission copy 3.png"/>
          <p:cNvPicPr>
            <a:picLocks noChangeAspect="1"/>
          </p:cNvPicPr>
          <p:nvPr/>
        </p:nvPicPr>
        <p:blipFill>
          <a:blip r:embed="rId3"/>
          <a:srcRect t="37179" b="48628"/>
          <a:stretch>
            <a:fillRect/>
          </a:stretch>
        </p:blipFill>
        <p:spPr>
          <a:xfrm>
            <a:off x="397" y="4439294"/>
            <a:ext cx="7771791" cy="1427412"/>
          </a:xfrm>
          <a:prstGeom prst="rect">
            <a:avLst/>
          </a:prstGeom>
          <a:ln w="12700">
            <a:miter lim="400000"/>
          </a:ln>
        </p:spPr>
      </p:pic>
      <p:sp>
        <p:nvSpPr>
          <p:cNvPr id="118" name="Create print and Internet ads with seller’s input…"/>
          <p:cNvSpPr txBox="1"/>
          <p:nvPr/>
        </p:nvSpPr>
        <p:spPr>
          <a:xfrm>
            <a:off x="277212" y="5816699"/>
            <a:ext cx="7217976" cy="3000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Crear anuncios impresos y en Internet con la aportación del vendedor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Coordinar las visitas con los propietarios, inquilinos y otros agentes inmobiliarios. Devolver todas las llamadas, incluidos los fines de semana.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Instalar una caja de seguridad electrónica si el propietario lo autoriza. Programar con ventanas de tiempo de exhibición acordadas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Preparar el correo y la lista de contactos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Generar cartas de correo a la lista de contactos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Pedir etiquetas e informes "Listados".</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Preparar folletos y faxes de retroalimentación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Revisar regularmente los listados de la MLS comparables para asegurar que la propiedad sigue siendo competitiva en precio, términos, condiciones y disponibilidad </a:t>
            </a:r>
            <a:endParaRPr dirty="0"/>
          </a:p>
        </p:txBody>
      </p:sp>
      <p:sp>
        <p:nvSpPr>
          <p:cNvPr id="2" name="Rectángulo 1">
            <a:extLst>
              <a:ext uri="{FF2B5EF4-FFF2-40B4-BE49-F238E27FC236}">
                <a16:creationId xmlns:a16="http://schemas.microsoft.com/office/drawing/2014/main" id="{32014C85-BC9F-441A-9EBE-359F082D0B46}"/>
              </a:ext>
            </a:extLst>
          </p:cNvPr>
          <p:cNvSpPr/>
          <p:nvPr/>
        </p:nvSpPr>
        <p:spPr>
          <a:xfrm>
            <a:off x="0" y="108346"/>
            <a:ext cx="7771791" cy="1077218"/>
          </a:xfrm>
          <a:prstGeom prst="rect">
            <a:avLst/>
          </a:prstGeom>
          <a:solidFill>
            <a:srgbClr val="25262D"/>
          </a:solidFill>
        </p:spPr>
        <p:txBody>
          <a:bodyPr wrap="square" lIns="91440" tIns="45720" rIns="91440" bIns="45720">
            <a:spAutoFit/>
          </a:bodyPr>
          <a:lstStyle/>
          <a:p>
            <a:pPr algn="ctr"/>
            <a:r>
              <a:rPr lang="es-ES" sz="3200" b="1" cap="none" spc="0" dirty="0">
                <a:ln w="0"/>
                <a:solidFill>
                  <a:srgbClr val="EF6D62"/>
                </a:solidFill>
                <a:effectLst>
                  <a:outerShdw blurRad="38100" dist="19050" dir="2700000" algn="tl" rotWithShape="0">
                    <a:schemeClr val="dk1">
                      <a:alpha val="40000"/>
                    </a:schemeClr>
                  </a:outerShdw>
                </a:effectLst>
              </a:rPr>
              <a:t>Introducción de propiedad </a:t>
            </a:r>
            <a:r>
              <a:rPr lang="es-ES" sz="3200" b="0" cap="none" spc="0" dirty="0">
                <a:ln w="0"/>
                <a:solidFill>
                  <a:schemeClr val="tx1"/>
                </a:solidFill>
                <a:effectLst>
                  <a:outerShdw blurRad="38100" dist="19050" dir="2700000" algn="tl" rotWithShape="0">
                    <a:schemeClr val="dk1">
                      <a:alpha val="40000"/>
                    </a:schemeClr>
                  </a:outerShdw>
                </a:effectLst>
              </a:rPr>
              <a:t>en base de datos del servicio de anuncios múltiples</a:t>
            </a:r>
          </a:p>
        </p:txBody>
      </p:sp>
      <p:sp>
        <p:nvSpPr>
          <p:cNvPr id="3" name="Rectángulo 2">
            <a:extLst>
              <a:ext uri="{FF2B5EF4-FFF2-40B4-BE49-F238E27FC236}">
                <a16:creationId xmlns:a16="http://schemas.microsoft.com/office/drawing/2014/main" id="{43FA60BB-B467-45EA-A134-F8F557B6B247}"/>
              </a:ext>
            </a:extLst>
          </p:cNvPr>
          <p:cNvSpPr/>
          <p:nvPr/>
        </p:nvSpPr>
        <p:spPr>
          <a:xfrm>
            <a:off x="0" y="4699887"/>
            <a:ext cx="7771791" cy="830997"/>
          </a:xfrm>
          <a:prstGeom prst="rect">
            <a:avLst/>
          </a:prstGeom>
          <a:solidFill>
            <a:srgbClr val="25262D"/>
          </a:solidFill>
        </p:spPr>
        <p:txBody>
          <a:bodyPr wrap="square" lIns="91440" tIns="45720" rIns="91440" bIns="45720">
            <a:spAutoFit/>
          </a:bodyPr>
          <a:lstStyle/>
          <a:p>
            <a:pPr algn="ctr"/>
            <a:r>
              <a:rPr lang="es-ES" sz="4800" b="0" cap="none" spc="0" dirty="0">
                <a:ln w="0"/>
                <a:solidFill>
                  <a:srgbClr val="EF6D62"/>
                </a:solidFill>
                <a:effectLst>
                  <a:outerShdw blurRad="38100" dist="19050" dir="2700000" algn="tl" rotWithShape="0">
                    <a:schemeClr val="dk1">
                      <a:alpha val="40000"/>
                    </a:schemeClr>
                  </a:outerShdw>
                </a:effectLst>
              </a:rPr>
              <a:t>Comercialización</a:t>
            </a:r>
            <a:r>
              <a:rPr lang="es-ES" sz="4800" b="0" cap="none" spc="0" dirty="0">
                <a:ln w="0"/>
                <a:solidFill>
                  <a:schemeClr val="tx1"/>
                </a:solidFill>
                <a:effectLst>
                  <a:outerShdw blurRad="38100" dist="19050" dir="2700000" algn="tl" rotWithShape="0">
                    <a:schemeClr val="dk1">
                      <a:alpha val="40000"/>
                    </a:schemeClr>
                  </a:outerShdw>
                </a:effectLst>
              </a:rPr>
              <a:t> del listado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repare property marketing brochure for seller’s review…"/>
          <p:cNvSpPr txBox="1"/>
          <p:nvPr/>
        </p:nvSpPr>
        <p:spPr>
          <a:xfrm>
            <a:off x="343868" y="2750072"/>
            <a:ext cx="7084664" cy="6140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Preparar el folleto de marketing de la propiedad para que lo revise el vendedor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Organizar la impresión o la copia del suministro de folletos de marketing o volantes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Colocar los folletos de marketing en todos los buzones de los agentes de la empresa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Cargar el anuncio en el sitio web de la empresa y del agente, si procede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Envíe por correo un aviso de "Recién salido a la venta" a todos los residentes del vecindario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Informar del listado al Programa de Referencias de la Red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datos de marketing a los compradores que llegan a través de las redes internacionales de reubicación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datos de marketing a los compradores procedentes de la red de referencias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tarjetas de "características especiales" para su comercialización, si procede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Enviar anuncios a los sitios inmobiliarios de Internet participantes de la empresa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Los cambios de precios se transmiten rápidamente a todos los grupos de Internet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Reimpresión/suministro de folletos con prontitud según sea necesario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Revisión y actualización de la información de los préstamos en la MLS según sea necesario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Envío de correos electrónicos/faxes de retroalimentación a los agentes de los compradores después de las presentaciones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Revisar el estudio de mercado semanal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Discutir los comentarios de los agentes de venta con el vendedor para determinar si los cambios acelerarán la venta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Realizar llamadas semanales de actualización al vendedor para discutir la comercialización y los precios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Introducir rápidamente los cambios de precio en la base de datos de la MLS</a:t>
            </a:r>
            <a:endParaRPr dirty="0"/>
          </a:p>
        </p:txBody>
      </p:sp>
      <p:pic>
        <p:nvPicPr>
          <p:cNvPr id="121" name="Depositphotos_255956786_xl-2015.jpg" descr="Depositphotos_255956786_xl-2015.jpg"/>
          <p:cNvPicPr>
            <a:picLocks noChangeAspect="1"/>
          </p:cNvPicPr>
          <p:nvPr/>
        </p:nvPicPr>
        <p:blipFill>
          <a:blip r:embed="rId2"/>
          <a:srcRect t="31947" b="10416"/>
          <a:stretch>
            <a:fillRect/>
          </a:stretch>
        </p:blipFill>
        <p:spPr>
          <a:xfrm>
            <a:off x="0" y="-8633"/>
            <a:ext cx="7772400" cy="252095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Text Banners -Top 184 Things Real Estate Agents do to Earn Their Commission copy 4.png" descr="Text Banners -Top 184 Things Real Estate Agents do to Earn Their Commission copy 4.png"/>
          <p:cNvPicPr>
            <a:picLocks noChangeAspect="1"/>
          </p:cNvPicPr>
          <p:nvPr/>
        </p:nvPicPr>
        <p:blipFill>
          <a:blip r:embed="rId2"/>
          <a:stretch>
            <a:fillRect/>
          </a:stretch>
        </p:blipFill>
        <p:spPr>
          <a:xfrm>
            <a:off x="0" y="28643"/>
            <a:ext cx="7772400" cy="1492114"/>
          </a:xfrm>
          <a:prstGeom prst="rect">
            <a:avLst/>
          </a:prstGeom>
          <a:ln w="12700">
            <a:miter lim="400000"/>
          </a:ln>
        </p:spPr>
      </p:pic>
      <p:sp>
        <p:nvSpPr>
          <p:cNvPr id="124" name="Receive and review all Offer to Purchase contracts submitted by buyers or buyers’ agents.…"/>
          <p:cNvSpPr txBox="1"/>
          <p:nvPr/>
        </p:nvSpPr>
        <p:spPr>
          <a:xfrm>
            <a:off x="442367" y="1397138"/>
            <a:ext cx="6887666" cy="7709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Recibir y revisar todos los contratos de oferta de compra presentados por los compradores o los agentes de los compradores.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Evaluar la(s) oferta(s) y preparar una "hoja neta" de cada una de ellas para el propietario con fines de comparación.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Asesorar al vendedor sobre las ofertas. Explicar los méritos y los puntos débiles de cada componente de cada oferta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Ponerse en contacto con los agentes de los compradores para revisar las calificaciones del comprador y discutir la oferta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fax/entregar la información del vendedor al agente del comprador o al comprador cuando lo solicite y antes de la oferta, si es posible.</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Confirmar que el comprador está precalificado llamando al Agente de Préstamos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Obtener la carta de precalificación del comprador por parte del Agente de Préstamos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Negociar todas las ofertas en nombre del vendedor, estableciendo un plazo para la aprobación del préstamo y la fecha de cierre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Preparar y transmitir cualquier contraoferta, aceptación o enmienda al agente del comprador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 copias del contrato y todos los apéndices al abogado de cierre o a la compañía de títulos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Cuando el contrato de oferta de compra sea aceptado y firmado por el vendedor, entregarlo al agente del comprador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Registrar y depositar rápidamente el dinero de garantía del comprador en la cuenta de depósito en garantía.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Difundir las "Restricciones de exhibición bajo contrato" según lo solicite el vendedor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Entregar al vendedor copias del contrato de oferta de compra completamente firmado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fax/entregar copias del contrato de oferta de compra al agente vendedor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 copias del contrato de oferta de compra al prestamista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Proporcionar copias del contrato de oferta de compra firmado para el archivo de la oficina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Asesorar al vendedor en la gestión de ofertas de compra adicionales presentadas entre el contrato y el cierre</a:t>
            </a:r>
            <a:endParaRPr dirty="0"/>
          </a:p>
        </p:txBody>
      </p:sp>
      <p:sp>
        <p:nvSpPr>
          <p:cNvPr id="2" name="Rectángulo 1">
            <a:extLst>
              <a:ext uri="{FF2B5EF4-FFF2-40B4-BE49-F238E27FC236}">
                <a16:creationId xmlns:a16="http://schemas.microsoft.com/office/drawing/2014/main" id="{3B0F3C91-B28D-47A8-B175-703B7697D7AA}"/>
              </a:ext>
            </a:extLst>
          </p:cNvPr>
          <p:cNvSpPr/>
          <p:nvPr/>
        </p:nvSpPr>
        <p:spPr>
          <a:xfrm>
            <a:off x="0" y="299354"/>
            <a:ext cx="7772400" cy="923330"/>
          </a:xfrm>
          <a:prstGeom prst="rect">
            <a:avLst/>
          </a:prstGeom>
          <a:solidFill>
            <a:srgbClr val="25262D"/>
          </a:solidFill>
        </p:spPr>
        <p:txBody>
          <a:bodyPr wrap="square" lIns="91440" tIns="45720" rIns="91440" bIns="45720">
            <a:spAutoFit/>
          </a:bodyPr>
          <a:lstStyle/>
          <a:p>
            <a:pPr algn="ctr"/>
            <a:r>
              <a:rPr lang="es-ES" sz="5400" b="1" cap="none" spc="0" dirty="0">
                <a:ln w="0"/>
                <a:solidFill>
                  <a:srgbClr val="EF6D62"/>
                </a:solidFill>
                <a:effectLst>
                  <a:outerShdw blurRad="38100" dist="19050" dir="2700000" algn="tl" rotWithShape="0">
                    <a:schemeClr val="dk1">
                      <a:alpha val="40000"/>
                    </a:schemeClr>
                  </a:outerShdw>
                </a:effectLst>
              </a:rPr>
              <a:t>La oferta </a:t>
            </a:r>
            <a:r>
              <a:rPr lang="es-ES" sz="5400" b="0" cap="none" spc="0" dirty="0">
                <a:ln w="0"/>
                <a:solidFill>
                  <a:schemeClr val="tx1"/>
                </a:solidFill>
                <a:effectLst>
                  <a:outerShdw blurRad="38100" dist="19050" dir="2700000" algn="tl" rotWithShape="0">
                    <a:schemeClr val="dk1">
                      <a:alpha val="40000"/>
                    </a:schemeClr>
                  </a:outerShdw>
                </a:effectLst>
              </a:rPr>
              <a:t>y el contrato</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TotalTime>
  <Words>3128</Words>
  <Application>Microsoft Office PowerPoint</Application>
  <PresentationFormat>Personalizado</PresentationFormat>
  <Paragraphs>220</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Arial</vt:lpstr>
      <vt:lpstr>Calibri</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Nilson Ramirez</cp:lastModifiedBy>
  <cp:revision>13</cp:revision>
  <dcterms:modified xsi:type="dcterms:W3CDTF">2021-02-18T04:29:53Z</dcterms:modified>
</cp:coreProperties>
</file>