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7772400" cy="100584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106" autoAdjust="0"/>
    <p:restoredTop sz="92009" autoAdjust="0"/>
  </p:normalViewPr>
  <p:slideViewPr>
    <p:cSldViewPr snapToGrid="0">
      <p:cViewPr varScale="1">
        <p:scale>
          <a:sx n="70" d="100"/>
          <a:sy n="70" d="100"/>
        </p:scale>
        <p:origin x="349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4" name="Shape 94"/>
          <p:cNvSpPr>
            <a:spLocks noGrp="1" noRot="1" noChangeAspect="1"/>
          </p:cNvSpPr>
          <p:nvPr>
            <p:ph type="sldImg"/>
          </p:nvPr>
        </p:nvSpPr>
        <p:spPr>
          <a:xfrm>
            <a:off x="1143000" y="685800"/>
            <a:ext cx="4572000" cy="3429000"/>
          </a:xfrm>
          <a:prstGeom prst="rect">
            <a:avLst/>
          </a:prstGeom>
        </p:spPr>
        <p:txBody>
          <a:bodyPr/>
          <a:lstStyle/>
          <a:p>
            <a:endParaRPr/>
          </a:p>
        </p:txBody>
      </p:sp>
      <p:sp>
        <p:nvSpPr>
          <p:cNvPr id="95" name="Shape 9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defRPr sz="1200">
        <a:latin typeface="+mj-lt"/>
        <a:ea typeface="+mj-ea"/>
        <a:cs typeface="+mj-cs"/>
        <a:sym typeface="Calibri"/>
      </a:defRPr>
    </a:lvl1pPr>
    <a:lvl2pPr indent="228600" defTabSz="457200" latinLnBrk="0">
      <a:defRPr sz="1200">
        <a:latin typeface="+mj-lt"/>
        <a:ea typeface="+mj-ea"/>
        <a:cs typeface="+mj-cs"/>
        <a:sym typeface="Calibri"/>
      </a:defRPr>
    </a:lvl2pPr>
    <a:lvl3pPr indent="457200" defTabSz="457200" latinLnBrk="0">
      <a:defRPr sz="1200">
        <a:latin typeface="+mj-lt"/>
        <a:ea typeface="+mj-ea"/>
        <a:cs typeface="+mj-cs"/>
        <a:sym typeface="Calibri"/>
      </a:defRPr>
    </a:lvl3pPr>
    <a:lvl4pPr indent="685800" defTabSz="457200" latinLnBrk="0">
      <a:defRPr sz="1200">
        <a:latin typeface="+mj-lt"/>
        <a:ea typeface="+mj-ea"/>
        <a:cs typeface="+mj-cs"/>
        <a:sym typeface="Calibri"/>
      </a:defRPr>
    </a:lvl4pPr>
    <a:lvl5pPr indent="914400" defTabSz="457200" latinLnBrk="0">
      <a:defRPr sz="1200">
        <a:latin typeface="+mj-lt"/>
        <a:ea typeface="+mj-ea"/>
        <a:cs typeface="+mj-cs"/>
        <a:sym typeface="Calibri"/>
      </a:defRPr>
    </a:lvl5pPr>
    <a:lvl6pPr indent="1143000" defTabSz="457200" latinLnBrk="0">
      <a:defRPr sz="1200">
        <a:latin typeface="+mj-lt"/>
        <a:ea typeface="+mj-ea"/>
        <a:cs typeface="+mj-cs"/>
        <a:sym typeface="Calibri"/>
      </a:defRPr>
    </a:lvl6pPr>
    <a:lvl7pPr indent="1371600" defTabSz="457200" latinLnBrk="0">
      <a:defRPr sz="1200">
        <a:latin typeface="+mj-lt"/>
        <a:ea typeface="+mj-ea"/>
        <a:cs typeface="+mj-cs"/>
        <a:sym typeface="Calibri"/>
      </a:defRPr>
    </a:lvl7pPr>
    <a:lvl8pPr indent="1600200" defTabSz="457200" latinLnBrk="0">
      <a:defRPr sz="1200">
        <a:latin typeface="+mj-lt"/>
        <a:ea typeface="+mj-ea"/>
        <a:cs typeface="+mj-cs"/>
        <a:sym typeface="Calibri"/>
      </a:defRPr>
    </a:lvl8pPr>
    <a:lvl9pPr indent="1828800" defTabSz="457200" latinLnBrk="0">
      <a:defRPr sz="1200">
        <a:latin typeface="+mj-lt"/>
        <a:ea typeface="+mj-ea"/>
        <a:cs typeface="+mj-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582930" y="1646133"/>
            <a:ext cx="6606541" cy="3501814"/>
          </a:xfrm>
          <a:prstGeom prst="rect">
            <a:avLst/>
          </a:prstGeom>
        </p:spPr>
        <p:txBody>
          <a:bodyPr anchor="b"/>
          <a:lstStyle>
            <a:lvl1pPr algn="ctr">
              <a:defRPr sz="5100"/>
            </a:lvl1pPr>
          </a:lstStyle>
          <a:p>
            <a:r>
              <a:t>Title Text</a:t>
            </a:r>
          </a:p>
        </p:txBody>
      </p:sp>
      <p:sp>
        <p:nvSpPr>
          <p:cNvPr id="12" name="Body Level One…"/>
          <p:cNvSpPr txBox="1">
            <a:spLocks noGrp="1"/>
          </p:cNvSpPr>
          <p:nvPr>
            <p:ph type="body" sz="quarter" idx="1"/>
          </p:nvPr>
        </p:nvSpPr>
        <p:spPr>
          <a:xfrm>
            <a:off x="971550" y="5282989"/>
            <a:ext cx="5829300" cy="2428452"/>
          </a:xfrm>
          <a:prstGeom prst="rect">
            <a:avLst/>
          </a:prstGeom>
        </p:spPr>
        <p:txBody>
          <a:bodyPr/>
          <a:lstStyle>
            <a:lvl1pPr marL="0" indent="0" algn="ctr">
              <a:buSzTx/>
              <a:buFontTx/>
              <a:buNone/>
              <a:defRPr sz="2000"/>
            </a:lvl1pPr>
            <a:lvl2pPr marL="0" indent="388620" algn="ctr">
              <a:buSzTx/>
              <a:buFontTx/>
              <a:buNone/>
              <a:defRPr sz="2000"/>
            </a:lvl2pPr>
            <a:lvl3pPr marL="0" indent="777240" algn="ctr">
              <a:buSzTx/>
              <a:buFontTx/>
              <a:buNone/>
              <a:defRPr sz="2000"/>
            </a:lvl3pPr>
            <a:lvl4pPr marL="0" indent="1165860" algn="ctr">
              <a:buSzTx/>
              <a:buFontTx/>
              <a:buNone/>
              <a:defRPr sz="2000"/>
            </a:lvl4pPr>
            <a:lvl5pPr marL="0" indent="1554480" algn="ctr">
              <a:buSzTx/>
              <a:buFontTx/>
              <a:buNone/>
              <a:defRPr sz="20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530304" y="2507618"/>
            <a:ext cx="6703696" cy="4184015"/>
          </a:xfrm>
          <a:prstGeom prst="rect">
            <a:avLst/>
          </a:prstGeom>
        </p:spPr>
        <p:txBody>
          <a:bodyPr anchor="b"/>
          <a:lstStyle>
            <a:lvl1pPr>
              <a:defRPr sz="5100"/>
            </a:lvl1pPr>
          </a:lstStyle>
          <a:p>
            <a:r>
              <a:t>Title Text</a:t>
            </a:r>
          </a:p>
        </p:txBody>
      </p:sp>
      <p:sp>
        <p:nvSpPr>
          <p:cNvPr id="30" name="Body Level One…"/>
          <p:cNvSpPr txBox="1">
            <a:spLocks noGrp="1"/>
          </p:cNvSpPr>
          <p:nvPr>
            <p:ph type="body" sz="quarter" idx="1"/>
          </p:nvPr>
        </p:nvSpPr>
        <p:spPr>
          <a:xfrm>
            <a:off x="530304" y="6731214"/>
            <a:ext cx="6703696" cy="2200275"/>
          </a:xfrm>
          <a:prstGeom prst="rect">
            <a:avLst/>
          </a:prstGeom>
        </p:spPr>
        <p:txBody>
          <a:bodyPr/>
          <a:lstStyle>
            <a:lvl1pPr marL="0" indent="0">
              <a:buSzTx/>
              <a:buFontTx/>
              <a:buNone/>
              <a:defRPr sz="2000"/>
            </a:lvl1pPr>
            <a:lvl2pPr marL="0" indent="388620">
              <a:buSzTx/>
              <a:buFontTx/>
              <a:buNone/>
              <a:defRPr sz="2000"/>
            </a:lvl2pPr>
            <a:lvl3pPr marL="0" indent="777240">
              <a:buSzTx/>
              <a:buFontTx/>
              <a:buNone/>
              <a:defRPr sz="2000"/>
            </a:lvl3pPr>
            <a:lvl4pPr marL="0" indent="1165860">
              <a:buSzTx/>
              <a:buFontTx/>
              <a:buNone/>
              <a:defRPr sz="2000"/>
            </a:lvl4pPr>
            <a:lvl5pPr marL="0" indent="1554480">
              <a:buSzTx/>
              <a:buFontTx/>
              <a:buNone/>
              <a:defRPr sz="2000"/>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534352" y="2677584"/>
            <a:ext cx="3303272" cy="638196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535364" y="535519"/>
            <a:ext cx="6703696" cy="1944160"/>
          </a:xfrm>
          <a:prstGeom prst="rect">
            <a:avLst/>
          </a:prstGeom>
        </p:spPr>
        <p:txBody>
          <a:bodyPr/>
          <a:lstStyle/>
          <a:p>
            <a:r>
              <a:t>Title Text</a:t>
            </a:r>
          </a:p>
        </p:txBody>
      </p:sp>
      <p:sp>
        <p:nvSpPr>
          <p:cNvPr id="48" name="Body Level One…"/>
          <p:cNvSpPr txBox="1">
            <a:spLocks noGrp="1"/>
          </p:cNvSpPr>
          <p:nvPr>
            <p:ph type="body" sz="quarter" idx="1"/>
          </p:nvPr>
        </p:nvSpPr>
        <p:spPr>
          <a:xfrm>
            <a:off x="535366" y="2465706"/>
            <a:ext cx="3288089" cy="1208405"/>
          </a:xfrm>
          <a:prstGeom prst="rect">
            <a:avLst/>
          </a:prstGeom>
        </p:spPr>
        <p:txBody>
          <a:bodyPr anchor="b"/>
          <a:lstStyle>
            <a:lvl1pPr marL="0" indent="0">
              <a:buSzTx/>
              <a:buFontTx/>
              <a:buNone/>
              <a:defRPr sz="2000" b="1"/>
            </a:lvl1pPr>
            <a:lvl2pPr marL="0" indent="388620">
              <a:buSzTx/>
              <a:buFontTx/>
              <a:buNone/>
              <a:defRPr sz="2000" b="1"/>
            </a:lvl2pPr>
            <a:lvl3pPr marL="0" indent="777240">
              <a:buSzTx/>
              <a:buFontTx/>
              <a:buNone/>
              <a:defRPr sz="2000" b="1"/>
            </a:lvl3pPr>
            <a:lvl4pPr marL="0" indent="1165860">
              <a:buSzTx/>
              <a:buFontTx/>
              <a:buNone/>
              <a:defRPr sz="2000" b="1"/>
            </a:lvl4pPr>
            <a:lvl5pPr marL="0" indent="1554480">
              <a:buSzTx/>
              <a:buFontTx/>
              <a:buNone/>
              <a:defRPr sz="20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13"/>
          </p:nvPr>
        </p:nvSpPr>
        <p:spPr>
          <a:xfrm>
            <a:off x="3934778" y="2465706"/>
            <a:ext cx="3304283" cy="1208405"/>
          </a:xfrm>
          <a:prstGeom prst="rect">
            <a:avLst/>
          </a:prstGeom>
        </p:spPr>
        <p:txBody>
          <a:bodyPr anchor="b"/>
          <a:lstStyle/>
          <a:p>
            <a:pPr marL="0" indent="0">
              <a:buSzTx/>
              <a:buFontTx/>
              <a:buNone/>
              <a:defRPr sz="20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pic>
        <p:nvPicPr>
          <p:cNvPr id="65" name="Bottom Bar -Top 184 Things Real Estate Agents do to Earn Their Commission.png" descr="Bottom Bar -Top 184 Things Real Estate Agents do to Earn Their Commission.png"/>
          <p:cNvPicPr>
            <a:picLocks noChangeAspect="1"/>
          </p:cNvPicPr>
          <p:nvPr/>
        </p:nvPicPr>
        <p:blipFill>
          <a:blip r:embed="rId2"/>
          <a:stretch>
            <a:fillRect/>
          </a:stretch>
        </p:blipFill>
        <p:spPr>
          <a:xfrm>
            <a:off x="304" y="0"/>
            <a:ext cx="7771792" cy="10058400"/>
          </a:xfrm>
          <a:prstGeom prst="rect">
            <a:avLst/>
          </a:prstGeom>
          <a:ln w="12700">
            <a:miter lim="400000"/>
          </a:ln>
        </p:spPr>
      </p:pic>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5" name="Title Text"/>
          <p:cNvSpPr txBox="1">
            <a:spLocks noGrp="1"/>
          </p:cNvSpPr>
          <p:nvPr>
            <p:ph type="title"/>
          </p:nvPr>
        </p:nvSpPr>
        <p:spPr>
          <a:xfrm>
            <a:off x="535364" y="670559"/>
            <a:ext cx="2506803" cy="2346962"/>
          </a:xfrm>
          <a:prstGeom prst="rect">
            <a:avLst/>
          </a:prstGeom>
        </p:spPr>
        <p:txBody>
          <a:bodyPr anchor="b"/>
          <a:lstStyle>
            <a:lvl1pPr>
              <a:defRPr sz="2700"/>
            </a:lvl1pPr>
          </a:lstStyle>
          <a:p>
            <a:r>
              <a:t>Title Text</a:t>
            </a:r>
          </a:p>
        </p:txBody>
      </p:sp>
      <p:sp>
        <p:nvSpPr>
          <p:cNvPr id="76" name="Body Level One…"/>
          <p:cNvSpPr txBox="1">
            <a:spLocks noGrp="1"/>
          </p:cNvSpPr>
          <p:nvPr>
            <p:ph type="body" sz="half" idx="1"/>
          </p:nvPr>
        </p:nvSpPr>
        <p:spPr>
          <a:xfrm>
            <a:off x="3304282" y="1448226"/>
            <a:ext cx="3934779" cy="7147984"/>
          </a:xfrm>
          <a:prstGeom prst="rect">
            <a:avLst/>
          </a:prstGeom>
        </p:spPr>
        <p:txBody>
          <a:bodyPr/>
          <a:lstStyle>
            <a:lvl1pPr>
              <a:defRPr sz="2700"/>
            </a:lvl1pPr>
            <a:lvl2pPr marL="616723" indent="-228103">
              <a:defRPr sz="2700"/>
            </a:lvl2pPr>
            <a:lvl3pPr marL="1039558" indent="-262318">
              <a:defRPr sz="2700"/>
            </a:lvl3pPr>
            <a:lvl4pPr marL="1474469" indent="-308610">
              <a:defRPr sz="2700"/>
            </a:lvl4pPr>
            <a:lvl5pPr marL="1863089" indent="-308610">
              <a:defRPr sz="2700"/>
            </a:lvl5pPr>
          </a:lstStyle>
          <a:p>
            <a:r>
              <a:t>Body Level One</a:t>
            </a:r>
          </a:p>
          <a:p>
            <a:pPr lvl="1"/>
            <a:r>
              <a:t>Body Level Two</a:t>
            </a:r>
          </a:p>
          <a:p>
            <a:pPr lvl="2"/>
            <a:r>
              <a:t>Body Level Three</a:t>
            </a:r>
          </a:p>
          <a:p>
            <a:pPr lvl="3"/>
            <a:r>
              <a:t>Body Level Four</a:t>
            </a:r>
          </a:p>
          <a:p>
            <a:pPr lvl="4"/>
            <a:r>
              <a:t>Body Level Five</a:t>
            </a:r>
          </a:p>
        </p:txBody>
      </p:sp>
      <p:sp>
        <p:nvSpPr>
          <p:cNvPr id="77" name="Text Placeholder 3"/>
          <p:cNvSpPr>
            <a:spLocks noGrp="1"/>
          </p:cNvSpPr>
          <p:nvPr>
            <p:ph type="body" sz="quarter" idx="13"/>
          </p:nvPr>
        </p:nvSpPr>
        <p:spPr>
          <a:xfrm>
            <a:off x="535364" y="3017520"/>
            <a:ext cx="2506803" cy="5590330"/>
          </a:xfrm>
          <a:prstGeom prst="rect">
            <a:avLst/>
          </a:prstGeom>
        </p:spPr>
        <p:txBody>
          <a:bodyPr/>
          <a:lstStyle/>
          <a:p>
            <a:pPr marL="0" indent="0">
              <a:buSzTx/>
              <a:buFontTx/>
              <a:buNone/>
              <a:defRPr sz="1300"/>
            </a:pPr>
            <a:endParaRPr/>
          </a:p>
        </p:txBody>
      </p:sp>
      <p:sp>
        <p:nvSpPr>
          <p:cNvPr id="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5" name="Title Text"/>
          <p:cNvSpPr txBox="1">
            <a:spLocks noGrp="1"/>
          </p:cNvSpPr>
          <p:nvPr>
            <p:ph type="title"/>
          </p:nvPr>
        </p:nvSpPr>
        <p:spPr>
          <a:xfrm>
            <a:off x="535364" y="670559"/>
            <a:ext cx="2506803" cy="2346962"/>
          </a:xfrm>
          <a:prstGeom prst="rect">
            <a:avLst/>
          </a:prstGeom>
        </p:spPr>
        <p:txBody>
          <a:bodyPr anchor="b"/>
          <a:lstStyle>
            <a:lvl1pPr>
              <a:defRPr sz="2700"/>
            </a:lvl1pPr>
          </a:lstStyle>
          <a:p>
            <a:r>
              <a:t>Title Text</a:t>
            </a:r>
          </a:p>
        </p:txBody>
      </p:sp>
      <p:sp>
        <p:nvSpPr>
          <p:cNvPr id="86" name="Picture Placeholder 2"/>
          <p:cNvSpPr>
            <a:spLocks noGrp="1"/>
          </p:cNvSpPr>
          <p:nvPr>
            <p:ph type="pic" sz="half" idx="13"/>
          </p:nvPr>
        </p:nvSpPr>
        <p:spPr>
          <a:xfrm>
            <a:off x="3304282" y="1448226"/>
            <a:ext cx="3934779" cy="7147984"/>
          </a:xfrm>
          <a:prstGeom prst="rect">
            <a:avLst/>
          </a:prstGeom>
        </p:spPr>
        <p:txBody>
          <a:bodyPr lIns="91439" rIns="91439">
            <a:noAutofit/>
          </a:bodyPr>
          <a:lstStyle/>
          <a:p>
            <a:endParaRPr/>
          </a:p>
        </p:txBody>
      </p:sp>
      <p:sp>
        <p:nvSpPr>
          <p:cNvPr id="87" name="Body Level One…"/>
          <p:cNvSpPr txBox="1">
            <a:spLocks noGrp="1"/>
          </p:cNvSpPr>
          <p:nvPr>
            <p:ph type="body" sz="quarter" idx="1"/>
          </p:nvPr>
        </p:nvSpPr>
        <p:spPr>
          <a:xfrm>
            <a:off x="535364" y="3017520"/>
            <a:ext cx="2506803" cy="5590330"/>
          </a:xfrm>
          <a:prstGeom prst="rect">
            <a:avLst/>
          </a:prstGeom>
        </p:spPr>
        <p:txBody>
          <a:bodyPr/>
          <a:lstStyle>
            <a:lvl1pPr marL="0" indent="0">
              <a:buSzTx/>
              <a:buFontTx/>
              <a:buNone/>
              <a:defRPr sz="1300"/>
            </a:lvl1pPr>
            <a:lvl2pPr marL="0" indent="388620">
              <a:buSzTx/>
              <a:buFontTx/>
              <a:buNone/>
              <a:defRPr sz="1300"/>
            </a:lvl2pPr>
            <a:lvl3pPr marL="0" indent="777240">
              <a:buSzTx/>
              <a:buFontTx/>
              <a:buNone/>
              <a:defRPr sz="1300"/>
            </a:lvl3pPr>
            <a:lvl4pPr marL="0" indent="1165860">
              <a:buSzTx/>
              <a:buFontTx/>
              <a:buNone/>
              <a:defRPr sz="1300"/>
            </a:lvl4pPr>
            <a:lvl5pPr marL="0" indent="1554480">
              <a:buSzTx/>
              <a:buFontTx/>
              <a:buNone/>
              <a:defRPr sz="1300"/>
            </a:lvl5pPr>
          </a:lstStyle>
          <a:p>
            <a:r>
              <a:t>Body Level One</a:t>
            </a:r>
          </a:p>
          <a:p>
            <a:pPr lvl="1"/>
            <a:r>
              <a:t>Body Level Two</a:t>
            </a:r>
          </a:p>
          <a:p>
            <a:pPr lvl="2"/>
            <a:r>
              <a:t>Body Level Three</a:t>
            </a:r>
          </a:p>
          <a:p>
            <a:pPr lvl="3"/>
            <a:r>
              <a:t>Body Level Four</a:t>
            </a:r>
          </a:p>
          <a:p>
            <a:pPr lvl="4"/>
            <a:r>
              <a:t>Body Level Five</a:t>
            </a:r>
          </a:p>
        </p:txBody>
      </p:sp>
      <p:sp>
        <p:nvSpPr>
          <p:cNvPr id="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534352" y="535519"/>
            <a:ext cx="6703696" cy="19441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534352" y="2677584"/>
            <a:ext cx="6703696" cy="6381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7005171" y="9476151"/>
            <a:ext cx="232877" cy="228512"/>
          </a:xfrm>
          <a:prstGeom prst="rect">
            <a:avLst/>
          </a:prstGeom>
          <a:ln w="12700">
            <a:miter lim="400000"/>
          </a:ln>
        </p:spPr>
        <p:txBody>
          <a:bodyPr wrap="none" lIns="45719" rIns="45719" anchor="ctr">
            <a:spAutoFit/>
          </a:bodyPr>
          <a:lstStyle>
            <a:lvl1pPr algn="r">
              <a:defRPr sz="10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med"/>
  <p:txStyles>
    <p:titleStyle>
      <a:lvl1pPr marL="0" marR="0" indent="0" algn="l" defTabSz="777240" rtl="0" latinLnBrk="0">
        <a:lnSpc>
          <a:spcPct val="90000"/>
        </a:lnSpc>
        <a:spcBef>
          <a:spcPts val="0"/>
        </a:spcBef>
        <a:spcAft>
          <a:spcPts val="0"/>
        </a:spcAft>
        <a:buClrTx/>
        <a:buSzTx/>
        <a:buFontTx/>
        <a:buNone/>
        <a:tabLst/>
        <a:defRPr sz="3700" b="0" i="0" u="none" strike="noStrike" cap="none" spc="0" baseline="0">
          <a:solidFill>
            <a:srgbClr val="000000"/>
          </a:solidFill>
          <a:uFillTx/>
          <a:latin typeface="+mj-lt"/>
          <a:ea typeface="+mj-ea"/>
          <a:cs typeface="+mj-cs"/>
          <a:sym typeface="Calibri"/>
        </a:defRPr>
      </a:lvl1pPr>
      <a:lvl2pPr marL="0" marR="0" indent="0" algn="l" defTabSz="777240" rtl="0" latinLnBrk="0">
        <a:lnSpc>
          <a:spcPct val="90000"/>
        </a:lnSpc>
        <a:spcBef>
          <a:spcPts val="0"/>
        </a:spcBef>
        <a:spcAft>
          <a:spcPts val="0"/>
        </a:spcAft>
        <a:buClrTx/>
        <a:buSzTx/>
        <a:buFontTx/>
        <a:buNone/>
        <a:tabLst/>
        <a:defRPr sz="3700" b="0" i="0" u="none" strike="noStrike" cap="none" spc="0" baseline="0">
          <a:solidFill>
            <a:srgbClr val="000000"/>
          </a:solidFill>
          <a:uFillTx/>
          <a:latin typeface="+mj-lt"/>
          <a:ea typeface="+mj-ea"/>
          <a:cs typeface="+mj-cs"/>
          <a:sym typeface="Calibri"/>
        </a:defRPr>
      </a:lvl2pPr>
      <a:lvl3pPr marL="0" marR="0" indent="0" algn="l" defTabSz="777240" rtl="0" latinLnBrk="0">
        <a:lnSpc>
          <a:spcPct val="90000"/>
        </a:lnSpc>
        <a:spcBef>
          <a:spcPts val="0"/>
        </a:spcBef>
        <a:spcAft>
          <a:spcPts val="0"/>
        </a:spcAft>
        <a:buClrTx/>
        <a:buSzTx/>
        <a:buFontTx/>
        <a:buNone/>
        <a:tabLst/>
        <a:defRPr sz="3700" b="0" i="0" u="none" strike="noStrike" cap="none" spc="0" baseline="0">
          <a:solidFill>
            <a:srgbClr val="000000"/>
          </a:solidFill>
          <a:uFillTx/>
          <a:latin typeface="+mj-lt"/>
          <a:ea typeface="+mj-ea"/>
          <a:cs typeface="+mj-cs"/>
          <a:sym typeface="Calibri"/>
        </a:defRPr>
      </a:lvl3pPr>
      <a:lvl4pPr marL="0" marR="0" indent="0" algn="l" defTabSz="777240" rtl="0" latinLnBrk="0">
        <a:lnSpc>
          <a:spcPct val="90000"/>
        </a:lnSpc>
        <a:spcBef>
          <a:spcPts val="0"/>
        </a:spcBef>
        <a:spcAft>
          <a:spcPts val="0"/>
        </a:spcAft>
        <a:buClrTx/>
        <a:buSzTx/>
        <a:buFontTx/>
        <a:buNone/>
        <a:tabLst/>
        <a:defRPr sz="3700" b="0" i="0" u="none" strike="noStrike" cap="none" spc="0" baseline="0">
          <a:solidFill>
            <a:srgbClr val="000000"/>
          </a:solidFill>
          <a:uFillTx/>
          <a:latin typeface="+mj-lt"/>
          <a:ea typeface="+mj-ea"/>
          <a:cs typeface="+mj-cs"/>
          <a:sym typeface="Calibri"/>
        </a:defRPr>
      </a:lvl4pPr>
      <a:lvl5pPr marL="0" marR="0" indent="0" algn="l" defTabSz="777240" rtl="0" latinLnBrk="0">
        <a:lnSpc>
          <a:spcPct val="90000"/>
        </a:lnSpc>
        <a:spcBef>
          <a:spcPts val="0"/>
        </a:spcBef>
        <a:spcAft>
          <a:spcPts val="0"/>
        </a:spcAft>
        <a:buClrTx/>
        <a:buSzTx/>
        <a:buFontTx/>
        <a:buNone/>
        <a:tabLst/>
        <a:defRPr sz="3700" b="0" i="0" u="none" strike="noStrike" cap="none" spc="0" baseline="0">
          <a:solidFill>
            <a:srgbClr val="000000"/>
          </a:solidFill>
          <a:uFillTx/>
          <a:latin typeface="+mj-lt"/>
          <a:ea typeface="+mj-ea"/>
          <a:cs typeface="+mj-cs"/>
          <a:sym typeface="Calibri"/>
        </a:defRPr>
      </a:lvl5pPr>
      <a:lvl6pPr marL="0" marR="0" indent="0" algn="l" defTabSz="777240" rtl="0" latinLnBrk="0">
        <a:lnSpc>
          <a:spcPct val="90000"/>
        </a:lnSpc>
        <a:spcBef>
          <a:spcPts val="0"/>
        </a:spcBef>
        <a:spcAft>
          <a:spcPts val="0"/>
        </a:spcAft>
        <a:buClrTx/>
        <a:buSzTx/>
        <a:buFontTx/>
        <a:buNone/>
        <a:tabLst/>
        <a:defRPr sz="3700" b="0" i="0" u="none" strike="noStrike" cap="none" spc="0" baseline="0">
          <a:solidFill>
            <a:srgbClr val="000000"/>
          </a:solidFill>
          <a:uFillTx/>
          <a:latin typeface="+mj-lt"/>
          <a:ea typeface="+mj-ea"/>
          <a:cs typeface="+mj-cs"/>
          <a:sym typeface="Calibri"/>
        </a:defRPr>
      </a:lvl6pPr>
      <a:lvl7pPr marL="0" marR="0" indent="0" algn="l" defTabSz="777240" rtl="0" latinLnBrk="0">
        <a:lnSpc>
          <a:spcPct val="90000"/>
        </a:lnSpc>
        <a:spcBef>
          <a:spcPts val="0"/>
        </a:spcBef>
        <a:spcAft>
          <a:spcPts val="0"/>
        </a:spcAft>
        <a:buClrTx/>
        <a:buSzTx/>
        <a:buFontTx/>
        <a:buNone/>
        <a:tabLst/>
        <a:defRPr sz="3700" b="0" i="0" u="none" strike="noStrike" cap="none" spc="0" baseline="0">
          <a:solidFill>
            <a:srgbClr val="000000"/>
          </a:solidFill>
          <a:uFillTx/>
          <a:latin typeface="+mj-lt"/>
          <a:ea typeface="+mj-ea"/>
          <a:cs typeface="+mj-cs"/>
          <a:sym typeface="Calibri"/>
        </a:defRPr>
      </a:lvl7pPr>
      <a:lvl8pPr marL="0" marR="0" indent="0" algn="l" defTabSz="777240" rtl="0" latinLnBrk="0">
        <a:lnSpc>
          <a:spcPct val="90000"/>
        </a:lnSpc>
        <a:spcBef>
          <a:spcPts val="0"/>
        </a:spcBef>
        <a:spcAft>
          <a:spcPts val="0"/>
        </a:spcAft>
        <a:buClrTx/>
        <a:buSzTx/>
        <a:buFontTx/>
        <a:buNone/>
        <a:tabLst/>
        <a:defRPr sz="3700" b="0" i="0" u="none" strike="noStrike" cap="none" spc="0" baseline="0">
          <a:solidFill>
            <a:srgbClr val="000000"/>
          </a:solidFill>
          <a:uFillTx/>
          <a:latin typeface="+mj-lt"/>
          <a:ea typeface="+mj-ea"/>
          <a:cs typeface="+mj-cs"/>
          <a:sym typeface="Calibri"/>
        </a:defRPr>
      </a:lvl8pPr>
      <a:lvl9pPr marL="0" marR="0" indent="0" algn="l" defTabSz="777240" rtl="0" latinLnBrk="0">
        <a:lnSpc>
          <a:spcPct val="90000"/>
        </a:lnSpc>
        <a:spcBef>
          <a:spcPts val="0"/>
        </a:spcBef>
        <a:spcAft>
          <a:spcPts val="0"/>
        </a:spcAft>
        <a:buClrTx/>
        <a:buSzTx/>
        <a:buFontTx/>
        <a:buNone/>
        <a:tabLst/>
        <a:defRPr sz="3700" b="0" i="0" u="none" strike="noStrike" cap="none" spc="0" baseline="0">
          <a:solidFill>
            <a:srgbClr val="000000"/>
          </a:solidFill>
          <a:uFillTx/>
          <a:latin typeface="+mj-lt"/>
          <a:ea typeface="+mj-ea"/>
          <a:cs typeface="+mj-cs"/>
          <a:sym typeface="Calibri"/>
        </a:defRPr>
      </a:lvl9pPr>
    </p:titleStyle>
    <p:bodyStyle>
      <a:lvl1pPr marL="194310" marR="0" indent="-194310" algn="l" defTabSz="777240" rtl="0" latinLnBrk="0">
        <a:lnSpc>
          <a:spcPct val="90000"/>
        </a:lnSpc>
        <a:spcBef>
          <a:spcPts val="800"/>
        </a:spcBef>
        <a:spcAft>
          <a:spcPts val="0"/>
        </a:spcAft>
        <a:buClrTx/>
        <a:buSzPct val="100000"/>
        <a:buFont typeface="Arial"/>
        <a:buChar char="•"/>
        <a:tabLst/>
        <a:defRPr sz="2300" b="0" i="0" u="none" strike="noStrike" cap="none" spc="0" baseline="0">
          <a:solidFill>
            <a:srgbClr val="000000"/>
          </a:solidFill>
          <a:uFillTx/>
          <a:latin typeface="+mj-lt"/>
          <a:ea typeface="+mj-ea"/>
          <a:cs typeface="+mj-cs"/>
          <a:sym typeface="Calibri"/>
        </a:defRPr>
      </a:lvl1pPr>
      <a:lvl2pPr marL="612076" marR="0" indent="-223456" algn="l" defTabSz="777240" rtl="0" latinLnBrk="0">
        <a:lnSpc>
          <a:spcPct val="90000"/>
        </a:lnSpc>
        <a:spcBef>
          <a:spcPts val="800"/>
        </a:spcBef>
        <a:spcAft>
          <a:spcPts val="0"/>
        </a:spcAft>
        <a:buClrTx/>
        <a:buSzPct val="100000"/>
        <a:buFont typeface="Arial"/>
        <a:buChar char="•"/>
        <a:tabLst/>
        <a:defRPr sz="2300" b="0" i="0" u="none" strike="noStrike" cap="none" spc="0" baseline="0">
          <a:solidFill>
            <a:srgbClr val="000000"/>
          </a:solidFill>
          <a:uFillTx/>
          <a:latin typeface="+mj-lt"/>
          <a:ea typeface="+mj-ea"/>
          <a:cs typeface="+mj-cs"/>
          <a:sym typeface="Calibri"/>
        </a:defRPr>
      </a:lvl2pPr>
      <a:lvl3pPr marL="1040130" marR="0" indent="-262890" algn="l" defTabSz="777240" rtl="0" latinLnBrk="0">
        <a:lnSpc>
          <a:spcPct val="90000"/>
        </a:lnSpc>
        <a:spcBef>
          <a:spcPts val="800"/>
        </a:spcBef>
        <a:spcAft>
          <a:spcPts val="0"/>
        </a:spcAft>
        <a:buClrTx/>
        <a:buSzPct val="100000"/>
        <a:buFont typeface="Arial"/>
        <a:buChar char="•"/>
        <a:tabLst/>
        <a:defRPr sz="2300" b="0" i="0" u="none" strike="noStrike" cap="none" spc="0" baseline="0">
          <a:solidFill>
            <a:srgbClr val="000000"/>
          </a:solidFill>
          <a:uFillTx/>
          <a:latin typeface="+mj-lt"/>
          <a:ea typeface="+mj-ea"/>
          <a:cs typeface="+mj-cs"/>
          <a:sym typeface="Calibri"/>
        </a:defRPr>
      </a:lvl3pPr>
      <a:lvl4pPr marL="1463802" marR="0" indent="-297942" algn="l" defTabSz="777240" rtl="0" latinLnBrk="0">
        <a:lnSpc>
          <a:spcPct val="90000"/>
        </a:lnSpc>
        <a:spcBef>
          <a:spcPts val="800"/>
        </a:spcBef>
        <a:spcAft>
          <a:spcPts val="0"/>
        </a:spcAft>
        <a:buClrTx/>
        <a:buSzPct val="100000"/>
        <a:buFont typeface="Arial"/>
        <a:buChar char="•"/>
        <a:tabLst/>
        <a:defRPr sz="2300" b="0" i="0" u="none" strike="noStrike" cap="none" spc="0" baseline="0">
          <a:solidFill>
            <a:srgbClr val="000000"/>
          </a:solidFill>
          <a:uFillTx/>
          <a:latin typeface="+mj-lt"/>
          <a:ea typeface="+mj-ea"/>
          <a:cs typeface="+mj-cs"/>
          <a:sym typeface="Calibri"/>
        </a:defRPr>
      </a:lvl4pPr>
      <a:lvl5pPr marL="1852422" marR="0" indent="-297942" algn="l" defTabSz="777240" rtl="0" latinLnBrk="0">
        <a:lnSpc>
          <a:spcPct val="90000"/>
        </a:lnSpc>
        <a:spcBef>
          <a:spcPts val="800"/>
        </a:spcBef>
        <a:spcAft>
          <a:spcPts val="0"/>
        </a:spcAft>
        <a:buClrTx/>
        <a:buSzPct val="100000"/>
        <a:buFont typeface="Arial"/>
        <a:buChar char="•"/>
        <a:tabLst/>
        <a:defRPr sz="2300" b="0" i="0" u="none" strike="noStrike" cap="none" spc="0" baseline="0">
          <a:solidFill>
            <a:srgbClr val="000000"/>
          </a:solidFill>
          <a:uFillTx/>
          <a:latin typeface="+mj-lt"/>
          <a:ea typeface="+mj-ea"/>
          <a:cs typeface="+mj-cs"/>
          <a:sym typeface="Calibri"/>
        </a:defRPr>
      </a:lvl5pPr>
      <a:lvl6pPr marL="2241042" marR="0" indent="-297942" algn="l" defTabSz="777240" rtl="0" latinLnBrk="0">
        <a:lnSpc>
          <a:spcPct val="90000"/>
        </a:lnSpc>
        <a:spcBef>
          <a:spcPts val="800"/>
        </a:spcBef>
        <a:spcAft>
          <a:spcPts val="0"/>
        </a:spcAft>
        <a:buClrTx/>
        <a:buSzPct val="100000"/>
        <a:buFont typeface="Arial"/>
        <a:buChar char="•"/>
        <a:tabLst/>
        <a:defRPr sz="2300" b="0" i="0" u="none" strike="noStrike" cap="none" spc="0" baseline="0">
          <a:solidFill>
            <a:srgbClr val="000000"/>
          </a:solidFill>
          <a:uFillTx/>
          <a:latin typeface="+mj-lt"/>
          <a:ea typeface="+mj-ea"/>
          <a:cs typeface="+mj-cs"/>
          <a:sym typeface="Calibri"/>
        </a:defRPr>
      </a:lvl6pPr>
      <a:lvl7pPr marL="2629661" marR="0" indent="-297942" algn="l" defTabSz="777240" rtl="0" latinLnBrk="0">
        <a:lnSpc>
          <a:spcPct val="90000"/>
        </a:lnSpc>
        <a:spcBef>
          <a:spcPts val="800"/>
        </a:spcBef>
        <a:spcAft>
          <a:spcPts val="0"/>
        </a:spcAft>
        <a:buClrTx/>
        <a:buSzPct val="100000"/>
        <a:buFont typeface="Arial"/>
        <a:buChar char="•"/>
        <a:tabLst/>
        <a:defRPr sz="2300" b="0" i="0" u="none" strike="noStrike" cap="none" spc="0" baseline="0">
          <a:solidFill>
            <a:srgbClr val="000000"/>
          </a:solidFill>
          <a:uFillTx/>
          <a:latin typeface="+mj-lt"/>
          <a:ea typeface="+mj-ea"/>
          <a:cs typeface="+mj-cs"/>
          <a:sym typeface="Calibri"/>
        </a:defRPr>
      </a:lvl7pPr>
      <a:lvl8pPr marL="3018282" marR="0" indent="-297942" algn="l" defTabSz="777240" rtl="0" latinLnBrk="0">
        <a:lnSpc>
          <a:spcPct val="90000"/>
        </a:lnSpc>
        <a:spcBef>
          <a:spcPts val="800"/>
        </a:spcBef>
        <a:spcAft>
          <a:spcPts val="0"/>
        </a:spcAft>
        <a:buClrTx/>
        <a:buSzPct val="100000"/>
        <a:buFont typeface="Arial"/>
        <a:buChar char="•"/>
        <a:tabLst/>
        <a:defRPr sz="2300" b="0" i="0" u="none" strike="noStrike" cap="none" spc="0" baseline="0">
          <a:solidFill>
            <a:srgbClr val="000000"/>
          </a:solidFill>
          <a:uFillTx/>
          <a:latin typeface="+mj-lt"/>
          <a:ea typeface="+mj-ea"/>
          <a:cs typeface="+mj-cs"/>
          <a:sym typeface="Calibri"/>
        </a:defRPr>
      </a:lvl8pPr>
      <a:lvl9pPr marL="3406902" marR="0" indent="-297942" algn="l" defTabSz="777240" rtl="0" latinLnBrk="0">
        <a:lnSpc>
          <a:spcPct val="90000"/>
        </a:lnSpc>
        <a:spcBef>
          <a:spcPts val="800"/>
        </a:spcBef>
        <a:spcAft>
          <a:spcPts val="0"/>
        </a:spcAft>
        <a:buClrTx/>
        <a:buSzPct val="100000"/>
        <a:buFont typeface="Arial"/>
        <a:buChar char="•"/>
        <a:tabLst/>
        <a:defRPr sz="2300" b="0" i="0" u="none" strike="noStrike" cap="none" spc="0" baseline="0">
          <a:solidFill>
            <a:srgbClr val="000000"/>
          </a:solidFill>
          <a:uFillTx/>
          <a:latin typeface="+mj-lt"/>
          <a:ea typeface="+mj-ea"/>
          <a:cs typeface="+mj-cs"/>
          <a:sym typeface="Calibri"/>
        </a:defRPr>
      </a:lvl9pPr>
    </p:bodyStyle>
    <p:otherStyle>
      <a:lvl1pPr marL="0" marR="0" indent="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1pPr>
      <a:lvl2pPr marL="0" marR="0" indent="4572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2pPr>
      <a:lvl3pPr marL="0" marR="0" indent="9144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3pPr>
      <a:lvl4pPr marL="0" marR="0" indent="13716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4pPr>
      <a:lvl5pPr marL="0" marR="0" indent="18288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5pPr>
      <a:lvl6pPr marL="0" marR="0" indent="22860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6pPr>
      <a:lvl7pPr marL="0" marR="0" indent="27432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7pPr>
      <a:lvl8pPr marL="0" marR="0" indent="32004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8pPr>
      <a:lvl9pPr marL="0" marR="0" indent="36576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20.tif"/><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 name="184 Things.png" descr="184 Things.png"/>
          <p:cNvPicPr>
            <a:picLocks noChangeAspect="1"/>
          </p:cNvPicPr>
          <p:nvPr/>
        </p:nvPicPr>
        <p:blipFill>
          <a:blip r:embed="rId2"/>
          <a:srcRect b="6047"/>
          <a:stretch>
            <a:fillRect/>
          </a:stretch>
        </p:blipFill>
        <p:spPr>
          <a:xfrm>
            <a:off x="304" y="0"/>
            <a:ext cx="7771792" cy="9450140"/>
          </a:xfrm>
          <a:prstGeom prst="rect">
            <a:avLst/>
          </a:prstGeom>
          <a:ln w="12700">
            <a:miter lim="400000"/>
          </a:ln>
        </p:spPr>
      </p:pic>
      <p:sp>
        <p:nvSpPr>
          <p:cNvPr id="98" name="As a seller’s agent, my fiduciary responsibility is to the home seller.…"/>
          <p:cNvSpPr txBox="1"/>
          <p:nvPr/>
        </p:nvSpPr>
        <p:spPr>
          <a:xfrm>
            <a:off x="175760" y="9592021"/>
            <a:ext cx="7014480" cy="332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1600" b="1"/>
            </a:lvl1pPr>
          </a:lstStyle>
          <a:p>
            <a:r>
              <a:rPr dirty="0"/>
              <a:t>Agent Contact Info Here.</a:t>
            </a:r>
          </a:p>
        </p:txBody>
      </p:sp>
      <p:pic>
        <p:nvPicPr>
          <p:cNvPr id="99" name="Power-Agent-FINAL-LOGO.png" descr="Power-Agent-FINAL-LOGO.png"/>
          <p:cNvPicPr>
            <a:picLocks noChangeAspect="1"/>
          </p:cNvPicPr>
          <p:nvPr/>
        </p:nvPicPr>
        <p:blipFill>
          <a:blip r:embed="rId3"/>
          <a:stretch>
            <a:fillRect/>
          </a:stretch>
        </p:blipFill>
        <p:spPr>
          <a:xfrm>
            <a:off x="6550104" y="9546415"/>
            <a:ext cx="1158797" cy="423951"/>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Change status in MLS to “Sale Pending”…"/>
          <p:cNvSpPr txBox="1"/>
          <p:nvPr/>
        </p:nvSpPr>
        <p:spPr>
          <a:xfrm>
            <a:off x="442367" y="304939"/>
            <a:ext cx="6887666" cy="46548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13894" indent="-213894">
              <a:spcBef>
                <a:spcPts val="600"/>
              </a:spcBef>
              <a:buSzPct val="100000"/>
              <a:buAutoNum type="arabicPeriod" startAt="128"/>
              <a:defRPr sz="1600">
                <a:solidFill>
                  <a:srgbClr val="2D2829"/>
                </a:solidFill>
                <a:latin typeface="Times New Roman"/>
                <a:ea typeface="Times New Roman"/>
                <a:cs typeface="Times New Roman"/>
                <a:sym typeface="Times New Roman"/>
              </a:defRPr>
            </a:pPr>
            <a:r>
              <a:t>Change status in MLS to “Sale Pending”</a:t>
            </a:r>
          </a:p>
          <a:p>
            <a:pPr marL="213894" indent="-213894">
              <a:spcBef>
                <a:spcPts val="600"/>
              </a:spcBef>
              <a:buSzPct val="100000"/>
              <a:buAutoNum type="arabicPeriod" startAt="128"/>
              <a:defRPr sz="1600">
                <a:solidFill>
                  <a:srgbClr val="2D2829"/>
                </a:solidFill>
                <a:latin typeface="Times New Roman"/>
                <a:ea typeface="Times New Roman"/>
                <a:cs typeface="Times New Roman"/>
                <a:sym typeface="Times New Roman"/>
              </a:defRPr>
            </a:pPr>
            <a:r>
              <a:t>Update transaction management program show “Sale Pending”</a:t>
            </a:r>
          </a:p>
          <a:p>
            <a:pPr marL="213894" indent="-213894">
              <a:spcBef>
                <a:spcPts val="600"/>
              </a:spcBef>
              <a:buSzPct val="100000"/>
              <a:buAutoNum type="arabicPeriod" startAt="128"/>
              <a:defRPr sz="1600">
                <a:solidFill>
                  <a:srgbClr val="2D2829"/>
                </a:solidFill>
                <a:latin typeface="Times New Roman"/>
                <a:ea typeface="Times New Roman"/>
                <a:cs typeface="Times New Roman"/>
                <a:sym typeface="Times New Roman"/>
              </a:defRPr>
            </a:pPr>
            <a:r>
              <a:t>Review buyer’s credit report results — Advise seller of worst and best case scenarios</a:t>
            </a:r>
          </a:p>
          <a:p>
            <a:pPr marL="213894" indent="-213894">
              <a:spcBef>
                <a:spcPts val="600"/>
              </a:spcBef>
              <a:buSzPct val="100000"/>
              <a:buAutoNum type="arabicPeriod" startAt="128"/>
              <a:defRPr sz="1600">
                <a:solidFill>
                  <a:srgbClr val="2D2829"/>
                </a:solidFill>
                <a:latin typeface="Times New Roman"/>
                <a:ea typeface="Times New Roman"/>
                <a:cs typeface="Times New Roman"/>
                <a:sym typeface="Times New Roman"/>
              </a:defRPr>
            </a:pPr>
            <a:r>
              <a:t>Provide credit report information to seller if property will be seller-financed</a:t>
            </a:r>
          </a:p>
          <a:p>
            <a:pPr marL="213894" indent="-213894">
              <a:spcBef>
                <a:spcPts val="600"/>
              </a:spcBef>
              <a:buSzPct val="100000"/>
              <a:buAutoNum type="arabicPeriod" startAt="128"/>
              <a:defRPr sz="1600">
                <a:solidFill>
                  <a:srgbClr val="2D2829"/>
                </a:solidFill>
                <a:latin typeface="Times New Roman"/>
                <a:ea typeface="Times New Roman"/>
                <a:cs typeface="Times New Roman"/>
                <a:sym typeface="Times New Roman"/>
              </a:defRPr>
            </a:pPr>
            <a:r>
              <a:t>Assist buyer with obtaining financing, if applicable and follow-up as necessary</a:t>
            </a:r>
          </a:p>
          <a:p>
            <a:pPr marL="213894" indent="-213894">
              <a:spcBef>
                <a:spcPts val="600"/>
              </a:spcBef>
              <a:buSzPct val="100000"/>
              <a:buAutoNum type="arabicPeriod" startAt="128"/>
              <a:defRPr sz="1600">
                <a:solidFill>
                  <a:srgbClr val="2D2829"/>
                </a:solidFill>
                <a:latin typeface="Times New Roman"/>
                <a:ea typeface="Times New Roman"/>
                <a:cs typeface="Times New Roman"/>
                <a:sym typeface="Times New Roman"/>
              </a:defRPr>
            </a:pPr>
            <a:r>
              <a:t>Coordinate with lender on Discount Points being locked in with dates</a:t>
            </a:r>
          </a:p>
          <a:p>
            <a:pPr marL="213894" indent="-213894">
              <a:spcBef>
                <a:spcPts val="600"/>
              </a:spcBef>
              <a:buSzPct val="100000"/>
              <a:buAutoNum type="arabicPeriod" startAt="128"/>
              <a:defRPr sz="1600">
                <a:solidFill>
                  <a:srgbClr val="2D2829"/>
                </a:solidFill>
                <a:latin typeface="Times New Roman"/>
                <a:ea typeface="Times New Roman"/>
                <a:cs typeface="Times New Roman"/>
                <a:sym typeface="Times New Roman"/>
              </a:defRPr>
            </a:pPr>
            <a:r>
              <a:t>Deliver unrecorded property information to buyer</a:t>
            </a:r>
          </a:p>
          <a:p>
            <a:pPr marL="213894" indent="-213894">
              <a:spcBef>
                <a:spcPts val="600"/>
              </a:spcBef>
              <a:buSzPct val="100000"/>
              <a:buAutoNum type="arabicPeriod" startAt="128"/>
              <a:defRPr sz="1600">
                <a:solidFill>
                  <a:srgbClr val="2D2829"/>
                </a:solidFill>
                <a:latin typeface="Times New Roman"/>
                <a:ea typeface="Times New Roman"/>
                <a:cs typeface="Times New Roman"/>
                <a:sym typeface="Times New Roman"/>
              </a:defRPr>
            </a:pPr>
            <a:r>
              <a:t>Order septic system inspection, if applicable</a:t>
            </a:r>
          </a:p>
          <a:p>
            <a:pPr marL="213894" indent="-213894">
              <a:spcBef>
                <a:spcPts val="600"/>
              </a:spcBef>
              <a:buSzPct val="100000"/>
              <a:buAutoNum type="arabicPeriod" startAt="128"/>
              <a:defRPr sz="1600">
                <a:solidFill>
                  <a:srgbClr val="2D2829"/>
                </a:solidFill>
                <a:latin typeface="Times New Roman"/>
                <a:ea typeface="Times New Roman"/>
                <a:cs typeface="Times New Roman"/>
                <a:sym typeface="Times New Roman"/>
              </a:defRPr>
            </a:pPr>
            <a:r>
              <a:t>Receive and review septic system report and assess any possible impact on sale</a:t>
            </a:r>
          </a:p>
          <a:p>
            <a:pPr marL="213894" indent="-213894">
              <a:spcBef>
                <a:spcPts val="600"/>
              </a:spcBef>
              <a:buSzPct val="100000"/>
              <a:buAutoNum type="arabicPeriod" startAt="128"/>
              <a:defRPr sz="1600">
                <a:solidFill>
                  <a:srgbClr val="2D2829"/>
                </a:solidFill>
                <a:latin typeface="Times New Roman"/>
                <a:ea typeface="Times New Roman"/>
                <a:cs typeface="Times New Roman"/>
                <a:sym typeface="Times New Roman"/>
              </a:defRPr>
            </a:pPr>
            <a:r>
              <a:t>Deliver copy of septic system inspection report lender &amp; buyer</a:t>
            </a:r>
          </a:p>
          <a:p>
            <a:pPr marL="213894" indent="-213894">
              <a:spcBef>
                <a:spcPts val="600"/>
              </a:spcBef>
              <a:buSzPct val="100000"/>
              <a:buAutoNum type="arabicPeriod" startAt="128"/>
              <a:defRPr sz="1600">
                <a:solidFill>
                  <a:srgbClr val="2D2829"/>
                </a:solidFill>
                <a:latin typeface="Times New Roman"/>
                <a:ea typeface="Times New Roman"/>
                <a:cs typeface="Times New Roman"/>
                <a:sym typeface="Times New Roman"/>
              </a:defRPr>
            </a:pPr>
            <a:r>
              <a:t>Deliver Well Flow Test Report copies to lender &amp; buyer and property listing file</a:t>
            </a:r>
          </a:p>
          <a:p>
            <a:pPr marL="213894" indent="-213894">
              <a:spcBef>
                <a:spcPts val="600"/>
              </a:spcBef>
              <a:buSzPct val="100000"/>
              <a:buAutoNum type="arabicPeriod" startAt="128"/>
              <a:defRPr sz="1600">
                <a:solidFill>
                  <a:srgbClr val="2D2829"/>
                </a:solidFill>
                <a:latin typeface="Times New Roman"/>
                <a:ea typeface="Times New Roman"/>
                <a:cs typeface="Times New Roman"/>
                <a:sym typeface="Times New Roman"/>
              </a:defRPr>
            </a:pPr>
            <a:r>
              <a:t>Verify termite inspection ordered</a:t>
            </a:r>
          </a:p>
          <a:p>
            <a:pPr marL="213894" indent="-213894">
              <a:spcBef>
                <a:spcPts val="600"/>
              </a:spcBef>
              <a:buSzPct val="100000"/>
              <a:buAutoNum type="arabicPeriod" startAt="128"/>
              <a:defRPr sz="1600">
                <a:solidFill>
                  <a:srgbClr val="2D2829"/>
                </a:solidFill>
                <a:latin typeface="Times New Roman"/>
                <a:ea typeface="Times New Roman"/>
                <a:cs typeface="Times New Roman"/>
                <a:sym typeface="Times New Roman"/>
              </a:defRPr>
            </a:pPr>
            <a:r>
              <a:t>Verify mold inspection ordered, if required</a:t>
            </a:r>
          </a:p>
        </p:txBody>
      </p:sp>
      <p:pic>
        <p:nvPicPr>
          <p:cNvPr id="127" name="Text Banners -Top 184 Things Real Estate Agents do to Earn Their Commission copy 5.png" descr="Text Banners -Top 184 Things Real Estate Agents do to Earn Their Commission copy 5.png"/>
          <p:cNvPicPr>
            <a:picLocks noChangeAspect="1"/>
          </p:cNvPicPr>
          <p:nvPr/>
        </p:nvPicPr>
        <p:blipFill>
          <a:blip r:embed="rId2"/>
          <a:stretch>
            <a:fillRect/>
          </a:stretch>
        </p:blipFill>
        <p:spPr>
          <a:xfrm>
            <a:off x="0" y="5397724"/>
            <a:ext cx="7772400" cy="1396552"/>
          </a:xfrm>
          <a:prstGeom prst="rect">
            <a:avLst/>
          </a:prstGeom>
          <a:ln w="12700">
            <a:miter lim="400000"/>
          </a:ln>
        </p:spPr>
      </p:pic>
      <p:sp>
        <p:nvSpPr>
          <p:cNvPr id="128" name="Confirm Verifications Of Deposit &amp; Buyer’s Employment Have Been Returned…"/>
          <p:cNvSpPr txBox="1"/>
          <p:nvPr/>
        </p:nvSpPr>
        <p:spPr>
          <a:xfrm>
            <a:off x="442367" y="6927453"/>
            <a:ext cx="6887666" cy="19878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13894" indent="-213894">
              <a:spcBef>
                <a:spcPts val="600"/>
              </a:spcBef>
              <a:buSzPct val="100000"/>
              <a:buAutoNum type="arabicPeriod" startAt="141"/>
              <a:defRPr sz="1600">
                <a:solidFill>
                  <a:srgbClr val="2D2829"/>
                </a:solidFill>
                <a:latin typeface="Times New Roman"/>
                <a:ea typeface="Times New Roman"/>
                <a:cs typeface="Times New Roman"/>
                <a:sym typeface="Times New Roman"/>
              </a:defRPr>
            </a:pPr>
            <a:r>
              <a:t>Confirm Verifications Of Deposit &amp; Buyer’s Employment Have Been Returned</a:t>
            </a:r>
          </a:p>
          <a:p>
            <a:pPr marL="213894" indent="-213894">
              <a:spcBef>
                <a:spcPts val="600"/>
              </a:spcBef>
              <a:buSzPct val="100000"/>
              <a:buAutoNum type="arabicPeriod" startAt="141"/>
              <a:defRPr sz="1600">
                <a:solidFill>
                  <a:srgbClr val="2D2829"/>
                </a:solidFill>
                <a:latin typeface="Times New Roman"/>
                <a:ea typeface="Times New Roman"/>
                <a:cs typeface="Times New Roman"/>
                <a:sym typeface="Times New Roman"/>
              </a:defRPr>
            </a:pPr>
            <a:r>
              <a:t>Follow Loan Processing Through To The Underwriter</a:t>
            </a:r>
          </a:p>
          <a:p>
            <a:pPr marL="213894" indent="-213894">
              <a:spcBef>
                <a:spcPts val="600"/>
              </a:spcBef>
              <a:buSzPct val="100000"/>
              <a:buAutoNum type="arabicPeriod" startAt="141"/>
              <a:defRPr sz="1600">
                <a:solidFill>
                  <a:srgbClr val="2D2829"/>
                </a:solidFill>
                <a:latin typeface="Times New Roman"/>
                <a:ea typeface="Times New Roman"/>
                <a:cs typeface="Times New Roman"/>
                <a:sym typeface="Times New Roman"/>
              </a:defRPr>
            </a:pPr>
            <a:r>
              <a:t>Add lender and other vendors to your management program so agents, buyer and seller can track progress of sale</a:t>
            </a:r>
          </a:p>
          <a:p>
            <a:pPr marL="213894" indent="-213894">
              <a:spcBef>
                <a:spcPts val="600"/>
              </a:spcBef>
              <a:buSzPct val="100000"/>
              <a:buAutoNum type="arabicPeriod" startAt="141"/>
              <a:defRPr sz="1600">
                <a:solidFill>
                  <a:srgbClr val="2D2829"/>
                </a:solidFill>
                <a:latin typeface="Times New Roman"/>
                <a:ea typeface="Times New Roman"/>
                <a:cs typeface="Times New Roman"/>
                <a:sym typeface="Times New Roman"/>
              </a:defRPr>
            </a:pPr>
            <a:r>
              <a:t>Contact lender weekly to ensure processing is on track</a:t>
            </a:r>
          </a:p>
          <a:p>
            <a:pPr marL="213894" indent="-213894">
              <a:spcBef>
                <a:spcPts val="600"/>
              </a:spcBef>
              <a:buSzPct val="100000"/>
              <a:buAutoNum type="arabicPeriod" startAt="141"/>
              <a:defRPr sz="1600">
                <a:solidFill>
                  <a:srgbClr val="2D2829"/>
                </a:solidFill>
                <a:latin typeface="Times New Roman"/>
                <a:ea typeface="Times New Roman"/>
                <a:cs typeface="Times New Roman"/>
                <a:sym typeface="Times New Roman"/>
              </a:defRPr>
            </a:pPr>
            <a:r>
              <a:t>Relay final approval of buyer’s loan application to seller</a:t>
            </a:r>
          </a:p>
        </p:txBody>
      </p:sp>
      <p:sp>
        <p:nvSpPr>
          <p:cNvPr id="5" name="As a seller’s agent, my fiduciary responsibility is to the home seller.…">
            <a:extLst>
              <a:ext uri="{FF2B5EF4-FFF2-40B4-BE49-F238E27FC236}">
                <a16:creationId xmlns:a16="http://schemas.microsoft.com/office/drawing/2014/main" id="{FCB0A157-3786-401D-A926-DBC77B9F0F8B}"/>
              </a:ext>
            </a:extLst>
          </p:cNvPr>
          <p:cNvSpPr txBox="1"/>
          <p:nvPr/>
        </p:nvSpPr>
        <p:spPr>
          <a:xfrm>
            <a:off x="175760" y="9592021"/>
            <a:ext cx="7014480" cy="332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1600" b="1">
                <a:solidFill>
                  <a:srgbClr val="535353"/>
                </a:solidFill>
              </a:defRPr>
            </a:lvl1pPr>
          </a:lstStyle>
          <a:p>
            <a:r>
              <a:rPr dirty="0"/>
              <a:t>Agent Contact Info Here.</a:t>
            </a:r>
          </a:p>
        </p:txBody>
      </p:sp>
      <p:pic>
        <p:nvPicPr>
          <p:cNvPr id="6" name="PA-horizontal-white-01.png" descr="PA-horizontal-white-01.png">
            <a:extLst>
              <a:ext uri="{FF2B5EF4-FFF2-40B4-BE49-F238E27FC236}">
                <a16:creationId xmlns:a16="http://schemas.microsoft.com/office/drawing/2014/main" id="{67823C9F-FE6C-4873-B5A8-EC04999EA2F5}"/>
              </a:ext>
            </a:extLst>
          </p:cNvPr>
          <p:cNvPicPr>
            <a:picLocks noChangeAspect="1"/>
          </p:cNvPicPr>
          <p:nvPr/>
        </p:nvPicPr>
        <p:blipFill>
          <a:blip r:embed="rId3"/>
          <a:stretch>
            <a:fillRect/>
          </a:stretch>
        </p:blipFill>
        <p:spPr>
          <a:xfrm>
            <a:off x="6284826" y="9486120"/>
            <a:ext cx="1487574" cy="544541"/>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 name="Text Banners -Top 184 Things Real Estate Agents do to Earn Their Commission copy 6.png" descr="Text Banners -Top 184 Things Real Estate Agents do to Earn Their Commission copy 6.png"/>
          <p:cNvPicPr>
            <a:picLocks noChangeAspect="1"/>
          </p:cNvPicPr>
          <p:nvPr/>
        </p:nvPicPr>
        <p:blipFill>
          <a:blip r:embed="rId2"/>
          <a:stretch>
            <a:fillRect/>
          </a:stretch>
        </p:blipFill>
        <p:spPr>
          <a:xfrm>
            <a:off x="0" y="105889"/>
            <a:ext cx="7772400" cy="1363022"/>
          </a:xfrm>
          <a:prstGeom prst="rect">
            <a:avLst/>
          </a:prstGeom>
          <a:ln w="12700">
            <a:miter lim="400000"/>
          </a:ln>
        </p:spPr>
      </p:pic>
      <p:sp>
        <p:nvSpPr>
          <p:cNvPr id="131" name="Coordinate buyer’s professional home inspection with seller…"/>
          <p:cNvSpPr txBox="1"/>
          <p:nvPr/>
        </p:nvSpPr>
        <p:spPr>
          <a:xfrm>
            <a:off x="442367" y="1740223"/>
            <a:ext cx="6887666" cy="31308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13894" indent="-213894">
              <a:spcBef>
                <a:spcPts val="600"/>
              </a:spcBef>
              <a:buSzPct val="100000"/>
              <a:buAutoNum type="arabicPeriod" startAt="146"/>
              <a:defRPr sz="1600">
                <a:solidFill>
                  <a:srgbClr val="2D2829"/>
                </a:solidFill>
                <a:latin typeface="Times New Roman"/>
                <a:ea typeface="Times New Roman"/>
                <a:cs typeface="Times New Roman"/>
                <a:sym typeface="Times New Roman"/>
              </a:defRPr>
            </a:pPr>
            <a:r>
              <a:t>Coordinate buyer’s professional home inspection with seller</a:t>
            </a:r>
          </a:p>
          <a:p>
            <a:pPr marL="213894" indent="-213894">
              <a:spcBef>
                <a:spcPts val="600"/>
              </a:spcBef>
              <a:buSzPct val="100000"/>
              <a:buAutoNum type="arabicPeriod" startAt="146"/>
              <a:defRPr sz="1600">
                <a:solidFill>
                  <a:srgbClr val="2D2829"/>
                </a:solidFill>
                <a:latin typeface="Times New Roman"/>
                <a:ea typeface="Times New Roman"/>
                <a:cs typeface="Times New Roman"/>
                <a:sym typeface="Times New Roman"/>
              </a:defRPr>
            </a:pPr>
            <a:r>
              <a:t>Review home inspector’s report</a:t>
            </a:r>
          </a:p>
          <a:p>
            <a:pPr marL="213894" indent="-213894">
              <a:spcBef>
                <a:spcPts val="600"/>
              </a:spcBef>
              <a:buSzPct val="100000"/>
              <a:buAutoNum type="arabicPeriod" startAt="146"/>
              <a:defRPr sz="1600">
                <a:solidFill>
                  <a:srgbClr val="2D2829"/>
                </a:solidFill>
                <a:latin typeface="Times New Roman"/>
                <a:ea typeface="Times New Roman"/>
                <a:cs typeface="Times New Roman"/>
                <a:sym typeface="Times New Roman"/>
              </a:defRPr>
            </a:pPr>
            <a:r>
              <a:t>Enter completion into transaction management tracking software program</a:t>
            </a:r>
          </a:p>
          <a:p>
            <a:pPr marL="213894" indent="-213894">
              <a:spcBef>
                <a:spcPts val="600"/>
              </a:spcBef>
              <a:buSzPct val="100000"/>
              <a:buAutoNum type="arabicPeriod" startAt="146"/>
              <a:defRPr sz="1600">
                <a:solidFill>
                  <a:srgbClr val="2D2829"/>
                </a:solidFill>
                <a:latin typeface="Times New Roman"/>
                <a:ea typeface="Times New Roman"/>
                <a:cs typeface="Times New Roman"/>
                <a:sym typeface="Times New Roman"/>
              </a:defRPr>
            </a:pPr>
            <a:r>
              <a:t>Explain seller’s responsibilities with respect to loan limits and interpret any clauses in the contract</a:t>
            </a:r>
          </a:p>
          <a:p>
            <a:pPr marL="213894" indent="-213894">
              <a:spcBef>
                <a:spcPts val="600"/>
              </a:spcBef>
              <a:buSzPct val="100000"/>
              <a:buAutoNum type="arabicPeriod" startAt="146"/>
              <a:defRPr sz="1600">
                <a:solidFill>
                  <a:srgbClr val="2D2829"/>
                </a:solidFill>
                <a:latin typeface="Times New Roman"/>
                <a:ea typeface="Times New Roman"/>
                <a:cs typeface="Times New Roman"/>
                <a:sym typeface="Times New Roman"/>
              </a:defRPr>
            </a:pPr>
            <a:r>
              <a:t>Ensure seller’s compliance with Home Inspection Clause requirements</a:t>
            </a:r>
          </a:p>
          <a:p>
            <a:pPr marL="213894" indent="-213894">
              <a:spcBef>
                <a:spcPts val="600"/>
              </a:spcBef>
              <a:buSzPct val="100000"/>
              <a:buAutoNum type="arabicPeriod" startAt="146"/>
              <a:defRPr sz="1600">
                <a:solidFill>
                  <a:srgbClr val="2D2829"/>
                </a:solidFill>
                <a:latin typeface="Times New Roman"/>
                <a:ea typeface="Times New Roman"/>
                <a:cs typeface="Times New Roman"/>
                <a:sym typeface="Times New Roman"/>
              </a:defRPr>
            </a:pPr>
            <a:r>
              <a:t>Recommend or assist seller with identifying and negotiating with trustworthy contractors to perform any required repairs</a:t>
            </a:r>
          </a:p>
          <a:p>
            <a:pPr marL="213894" indent="-213894">
              <a:spcBef>
                <a:spcPts val="600"/>
              </a:spcBef>
              <a:buSzPct val="100000"/>
              <a:buAutoNum type="arabicPeriod" startAt="146"/>
              <a:defRPr sz="1600">
                <a:solidFill>
                  <a:srgbClr val="2D2829"/>
                </a:solidFill>
                <a:latin typeface="Times New Roman"/>
                <a:ea typeface="Times New Roman"/>
                <a:cs typeface="Times New Roman"/>
                <a:sym typeface="Times New Roman"/>
              </a:defRPr>
            </a:pPr>
            <a:r>
              <a:t>Negotiate payment and oversee completion of all required repairs on seller’s behalf, if needed</a:t>
            </a:r>
          </a:p>
          <a:p>
            <a:pPr marL="213894" indent="-213894">
              <a:spcBef>
                <a:spcPts val="600"/>
              </a:spcBef>
              <a:buSzPct val="100000"/>
              <a:buAutoNum type="arabicPeriod" startAt="146"/>
              <a:defRPr sz="1600">
                <a:solidFill>
                  <a:srgbClr val="2D2829"/>
                </a:solidFill>
                <a:latin typeface="Times New Roman"/>
                <a:ea typeface="Times New Roman"/>
                <a:cs typeface="Times New Roman"/>
                <a:sym typeface="Times New Roman"/>
              </a:defRPr>
            </a:pPr>
            <a:r>
              <a:t>Schedule Appraisal</a:t>
            </a:r>
          </a:p>
        </p:txBody>
      </p:sp>
      <p:pic>
        <p:nvPicPr>
          <p:cNvPr id="132" name="Text Banners -Top 184 Things Real Estate Agents do to Earn Their Commission copy 7.png" descr="Text Banners -Top 184 Things Real Estate Agents do to Earn Their Commission copy 7.png"/>
          <p:cNvPicPr>
            <a:picLocks noChangeAspect="1"/>
          </p:cNvPicPr>
          <p:nvPr/>
        </p:nvPicPr>
        <p:blipFill>
          <a:blip r:embed="rId3"/>
          <a:stretch>
            <a:fillRect/>
          </a:stretch>
        </p:blipFill>
        <p:spPr>
          <a:xfrm>
            <a:off x="0" y="5320143"/>
            <a:ext cx="7772400" cy="1627914"/>
          </a:xfrm>
          <a:prstGeom prst="rect">
            <a:avLst/>
          </a:prstGeom>
          <a:ln w="12700">
            <a:miter lim="400000"/>
          </a:ln>
        </p:spPr>
      </p:pic>
      <p:sp>
        <p:nvSpPr>
          <p:cNvPr id="133" name="Provide comparable sales used in market pricing to Appraiser…"/>
          <p:cNvSpPr txBox="1"/>
          <p:nvPr/>
        </p:nvSpPr>
        <p:spPr>
          <a:xfrm>
            <a:off x="442367" y="7201038"/>
            <a:ext cx="6887666" cy="12258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13894" indent="-213894">
              <a:spcBef>
                <a:spcPts val="600"/>
              </a:spcBef>
              <a:buSzPct val="100000"/>
              <a:buAutoNum type="arabicPeriod" startAt="154"/>
              <a:defRPr sz="1600">
                <a:solidFill>
                  <a:srgbClr val="2D2829"/>
                </a:solidFill>
                <a:latin typeface="Times New Roman"/>
                <a:ea typeface="Times New Roman"/>
                <a:cs typeface="Times New Roman"/>
                <a:sym typeface="Times New Roman"/>
              </a:defRPr>
            </a:pPr>
            <a:r>
              <a:t>Provide comparable sales used in market pricing to Appraiser</a:t>
            </a:r>
          </a:p>
          <a:p>
            <a:pPr marL="213894" indent="-213894">
              <a:spcBef>
                <a:spcPts val="600"/>
              </a:spcBef>
              <a:buSzPct val="100000"/>
              <a:buAutoNum type="arabicPeriod" startAt="154"/>
              <a:defRPr sz="1600">
                <a:solidFill>
                  <a:srgbClr val="2D2829"/>
                </a:solidFill>
                <a:latin typeface="Times New Roman"/>
                <a:ea typeface="Times New Roman"/>
                <a:cs typeface="Times New Roman"/>
                <a:sym typeface="Times New Roman"/>
              </a:defRPr>
            </a:pPr>
            <a:r>
              <a:t>Follow-Up On Appraisal</a:t>
            </a:r>
          </a:p>
          <a:p>
            <a:pPr marL="213894" indent="-213894">
              <a:spcBef>
                <a:spcPts val="600"/>
              </a:spcBef>
              <a:buSzPct val="100000"/>
              <a:buAutoNum type="arabicPeriod" startAt="154"/>
              <a:defRPr sz="1600">
                <a:solidFill>
                  <a:srgbClr val="2D2829"/>
                </a:solidFill>
                <a:latin typeface="Times New Roman"/>
                <a:ea typeface="Times New Roman"/>
                <a:cs typeface="Times New Roman"/>
                <a:sym typeface="Times New Roman"/>
              </a:defRPr>
            </a:pPr>
            <a:r>
              <a:t>Enter completion into transaction management program</a:t>
            </a:r>
          </a:p>
          <a:p>
            <a:pPr marL="213894" indent="-213894">
              <a:spcBef>
                <a:spcPts val="600"/>
              </a:spcBef>
              <a:buSzPct val="100000"/>
              <a:buAutoNum type="arabicPeriod" startAt="154"/>
              <a:defRPr sz="1600">
                <a:solidFill>
                  <a:srgbClr val="2D2829"/>
                </a:solidFill>
                <a:latin typeface="Times New Roman"/>
                <a:ea typeface="Times New Roman"/>
                <a:cs typeface="Times New Roman"/>
                <a:sym typeface="Times New Roman"/>
              </a:defRPr>
            </a:pPr>
            <a:r>
              <a:t>Assist seller in questioning appraisal report if it seems too low</a:t>
            </a:r>
          </a:p>
        </p:txBody>
      </p:sp>
      <p:sp>
        <p:nvSpPr>
          <p:cNvPr id="6" name="As a seller’s agent, my fiduciary responsibility is to the home seller.…">
            <a:extLst>
              <a:ext uri="{FF2B5EF4-FFF2-40B4-BE49-F238E27FC236}">
                <a16:creationId xmlns:a16="http://schemas.microsoft.com/office/drawing/2014/main" id="{F270F9CC-E08A-4CF7-9E40-A27293A538EC}"/>
              </a:ext>
            </a:extLst>
          </p:cNvPr>
          <p:cNvSpPr txBox="1"/>
          <p:nvPr/>
        </p:nvSpPr>
        <p:spPr>
          <a:xfrm>
            <a:off x="175760" y="9592021"/>
            <a:ext cx="7014480" cy="332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1600" b="1">
                <a:solidFill>
                  <a:srgbClr val="535353"/>
                </a:solidFill>
              </a:defRPr>
            </a:lvl1pPr>
          </a:lstStyle>
          <a:p>
            <a:r>
              <a:rPr dirty="0"/>
              <a:t>Agent Contact Info Here.</a:t>
            </a:r>
          </a:p>
        </p:txBody>
      </p:sp>
      <p:pic>
        <p:nvPicPr>
          <p:cNvPr id="7" name="PA-horizontal-white-01.png" descr="PA-horizontal-white-01.png">
            <a:extLst>
              <a:ext uri="{FF2B5EF4-FFF2-40B4-BE49-F238E27FC236}">
                <a16:creationId xmlns:a16="http://schemas.microsoft.com/office/drawing/2014/main" id="{F9011151-1A50-49F5-BB27-8F15522C54A8}"/>
              </a:ext>
            </a:extLst>
          </p:cNvPr>
          <p:cNvPicPr>
            <a:picLocks noChangeAspect="1"/>
          </p:cNvPicPr>
          <p:nvPr/>
        </p:nvPicPr>
        <p:blipFill>
          <a:blip r:embed="rId4"/>
          <a:stretch>
            <a:fillRect/>
          </a:stretch>
        </p:blipFill>
        <p:spPr>
          <a:xfrm>
            <a:off x="6284826" y="9486120"/>
            <a:ext cx="1487574" cy="544541"/>
          </a:xfrm>
          <a:prstGeom prst="rect">
            <a:avLst/>
          </a:prstGeom>
          <a:ln w="12700">
            <a:miter lim="400000"/>
          </a:ln>
        </p:spPr>
      </p:pic>
      <p:sp>
        <p:nvSpPr>
          <p:cNvPr id="8" name="Slide Number">
            <a:extLst>
              <a:ext uri="{FF2B5EF4-FFF2-40B4-BE49-F238E27FC236}">
                <a16:creationId xmlns:a16="http://schemas.microsoft.com/office/drawing/2014/main" id="{330DFAB8-F8EA-485D-A559-7B4505C819CC}"/>
              </a:ext>
            </a:extLst>
          </p:cNvPr>
          <p:cNvSpPr txBox="1">
            <a:spLocks/>
          </p:cNvSpPr>
          <p:nvPr/>
        </p:nvSpPr>
        <p:spPr>
          <a:xfrm>
            <a:off x="7005171" y="9476151"/>
            <a:ext cx="232877" cy="228512"/>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endParaRPr lang="en-US" dirty="0"/>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 name="Text Banners -Top 184 Things Real Estate Agents do to Earn Their Commission copy 8.png" descr="Text Banners -Top 184 Things Real Estate Agents do to Earn Their Commission copy 8.png"/>
          <p:cNvPicPr>
            <a:picLocks noChangeAspect="1"/>
          </p:cNvPicPr>
          <p:nvPr/>
        </p:nvPicPr>
        <p:blipFill>
          <a:blip r:embed="rId2"/>
          <a:stretch>
            <a:fillRect/>
          </a:stretch>
        </p:blipFill>
        <p:spPr>
          <a:xfrm>
            <a:off x="0" y="39371"/>
            <a:ext cx="7772400" cy="1267458"/>
          </a:xfrm>
          <a:prstGeom prst="rect">
            <a:avLst/>
          </a:prstGeom>
          <a:ln w="12700">
            <a:miter lim="400000"/>
          </a:ln>
        </p:spPr>
      </p:pic>
      <p:sp>
        <p:nvSpPr>
          <p:cNvPr id="136" name="Contract Is Signed By All Parties…"/>
          <p:cNvSpPr txBox="1"/>
          <p:nvPr/>
        </p:nvSpPr>
        <p:spPr>
          <a:xfrm>
            <a:off x="442367" y="1390649"/>
            <a:ext cx="6887666" cy="77028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13894" indent="-213894">
              <a:spcBef>
                <a:spcPts val="600"/>
              </a:spcBef>
              <a:buSzPct val="100000"/>
              <a:buAutoNum type="arabicPeriod" startAt="158"/>
              <a:defRPr sz="1600">
                <a:solidFill>
                  <a:srgbClr val="2D2829"/>
                </a:solidFill>
                <a:latin typeface="Times New Roman"/>
                <a:ea typeface="Times New Roman"/>
                <a:cs typeface="Times New Roman"/>
                <a:sym typeface="Times New Roman"/>
              </a:defRPr>
            </a:pPr>
            <a:r>
              <a:t>Contract Is Signed By All Parties</a:t>
            </a:r>
          </a:p>
          <a:p>
            <a:pPr marL="213894" indent="-213894">
              <a:spcBef>
                <a:spcPts val="600"/>
              </a:spcBef>
              <a:buSzPct val="100000"/>
              <a:buAutoNum type="arabicPeriod" startAt="158"/>
              <a:defRPr sz="1600">
                <a:solidFill>
                  <a:srgbClr val="2D2829"/>
                </a:solidFill>
                <a:latin typeface="Times New Roman"/>
                <a:ea typeface="Times New Roman"/>
                <a:cs typeface="Times New Roman"/>
                <a:sym typeface="Times New Roman"/>
              </a:defRPr>
            </a:pPr>
            <a:r>
              <a:t>Coordinate closing process with buyer’s agent and lender</a:t>
            </a:r>
          </a:p>
          <a:p>
            <a:pPr marL="213894" indent="-213894">
              <a:spcBef>
                <a:spcPts val="600"/>
              </a:spcBef>
              <a:buSzPct val="100000"/>
              <a:buAutoNum type="arabicPeriod" startAt="158"/>
              <a:defRPr sz="1600">
                <a:solidFill>
                  <a:srgbClr val="2D2829"/>
                </a:solidFill>
                <a:latin typeface="Times New Roman"/>
                <a:ea typeface="Times New Roman"/>
                <a:cs typeface="Times New Roman"/>
                <a:sym typeface="Times New Roman"/>
              </a:defRPr>
            </a:pPr>
            <a:r>
              <a:t>Update closing forms &amp; files</a:t>
            </a:r>
          </a:p>
          <a:p>
            <a:pPr marL="213894" indent="-213894">
              <a:spcBef>
                <a:spcPts val="600"/>
              </a:spcBef>
              <a:buSzPct val="100000"/>
              <a:buAutoNum type="arabicPeriod" startAt="158"/>
              <a:defRPr sz="1600">
                <a:solidFill>
                  <a:srgbClr val="2D2829"/>
                </a:solidFill>
                <a:latin typeface="Times New Roman"/>
                <a:ea typeface="Times New Roman"/>
                <a:cs typeface="Times New Roman"/>
                <a:sym typeface="Times New Roman"/>
              </a:defRPr>
            </a:pPr>
            <a:r>
              <a:t>Ensure all parties have all forms and information needed to close the sale</a:t>
            </a:r>
          </a:p>
          <a:p>
            <a:pPr marL="213894" indent="-213894">
              <a:spcBef>
                <a:spcPts val="600"/>
              </a:spcBef>
              <a:buSzPct val="100000"/>
              <a:buAutoNum type="arabicPeriod" startAt="158"/>
              <a:defRPr sz="1600">
                <a:solidFill>
                  <a:srgbClr val="2D2829"/>
                </a:solidFill>
                <a:latin typeface="Times New Roman"/>
                <a:ea typeface="Times New Roman"/>
                <a:cs typeface="Times New Roman"/>
                <a:sym typeface="Times New Roman"/>
              </a:defRPr>
            </a:pPr>
            <a:r>
              <a:t>Select location where closing will be held</a:t>
            </a:r>
          </a:p>
          <a:p>
            <a:pPr marL="213894" indent="-213894">
              <a:spcBef>
                <a:spcPts val="600"/>
              </a:spcBef>
              <a:buSzPct val="100000"/>
              <a:buAutoNum type="arabicPeriod" startAt="158"/>
              <a:defRPr sz="1600">
                <a:solidFill>
                  <a:srgbClr val="2D2829"/>
                </a:solidFill>
                <a:latin typeface="Times New Roman"/>
                <a:ea typeface="Times New Roman"/>
                <a:cs typeface="Times New Roman"/>
                <a:sym typeface="Times New Roman"/>
              </a:defRPr>
            </a:pPr>
            <a:r>
              <a:t>Confirm closing date and time and notify all parties</a:t>
            </a:r>
          </a:p>
          <a:p>
            <a:pPr marL="213894" indent="-213894">
              <a:spcBef>
                <a:spcPts val="600"/>
              </a:spcBef>
              <a:buSzPct val="100000"/>
              <a:buAutoNum type="arabicPeriod" startAt="158"/>
              <a:defRPr sz="1600">
                <a:solidFill>
                  <a:srgbClr val="2D2829"/>
                </a:solidFill>
                <a:latin typeface="Times New Roman"/>
                <a:ea typeface="Times New Roman"/>
                <a:cs typeface="Times New Roman"/>
                <a:sym typeface="Times New Roman"/>
              </a:defRPr>
            </a:pPr>
            <a:r>
              <a:t>Assist in solving any title problems (boundary disputes, easements, etc) or in obtaining Death Certificates</a:t>
            </a:r>
          </a:p>
          <a:p>
            <a:pPr marL="213894" indent="-213894">
              <a:spcBef>
                <a:spcPts val="600"/>
              </a:spcBef>
              <a:buSzPct val="100000"/>
              <a:buAutoNum type="arabicPeriod" startAt="158"/>
              <a:defRPr sz="1600">
                <a:solidFill>
                  <a:srgbClr val="2D2829"/>
                </a:solidFill>
                <a:latin typeface="Times New Roman"/>
                <a:ea typeface="Times New Roman"/>
                <a:cs typeface="Times New Roman"/>
                <a:sym typeface="Times New Roman"/>
              </a:defRPr>
            </a:pPr>
            <a:r>
              <a:t>Work with buyer’s agent in scheduling and conducting buyer’s Final Walk-Thru prior to closing</a:t>
            </a:r>
          </a:p>
          <a:p>
            <a:pPr marL="213894" indent="-213894">
              <a:spcBef>
                <a:spcPts val="600"/>
              </a:spcBef>
              <a:buSzPct val="100000"/>
              <a:buAutoNum type="arabicPeriod" startAt="158"/>
              <a:defRPr sz="1600">
                <a:solidFill>
                  <a:srgbClr val="2D2829"/>
                </a:solidFill>
                <a:latin typeface="Times New Roman"/>
                <a:ea typeface="Times New Roman"/>
                <a:cs typeface="Times New Roman"/>
                <a:sym typeface="Times New Roman"/>
              </a:defRPr>
            </a:pPr>
            <a:r>
              <a:t>Research all tax, HOA, utility and other applicable prorations</a:t>
            </a:r>
          </a:p>
          <a:p>
            <a:pPr marL="213894" indent="-213894">
              <a:spcBef>
                <a:spcPts val="600"/>
              </a:spcBef>
              <a:buSzPct val="100000"/>
              <a:buAutoNum type="arabicPeriod" startAt="158"/>
              <a:defRPr sz="1600">
                <a:solidFill>
                  <a:srgbClr val="2D2829"/>
                </a:solidFill>
                <a:latin typeface="Times New Roman"/>
                <a:ea typeface="Times New Roman"/>
                <a:cs typeface="Times New Roman"/>
                <a:sym typeface="Times New Roman"/>
              </a:defRPr>
            </a:pPr>
            <a:r>
              <a:t>Request final closing figures from closing agent (attorney or title company)</a:t>
            </a:r>
          </a:p>
          <a:p>
            <a:pPr marL="213894" indent="-213894">
              <a:spcBef>
                <a:spcPts val="600"/>
              </a:spcBef>
              <a:buSzPct val="100000"/>
              <a:buAutoNum type="arabicPeriod" startAt="158"/>
              <a:defRPr sz="1600">
                <a:solidFill>
                  <a:srgbClr val="2D2829"/>
                </a:solidFill>
                <a:latin typeface="Times New Roman"/>
                <a:ea typeface="Times New Roman"/>
                <a:cs typeface="Times New Roman"/>
                <a:sym typeface="Times New Roman"/>
              </a:defRPr>
            </a:pPr>
            <a:r>
              <a:t>Receive &amp; carefully review closing figures to ensure accuracy of preparation</a:t>
            </a:r>
          </a:p>
          <a:p>
            <a:pPr marL="213894" indent="-213894">
              <a:spcBef>
                <a:spcPts val="600"/>
              </a:spcBef>
              <a:buSzPct val="100000"/>
              <a:buAutoNum type="arabicPeriod" startAt="158"/>
              <a:defRPr sz="1600">
                <a:solidFill>
                  <a:srgbClr val="2D2829"/>
                </a:solidFill>
                <a:latin typeface="Times New Roman"/>
                <a:ea typeface="Times New Roman"/>
                <a:cs typeface="Times New Roman"/>
                <a:sym typeface="Times New Roman"/>
              </a:defRPr>
            </a:pPr>
            <a:r>
              <a:t>Forward verified closing figures to buyer’s agent</a:t>
            </a:r>
          </a:p>
          <a:p>
            <a:pPr marL="213894" indent="-213894">
              <a:spcBef>
                <a:spcPts val="600"/>
              </a:spcBef>
              <a:buSzPct val="100000"/>
              <a:buAutoNum type="arabicPeriod" startAt="158"/>
              <a:defRPr sz="1600">
                <a:solidFill>
                  <a:srgbClr val="2D2829"/>
                </a:solidFill>
                <a:latin typeface="Times New Roman"/>
                <a:ea typeface="Times New Roman"/>
                <a:cs typeface="Times New Roman"/>
                <a:sym typeface="Times New Roman"/>
              </a:defRPr>
            </a:pPr>
            <a:r>
              <a:t>Request copy of closing documents from closing agent</a:t>
            </a:r>
          </a:p>
          <a:p>
            <a:pPr marL="213894" indent="-213894">
              <a:spcBef>
                <a:spcPts val="600"/>
              </a:spcBef>
              <a:buSzPct val="100000"/>
              <a:buAutoNum type="arabicPeriod" startAt="158"/>
              <a:defRPr sz="1600">
                <a:solidFill>
                  <a:srgbClr val="2D2829"/>
                </a:solidFill>
                <a:latin typeface="Times New Roman"/>
                <a:ea typeface="Times New Roman"/>
                <a:cs typeface="Times New Roman"/>
                <a:sym typeface="Times New Roman"/>
              </a:defRPr>
            </a:pPr>
            <a:r>
              <a:t>Confirm buyer and buyer’s agent have received title insurance commitment</a:t>
            </a:r>
          </a:p>
          <a:p>
            <a:pPr marL="213894" indent="-213894">
              <a:spcBef>
                <a:spcPts val="600"/>
              </a:spcBef>
              <a:buSzPct val="100000"/>
              <a:buAutoNum type="arabicPeriod" startAt="158"/>
              <a:defRPr sz="1600">
                <a:solidFill>
                  <a:srgbClr val="2D2829"/>
                </a:solidFill>
                <a:latin typeface="Times New Roman"/>
                <a:ea typeface="Times New Roman"/>
                <a:cs typeface="Times New Roman"/>
                <a:sym typeface="Times New Roman"/>
              </a:defRPr>
            </a:pPr>
            <a:r>
              <a:t>Provide “Home Owners Warranty” for availability at closing</a:t>
            </a:r>
          </a:p>
          <a:p>
            <a:pPr marL="213894" indent="-213894">
              <a:spcBef>
                <a:spcPts val="600"/>
              </a:spcBef>
              <a:buSzPct val="100000"/>
              <a:buAutoNum type="arabicPeriod" startAt="158"/>
              <a:defRPr sz="1600">
                <a:solidFill>
                  <a:srgbClr val="2D2829"/>
                </a:solidFill>
                <a:latin typeface="Times New Roman"/>
                <a:ea typeface="Times New Roman"/>
                <a:cs typeface="Times New Roman"/>
                <a:sym typeface="Times New Roman"/>
              </a:defRPr>
            </a:pPr>
            <a:r>
              <a:t>Reviews all closing documents carefully for errors</a:t>
            </a:r>
          </a:p>
          <a:p>
            <a:pPr marL="213894" indent="-213894">
              <a:spcBef>
                <a:spcPts val="600"/>
              </a:spcBef>
              <a:buSzPct val="100000"/>
              <a:buAutoNum type="arabicPeriod" startAt="158"/>
              <a:defRPr sz="1600">
                <a:solidFill>
                  <a:srgbClr val="2D2829"/>
                </a:solidFill>
                <a:latin typeface="Times New Roman"/>
                <a:ea typeface="Times New Roman"/>
                <a:cs typeface="Times New Roman"/>
                <a:sym typeface="Times New Roman"/>
              </a:defRPr>
            </a:pPr>
            <a:r>
              <a:t>Forward closing documents to absentee seller as requested</a:t>
            </a:r>
          </a:p>
          <a:p>
            <a:pPr marL="213894" indent="-213894">
              <a:spcBef>
                <a:spcPts val="600"/>
              </a:spcBef>
              <a:buSzPct val="100000"/>
              <a:buAutoNum type="arabicPeriod" startAt="158"/>
              <a:defRPr sz="1600">
                <a:solidFill>
                  <a:srgbClr val="2D2829"/>
                </a:solidFill>
                <a:latin typeface="Times New Roman"/>
                <a:ea typeface="Times New Roman"/>
                <a:cs typeface="Times New Roman"/>
                <a:sym typeface="Times New Roman"/>
              </a:defRPr>
            </a:pPr>
            <a:r>
              <a:t>Review documents with closing agent (attorney)</a:t>
            </a:r>
          </a:p>
          <a:p>
            <a:pPr marL="213894" indent="-213894">
              <a:spcBef>
                <a:spcPts val="600"/>
              </a:spcBef>
              <a:buSzPct val="100000"/>
              <a:buAutoNum type="arabicPeriod" startAt="158"/>
              <a:defRPr sz="1600">
                <a:solidFill>
                  <a:srgbClr val="2D2829"/>
                </a:solidFill>
                <a:latin typeface="Times New Roman"/>
                <a:ea typeface="Times New Roman"/>
                <a:cs typeface="Times New Roman"/>
                <a:sym typeface="Times New Roman"/>
              </a:defRPr>
            </a:pPr>
            <a:r>
              <a:t>Provide earnest money deposit check from escrow account to closing agent</a:t>
            </a:r>
          </a:p>
          <a:p>
            <a:pPr marL="213894" indent="-213894">
              <a:spcBef>
                <a:spcPts val="600"/>
              </a:spcBef>
              <a:buSzPct val="100000"/>
              <a:buAutoNum type="arabicPeriod" startAt="158"/>
              <a:defRPr sz="1600">
                <a:solidFill>
                  <a:srgbClr val="2D2829"/>
                </a:solidFill>
                <a:latin typeface="Times New Roman"/>
                <a:ea typeface="Times New Roman"/>
                <a:cs typeface="Times New Roman"/>
                <a:sym typeface="Times New Roman"/>
              </a:defRPr>
            </a:pPr>
            <a:r>
              <a:t>Coordinate this closing with seller’s next purchase and resolve any timing</a:t>
            </a:r>
          </a:p>
          <a:p>
            <a:pPr marL="213894" indent="-213894">
              <a:spcBef>
                <a:spcPts val="600"/>
              </a:spcBef>
              <a:buSzPct val="100000"/>
              <a:buAutoNum type="arabicPeriod" startAt="158"/>
              <a:defRPr sz="1600">
                <a:solidFill>
                  <a:srgbClr val="2D2829"/>
                </a:solidFill>
                <a:latin typeface="Times New Roman"/>
                <a:ea typeface="Times New Roman"/>
                <a:cs typeface="Times New Roman"/>
                <a:sym typeface="Times New Roman"/>
              </a:defRPr>
            </a:pPr>
            <a:r>
              <a:t>Have a “no surprises” closing so that seller receives a net proceeds check at closing </a:t>
            </a:r>
          </a:p>
          <a:p>
            <a:pPr>
              <a:spcBef>
                <a:spcPts val="600"/>
              </a:spcBef>
              <a:defRPr sz="1600">
                <a:solidFill>
                  <a:srgbClr val="2D2829"/>
                </a:solidFill>
                <a:latin typeface="Times New Roman"/>
                <a:ea typeface="Times New Roman"/>
                <a:cs typeface="Times New Roman"/>
                <a:sym typeface="Times New Roman"/>
              </a:defRPr>
            </a:pPr>
            <a:endParaRPr/>
          </a:p>
        </p:txBody>
      </p:sp>
      <p:sp>
        <p:nvSpPr>
          <p:cNvPr id="4" name="As a seller’s agent, my fiduciary responsibility is to the home seller.…">
            <a:extLst>
              <a:ext uri="{FF2B5EF4-FFF2-40B4-BE49-F238E27FC236}">
                <a16:creationId xmlns:a16="http://schemas.microsoft.com/office/drawing/2014/main" id="{2B37A64D-485E-4DE3-84C7-4E60F4983E08}"/>
              </a:ext>
            </a:extLst>
          </p:cNvPr>
          <p:cNvSpPr txBox="1"/>
          <p:nvPr/>
        </p:nvSpPr>
        <p:spPr>
          <a:xfrm>
            <a:off x="175760" y="9592021"/>
            <a:ext cx="7014480" cy="332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1600" b="1">
                <a:solidFill>
                  <a:srgbClr val="535353"/>
                </a:solidFill>
              </a:defRPr>
            </a:lvl1pPr>
          </a:lstStyle>
          <a:p>
            <a:r>
              <a:rPr dirty="0"/>
              <a:t>Agent Contact Info Here.</a:t>
            </a:r>
          </a:p>
        </p:txBody>
      </p:sp>
      <p:pic>
        <p:nvPicPr>
          <p:cNvPr id="5" name="PA-horizontal-white-01.png" descr="PA-horizontal-white-01.png">
            <a:extLst>
              <a:ext uri="{FF2B5EF4-FFF2-40B4-BE49-F238E27FC236}">
                <a16:creationId xmlns:a16="http://schemas.microsoft.com/office/drawing/2014/main" id="{E4E5ADF2-8D75-4CC7-BC70-CC3ECBD2ED91}"/>
              </a:ext>
            </a:extLst>
          </p:cNvPr>
          <p:cNvPicPr>
            <a:picLocks noChangeAspect="1"/>
          </p:cNvPicPr>
          <p:nvPr/>
        </p:nvPicPr>
        <p:blipFill>
          <a:blip r:embed="rId3"/>
          <a:stretch>
            <a:fillRect/>
          </a:stretch>
        </p:blipFill>
        <p:spPr>
          <a:xfrm>
            <a:off x="6284826" y="9486120"/>
            <a:ext cx="1487574" cy="544541"/>
          </a:xfrm>
          <a:prstGeom prst="rect">
            <a:avLst/>
          </a:prstGeom>
          <a:ln w="12700">
            <a:miter lim="400000"/>
          </a:ln>
        </p:spPr>
      </p:pic>
      <p:sp>
        <p:nvSpPr>
          <p:cNvPr id="6" name="Slide Number">
            <a:extLst>
              <a:ext uri="{FF2B5EF4-FFF2-40B4-BE49-F238E27FC236}">
                <a16:creationId xmlns:a16="http://schemas.microsoft.com/office/drawing/2014/main" id="{8657D201-605C-40A2-AE1E-8E7929635E81}"/>
              </a:ext>
            </a:extLst>
          </p:cNvPr>
          <p:cNvSpPr txBox="1">
            <a:spLocks/>
          </p:cNvSpPr>
          <p:nvPr/>
        </p:nvSpPr>
        <p:spPr>
          <a:xfrm>
            <a:off x="7005171" y="9476151"/>
            <a:ext cx="232877" cy="228512"/>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endParaRPr lang="en-US" dirty="0"/>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Refer sellers to one of the best agents at their destination, if applicable…"/>
          <p:cNvSpPr txBox="1"/>
          <p:nvPr/>
        </p:nvSpPr>
        <p:spPr>
          <a:xfrm>
            <a:off x="442367" y="577850"/>
            <a:ext cx="6887666" cy="11496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13894" indent="-213894">
              <a:spcBef>
                <a:spcPts val="600"/>
              </a:spcBef>
              <a:buSzPct val="100000"/>
              <a:buAutoNum type="arabicPeriod" startAt="179"/>
              <a:defRPr sz="1600">
                <a:solidFill>
                  <a:srgbClr val="2D2829"/>
                </a:solidFill>
                <a:latin typeface="Times New Roman"/>
                <a:ea typeface="Times New Roman"/>
                <a:cs typeface="Times New Roman"/>
                <a:sym typeface="Times New Roman"/>
              </a:defRPr>
            </a:pPr>
            <a:r>
              <a:t>Refer sellers to one of the best agents at their destination, if applicable</a:t>
            </a:r>
          </a:p>
          <a:p>
            <a:pPr marL="213894" indent="-213894">
              <a:spcBef>
                <a:spcPts val="600"/>
              </a:spcBef>
              <a:buSzPct val="100000"/>
              <a:buAutoNum type="arabicPeriod" startAt="179"/>
              <a:defRPr sz="1600">
                <a:solidFill>
                  <a:srgbClr val="2D2829"/>
                </a:solidFill>
                <a:latin typeface="Times New Roman"/>
                <a:ea typeface="Times New Roman"/>
                <a:cs typeface="Times New Roman"/>
                <a:sym typeface="Times New Roman"/>
              </a:defRPr>
            </a:pPr>
            <a:r>
              <a:t>Change MLS status to Sold. Enter sale date, price, selling broker and agent’s ID numbers, etc.</a:t>
            </a:r>
          </a:p>
          <a:p>
            <a:pPr marL="213894" indent="-213894">
              <a:spcBef>
                <a:spcPts val="600"/>
              </a:spcBef>
              <a:buSzPct val="100000"/>
              <a:buAutoNum type="arabicPeriod" startAt="179"/>
              <a:defRPr sz="1600">
                <a:solidFill>
                  <a:srgbClr val="2D2829"/>
                </a:solidFill>
                <a:latin typeface="Times New Roman"/>
                <a:ea typeface="Times New Roman"/>
                <a:cs typeface="Times New Roman"/>
                <a:sym typeface="Times New Roman"/>
              </a:defRPr>
            </a:pPr>
            <a:r>
              <a:t>Close out listing in your management program</a:t>
            </a:r>
          </a:p>
        </p:txBody>
      </p:sp>
      <p:pic>
        <p:nvPicPr>
          <p:cNvPr id="139" name="Text Banners -Top 184 Things Real Estate Agents do to Earn Their Commission copy 9.png" descr="Text Banners -Top 184 Things Real Estate Agents do to Earn Their Commission copy 9.png"/>
          <p:cNvPicPr>
            <a:picLocks noChangeAspect="1"/>
          </p:cNvPicPr>
          <p:nvPr/>
        </p:nvPicPr>
        <p:blipFill>
          <a:blip r:embed="rId2"/>
          <a:stretch>
            <a:fillRect/>
          </a:stretch>
        </p:blipFill>
        <p:spPr>
          <a:xfrm>
            <a:off x="0" y="2103729"/>
            <a:ext cx="7772400" cy="1304342"/>
          </a:xfrm>
          <a:prstGeom prst="rect">
            <a:avLst/>
          </a:prstGeom>
          <a:ln w="12700">
            <a:miter lim="400000"/>
          </a:ln>
        </p:spPr>
      </p:pic>
      <p:sp>
        <p:nvSpPr>
          <p:cNvPr id="140" name="Answer questions about filing claims with Home Owner Warranty company if requested…"/>
          <p:cNvSpPr txBox="1"/>
          <p:nvPr/>
        </p:nvSpPr>
        <p:spPr>
          <a:xfrm>
            <a:off x="442367" y="3548662"/>
            <a:ext cx="6887666" cy="16068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13894" indent="-213894">
              <a:spcBef>
                <a:spcPts val="600"/>
              </a:spcBef>
              <a:buSzPct val="100000"/>
              <a:buAutoNum type="arabicPeriod" startAt="182"/>
              <a:defRPr sz="1600">
                <a:solidFill>
                  <a:srgbClr val="2D2829"/>
                </a:solidFill>
                <a:latin typeface="Times New Roman"/>
                <a:ea typeface="Times New Roman"/>
                <a:cs typeface="Times New Roman"/>
                <a:sym typeface="Times New Roman"/>
              </a:defRPr>
            </a:pPr>
            <a:r>
              <a:t>Answer questions about filing claims with Home Owner Warranty company if requested</a:t>
            </a:r>
          </a:p>
          <a:p>
            <a:pPr marL="213894" indent="-213894">
              <a:spcBef>
                <a:spcPts val="600"/>
              </a:spcBef>
              <a:buSzPct val="100000"/>
              <a:buAutoNum type="arabicPeriod" startAt="182"/>
              <a:defRPr sz="1600">
                <a:solidFill>
                  <a:srgbClr val="2D2829"/>
                </a:solidFill>
                <a:latin typeface="Times New Roman"/>
                <a:ea typeface="Times New Roman"/>
                <a:cs typeface="Times New Roman"/>
                <a:sym typeface="Times New Roman"/>
              </a:defRPr>
            </a:pPr>
            <a:r>
              <a:t>Attempt to clarify and resolve any conflicts about repairs if buyer is not satisfied</a:t>
            </a:r>
          </a:p>
          <a:p>
            <a:pPr marL="213894" indent="-213894">
              <a:spcBef>
                <a:spcPts val="600"/>
              </a:spcBef>
              <a:buSzPct val="100000"/>
              <a:buAutoNum type="arabicPeriod" startAt="182"/>
              <a:defRPr sz="1600">
                <a:solidFill>
                  <a:srgbClr val="2D2829"/>
                </a:solidFill>
                <a:latin typeface="Times New Roman"/>
                <a:ea typeface="Times New Roman"/>
                <a:cs typeface="Times New Roman"/>
                <a:sym typeface="Times New Roman"/>
              </a:defRPr>
            </a:pPr>
            <a:r>
              <a:t>Respond to any follow-on calls and provide any additional information required from office files.</a:t>
            </a:r>
          </a:p>
        </p:txBody>
      </p:sp>
      <p:pic>
        <p:nvPicPr>
          <p:cNvPr id="141" name="Ending -Top 184 Things Real Estate Agents do to Earn Their Commission copy.png" descr="Ending -Top 184 Things Real Estate Agents do to Earn Their Commission copy.png"/>
          <p:cNvPicPr>
            <a:picLocks noChangeAspect="1"/>
          </p:cNvPicPr>
          <p:nvPr/>
        </p:nvPicPr>
        <p:blipFill>
          <a:blip r:embed="rId3"/>
          <a:srcRect b="4331"/>
          <a:stretch>
            <a:fillRect/>
          </a:stretch>
        </p:blipFill>
        <p:spPr>
          <a:xfrm>
            <a:off x="1827609" y="5175153"/>
            <a:ext cx="4117155" cy="3792022"/>
          </a:xfrm>
          <a:prstGeom prst="rect">
            <a:avLst/>
          </a:prstGeom>
          <a:ln w="12700">
            <a:miter lim="400000"/>
          </a:ln>
        </p:spPr>
      </p:pic>
      <p:sp>
        <p:nvSpPr>
          <p:cNvPr id="9" name="As a seller’s agent, my fiduciary responsibility is to the home seller.…">
            <a:extLst>
              <a:ext uri="{FF2B5EF4-FFF2-40B4-BE49-F238E27FC236}">
                <a16:creationId xmlns:a16="http://schemas.microsoft.com/office/drawing/2014/main" id="{7B1B8993-547B-4CF3-ADC2-F61EB1BE1DB8}"/>
              </a:ext>
            </a:extLst>
          </p:cNvPr>
          <p:cNvSpPr txBox="1"/>
          <p:nvPr/>
        </p:nvSpPr>
        <p:spPr>
          <a:xfrm>
            <a:off x="175760" y="9592021"/>
            <a:ext cx="7014480" cy="332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1600" b="1">
                <a:solidFill>
                  <a:srgbClr val="535353"/>
                </a:solidFill>
              </a:defRPr>
            </a:lvl1pPr>
          </a:lstStyle>
          <a:p>
            <a:r>
              <a:rPr dirty="0"/>
              <a:t>Agent Contact Info Here.</a:t>
            </a:r>
          </a:p>
        </p:txBody>
      </p:sp>
      <p:pic>
        <p:nvPicPr>
          <p:cNvPr id="10" name="PA-horizontal-white-01.png" descr="PA-horizontal-white-01.png">
            <a:extLst>
              <a:ext uri="{FF2B5EF4-FFF2-40B4-BE49-F238E27FC236}">
                <a16:creationId xmlns:a16="http://schemas.microsoft.com/office/drawing/2014/main" id="{B4E14189-7018-4BF9-9DCD-0568F4901855}"/>
              </a:ext>
            </a:extLst>
          </p:cNvPr>
          <p:cNvPicPr>
            <a:picLocks noChangeAspect="1"/>
          </p:cNvPicPr>
          <p:nvPr/>
        </p:nvPicPr>
        <p:blipFill>
          <a:blip r:embed="rId4"/>
          <a:stretch>
            <a:fillRect/>
          </a:stretch>
        </p:blipFill>
        <p:spPr>
          <a:xfrm>
            <a:off x="6284826" y="9486120"/>
            <a:ext cx="1487574" cy="544541"/>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Did you realize Real Estate Agents did so many things?"/>
          <p:cNvSpPr txBox="1"/>
          <p:nvPr/>
        </p:nvSpPr>
        <p:spPr>
          <a:xfrm>
            <a:off x="1451094" y="476250"/>
            <a:ext cx="4870212" cy="3114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lnSpc>
                <a:spcPts val="3500"/>
              </a:lnSpc>
              <a:defRPr sz="1600" b="1">
                <a:solidFill>
                  <a:srgbClr val="2D2829"/>
                </a:solidFill>
                <a:latin typeface="Times New Roman"/>
                <a:ea typeface="Times New Roman"/>
                <a:cs typeface="Times New Roman"/>
                <a:sym typeface="Times New Roman"/>
              </a:defRPr>
            </a:lvl1pPr>
          </a:lstStyle>
          <a:p>
            <a:r>
              <a:t>Did you realize Real Estate Agents did so many things?</a:t>
            </a:r>
          </a:p>
        </p:txBody>
      </p:sp>
      <p:pic>
        <p:nvPicPr>
          <p:cNvPr id="144" name="Text Banners -Top 184 Things Real Estate Agents do to Earn Their Commission (1).png" descr="Text Banners -Top 184 Things Real Estate Agents do to Earn Their Commission (1).png"/>
          <p:cNvPicPr>
            <a:picLocks noChangeAspect="1"/>
          </p:cNvPicPr>
          <p:nvPr/>
        </p:nvPicPr>
        <p:blipFill>
          <a:blip r:embed="rId2"/>
          <a:stretch>
            <a:fillRect/>
          </a:stretch>
        </p:blipFill>
        <p:spPr>
          <a:xfrm>
            <a:off x="0" y="833022"/>
            <a:ext cx="7772400" cy="1839156"/>
          </a:xfrm>
          <a:prstGeom prst="rect">
            <a:avLst/>
          </a:prstGeom>
          <a:ln w="12700">
            <a:miter lim="400000"/>
          </a:ln>
        </p:spPr>
      </p:pic>
      <p:sp>
        <p:nvSpPr>
          <p:cNvPr id="145" name="Surveys show that many homeowners and homebuyers are not aware of the true value a Real Estate Agent provides during the course of a real estate transaction.…"/>
          <p:cNvSpPr txBox="1"/>
          <p:nvPr/>
        </p:nvSpPr>
        <p:spPr>
          <a:xfrm>
            <a:off x="306884" y="2646045"/>
            <a:ext cx="7158632" cy="28514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500"/>
              </a:spcBef>
              <a:defRPr sz="1600">
                <a:solidFill>
                  <a:srgbClr val="2D2829"/>
                </a:solidFill>
                <a:latin typeface="Times New Roman"/>
                <a:ea typeface="Times New Roman"/>
                <a:cs typeface="Times New Roman"/>
                <a:sym typeface="Times New Roman"/>
              </a:defRPr>
            </a:pPr>
            <a:r>
              <a:t>Surveys show that many homeowners and homebuyers are not aware of the </a:t>
            </a:r>
            <a:r>
              <a:rPr b="1"/>
              <a:t>true value a Real Estate Agent provides </a:t>
            </a:r>
            <a:r>
              <a:t>during the course of a real estate transaction.</a:t>
            </a:r>
          </a:p>
          <a:p>
            <a:pPr>
              <a:spcBef>
                <a:spcPts val="500"/>
              </a:spcBef>
              <a:defRPr sz="1600">
                <a:solidFill>
                  <a:srgbClr val="2D2829"/>
                </a:solidFill>
                <a:latin typeface="Times New Roman"/>
                <a:ea typeface="Times New Roman"/>
                <a:cs typeface="Times New Roman"/>
                <a:sym typeface="Times New Roman"/>
              </a:defRPr>
            </a:pPr>
            <a:endParaRPr/>
          </a:p>
          <a:p>
            <a:pPr>
              <a:spcBef>
                <a:spcPts val="500"/>
              </a:spcBef>
              <a:defRPr sz="1600">
                <a:solidFill>
                  <a:srgbClr val="2D2829"/>
                </a:solidFill>
                <a:latin typeface="Times New Roman"/>
                <a:ea typeface="Times New Roman"/>
                <a:cs typeface="Times New Roman"/>
                <a:sym typeface="Times New Roman"/>
              </a:defRPr>
            </a:pPr>
            <a:r>
              <a:t>The list here is </a:t>
            </a:r>
            <a:r>
              <a:rPr u="sng"/>
              <a:t>just a baseline </a:t>
            </a:r>
            <a:r>
              <a:t>since the services may vary within each brokerage and each market. Many REALTORS® routinely provide a wide variety of </a:t>
            </a:r>
            <a:r>
              <a:rPr b="1" i="1"/>
              <a:t>additional services </a:t>
            </a:r>
            <a:r>
              <a:t>that are as varied as the nature of each transaction.</a:t>
            </a:r>
          </a:p>
          <a:p>
            <a:pPr>
              <a:spcBef>
                <a:spcPts val="500"/>
              </a:spcBef>
              <a:defRPr sz="1600">
                <a:solidFill>
                  <a:srgbClr val="2D2829"/>
                </a:solidFill>
                <a:latin typeface="Times New Roman"/>
                <a:ea typeface="Times New Roman"/>
                <a:cs typeface="Times New Roman"/>
                <a:sym typeface="Times New Roman"/>
              </a:defRPr>
            </a:pPr>
            <a:endParaRPr/>
          </a:p>
          <a:p>
            <a:pPr>
              <a:spcBef>
                <a:spcPts val="500"/>
              </a:spcBef>
              <a:defRPr sz="1600">
                <a:solidFill>
                  <a:srgbClr val="2D2829"/>
                </a:solidFill>
                <a:latin typeface="Times New Roman"/>
                <a:ea typeface="Times New Roman"/>
                <a:cs typeface="Times New Roman"/>
                <a:sym typeface="Times New Roman"/>
              </a:defRPr>
            </a:pPr>
            <a:r>
              <a:t>By the same token, some transactions may not require some of these steps to be equally successful. However, most would agree that given the unexpected complications that can arise, it’s far better to know about a step and make an intelligent, informed decision to skip it, than to not know the possibility even existed.</a:t>
            </a:r>
          </a:p>
        </p:txBody>
      </p:sp>
      <p:sp>
        <p:nvSpPr>
          <p:cNvPr id="146" name="Darryl Davis…"/>
          <p:cNvSpPr txBox="1"/>
          <p:nvPr/>
        </p:nvSpPr>
        <p:spPr>
          <a:xfrm>
            <a:off x="515566" y="7863840"/>
            <a:ext cx="2982068" cy="11485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lnSpc>
                <a:spcPts val="3300"/>
              </a:lnSpc>
              <a:defRPr>
                <a:solidFill>
                  <a:srgbClr val="797979"/>
                </a:solidFill>
                <a:latin typeface="Times New Roman"/>
                <a:ea typeface="Times New Roman"/>
                <a:cs typeface="Times New Roman"/>
                <a:sym typeface="Times New Roman"/>
              </a:defRPr>
            </a:pPr>
            <a:r>
              <a:t>Darryl Davis </a:t>
            </a:r>
          </a:p>
          <a:p>
            <a:pPr algn="ctr">
              <a:lnSpc>
                <a:spcPts val="3300"/>
              </a:lnSpc>
              <a:defRPr>
                <a:solidFill>
                  <a:srgbClr val="797979"/>
                </a:solidFill>
                <a:latin typeface="Times New Roman"/>
                <a:ea typeface="Times New Roman"/>
                <a:cs typeface="Times New Roman"/>
                <a:sym typeface="Times New Roman"/>
              </a:defRPr>
            </a:pPr>
            <a:r>
              <a:t>Wading River, NY 11792 </a:t>
            </a:r>
          </a:p>
          <a:p>
            <a:pPr algn="ctr">
              <a:lnSpc>
                <a:spcPts val="3300"/>
              </a:lnSpc>
              <a:defRPr>
                <a:solidFill>
                  <a:srgbClr val="797979"/>
                </a:solidFill>
                <a:latin typeface="Times New Roman"/>
                <a:ea typeface="Times New Roman"/>
                <a:cs typeface="Times New Roman"/>
                <a:sym typeface="Times New Roman"/>
              </a:defRPr>
            </a:pPr>
            <a:r>
              <a:t>800.395.3905 </a:t>
            </a:r>
          </a:p>
          <a:p>
            <a:pPr algn="ctr">
              <a:lnSpc>
                <a:spcPts val="3900"/>
              </a:lnSpc>
              <a:defRPr b="1">
                <a:solidFill>
                  <a:srgbClr val="797979"/>
                </a:solidFill>
                <a:latin typeface="Times New Roman"/>
                <a:ea typeface="Times New Roman"/>
                <a:cs typeface="Times New Roman"/>
                <a:sym typeface="Times New Roman"/>
              </a:defRPr>
            </a:pPr>
            <a:r>
              <a:t>www.ThePowerProgram.com</a:t>
            </a:r>
          </a:p>
        </p:txBody>
      </p:sp>
      <p:pic>
        <p:nvPicPr>
          <p:cNvPr id="147" name="Darryl-Davis-011.tif" descr="Darryl-Davis-011.tif"/>
          <p:cNvPicPr>
            <a:picLocks noChangeAspect="1"/>
          </p:cNvPicPr>
          <p:nvPr/>
        </p:nvPicPr>
        <p:blipFill>
          <a:blip r:embed="rId3"/>
          <a:stretch>
            <a:fillRect/>
          </a:stretch>
        </p:blipFill>
        <p:spPr>
          <a:xfrm>
            <a:off x="4029041" y="5566965"/>
            <a:ext cx="3908459" cy="3693494"/>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Header -Top 184 Things Real Estate Agents do to Earn Their Commission.png" descr="Header -Top 184 Things Real Estate Agents do to Earn Their Commission.png"/>
          <p:cNvPicPr>
            <a:picLocks noChangeAspect="1"/>
          </p:cNvPicPr>
          <p:nvPr/>
        </p:nvPicPr>
        <p:blipFill>
          <a:blip r:embed="rId2"/>
          <a:srcRect t="2491" b="43338"/>
          <a:stretch>
            <a:fillRect/>
          </a:stretch>
        </p:blipFill>
        <p:spPr>
          <a:xfrm>
            <a:off x="304" y="-3374"/>
            <a:ext cx="7771792" cy="5448599"/>
          </a:xfrm>
          <a:prstGeom prst="rect">
            <a:avLst/>
          </a:prstGeom>
          <a:ln w="12700">
            <a:miter lim="400000"/>
          </a:ln>
        </p:spPr>
      </p:pic>
      <p:sp>
        <p:nvSpPr>
          <p:cNvPr id="102" name="Listed here are 184 typical actions, research steps, procedures, processes and review stages in a successful residential real estate transaction that are normally provided by full service real estate brokerages in return for their sales commission. Depen"/>
          <p:cNvSpPr txBox="1"/>
          <p:nvPr/>
        </p:nvSpPr>
        <p:spPr>
          <a:xfrm>
            <a:off x="343868" y="5561156"/>
            <a:ext cx="7084664" cy="27879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600"/>
              </a:spcBef>
              <a:defRPr sz="1200">
                <a:latin typeface="Times New Roman"/>
                <a:ea typeface="Times New Roman"/>
                <a:cs typeface="Times New Roman"/>
                <a:sym typeface="Times New Roman"/>
              </a:defRPr>
            </a:pPr>
            <a:endParaRPr dirty="0"/>
          </a:p>
          <a:p>
            <a:pPr>
              <a:spcBef>
                <a:spcPts val="600"/>
              </a:spcBef>
              <a:defRPr sz="1600">
                <a:solidFill>
                  <a:srgbClr val="2D2829"/>
                </a:solidFill>
                <a:latin typeface="Times New Roman"/>
                <a:ea typeface="Times New Roman"/>
                <a:cs typeface="Times New Roman"/>
                <a:sym typeface="Times New Roman"/>
              </a:defRPr>
            </a:pPr>
            <a:r>
              <a:rPr sz="1200" dirty="0">
                <a:solidFill>
                  <a:srgbClr val="000000"/>
                </a:solidFill>
              </a:rPr>
              <a:t> </a:t>
            </a:r>
            <a:r>
              <a:rPr dirty="0"/>
              <a:t>Listed here are </a:t>
            </a:r>
            <a:r>
              <a:rPr b="1" dirty="0"/>
              <a:t>184 typical actions, research steps, procedures, processes and review stages </a:t>
            </a:r>
            <a:r>
              <a:rPr dirty="0"/>
              <a:t>in a </a:t>
            </a:r>
            <a:r>
              <a:rPr u="sng" dirty="0"/>
              <a:t>successful residential real estate transaction </a:t>
            </a:r>
            <a:r>
              <a:rPr dirty="0"/>
              <a:t>that are normally provided by full service real estate brokerages in return for their sales commission. Depending on the transaction, some may take minutes, hours, or even days to complete, while some may not be needed. </a:t>
            </a:r>
          </a:p>
          <a:p>
            <a:pPr>
              <a:spcBef>
                <a:spcPts val="600"/>
              </a:spcBef>
              <a:defRPr sz="1600">
                <a:solidFill>
                  <a:srgbClr val="2D2829"/>
                </a:solidFill>
                <a:latin typeface="Times New Roman"/>
                <a:ea typeface="Times New Roman"/>
                <a:cs typeface="Times New Roman"/>
                <a:sym typeface="Times New Roman"/>
              </a:defRPr>
            </a:pPr>
            <a:endParaRPr dirty="0"/>
          </a:p>
          <a:p>
            <a:pPr>
              <a:spcBef>
                <a:spcPts val="600"/>
              </a:spcBef>
              <a:defRPr sz="1600">
                <a:solidFill>
                  <a:srgbClr val="2D2829"/>
                </a:solidFill>
                <a:latin typeface="Times New Roman"/>
                <a:ea typeface="Times New Roman"/>
                <a:cs typeface="Times New Roman"/>
                <a:sym typeface="Times New Roman"/>
              </a:defRPr>
            </a:pPr>
            <a:r>
              <a:rPr dirty="0"/>
              <a:t>More importantly, they </a:t>
            </a:r>
            <a:r>
              <a:rPr b="1" i="1" dirty="0"/>
              <a:t>reflect the level of skill, knowledge and attention to detail required in today’s real estate transaction</a:t>
            </a:r>
            <a:r>
              <a:rPr dirty="0"/>
              <a:t>, underscoring the importance of having help and guidance from someone who fully understands the process – a </a:t>
            </a:r>
            <a:r>
              <a:rPr b="1" dirty="0"/>
              <a:t>Real Estate Agent.</a:t>
            </a:r>
          </a:p>
        </p:txBody>
      </p:sp>
      <p:sp>
        <p:nvSpPr>
          <p:cNvPr id="4" name="As a seller’s agent, my fiduciary responsibility is to the home seller.…">
            <a:extLst>
              <a:ext uri="{FF2B5EF4-FFF2-40B4-BE49-F238E27FC236}">
                <a16:creationId xmlns:a16="http://schemas.microsoft.com/office/drawing/2014/main" id="{2E7D62A5-D174-4500-BC48-058245303890}"/>
              </a:ext>
            </a:extLst>
          </p:cNvPr>
          <p:cNvSpPr txBox="1"/>
          <p:nvPr/>
        </p:nvSpPr>
        <p:spPr>
          <a:xfrm>
            <a:off x="175760" y="9592021"/>
            <a:ext cx="7014480" cy="332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1600" b="1">
                <a:solidFill>
                  <a:srgbClr val="535353"/>
                </a:solidFill>
              </a:defRPr>
            </a:lvl1pPr>
          </a:lstStyle>
          <a:p>
            <a:r>
              <a:rPr dirty="0"/>
              <a:t>Agent Contact Info Here.</a:t>
            </a:r>
          </a:p>
        </p:txBody>
      </p:sp>
      <p:pic>
        <p:nvPicPr>
          <p:cNvPr id="5" name="PA-horizontal-white-01.png" descr="PA-horizontal-white-01.png">
            <a:extLst>
              <a:ext uri="{FF2B5EF4-FFF2-40B4-BE49-F238E27FC236}">
                <a16:creationId xmlns:a16="http://schemas.microsoft.com/office/drawing/2014/main" id="{E64684B5-6445-4E3A-A2BA-957F7D38660A}"/>
              </a:ext>
            </a:extLst>
          </p:cNvPr>
          <p:cNvPicPr>
            <a:picLocks noChangeAspect="1"/>
          </p:cNvPicPr>
          <p:nvPr/>
        </p:nvPicPr>
        <p:blipFill>
          <a:blip r:embed="rId3"/>
          <a:stretch>
            <a:fillRect/>
          </a:stretch>
        </p:blipFill>
        <p:spPr>
          <a:xfrm>
            <a:off x="6284826" y="9486120"/>
            <a:ext cx="1487574" cy="544541"/>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Text Banners -Top 184 Things Real Estate Agents do to Earn Their Commission.png" descr="Text Banners -Top 184 Things Real Estate Agents do to Earn Their Commission.png"/>
          <p:cNvPicPr>
            <a:picLocks noChangeAspect="1"/>
          </p:cNvPicPr>
          <p:nvPr/>
        </p:nvPicPr>
        <p:blipFill>
          <a:blip r:embed="rId2"/>
          <a:srcRect t="38900" b="47408"/>
          <a:stretch>
            <a:fillRect/>
          </a:stretch>
        </p:blipFill>
        <p:spPr>
          <a:xfrm>
            <a:off x="397" y="255190"/>
            <a:ext cx="7771791" cy="1377108"/>
          </a:xfrm>
          <a:prstGeom prst="rect">
            <a:avLst/>
          </a:prstGeom>
          <a:ln w="12700">
            <a:miter lim="400000"/>
          </a:ln>
        </p:spPr>
      </p:pic>
      <p:sp>
        <p:nvSpPr>
          <p:cNvPr id="105" name="Make appointment with seller for listing presentation…"/>
          <p:cNvSpPr txBox="1"/>
          <p:nvPr/>
        </p:nvSpPr>
        <p:spPr>
          <a:xfrm>
            <a:off x="343868" y="1624156"/>
            <a:ext cx="7084664" cy="67884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13894" indent="-213894">
              <a:spcBef>
                <a:spcPts val="600"/>
              </a:spcBef>
              <a:buSzPct val="100000"/>
              <a:buAutoNum type="arabicPeriod"/>
              <a:defRPr sz="1600">
                <a:solidFill>
                  <a:srgbClr val="2D2829"/>
                </a:solidFill>
                <a:latin typeface="Times New Roman"/>
                <a:ea typeface="Times New Roman"/>
                <a:cs typeface="Times New Roman"/>
                <a:sym typeface="Times New Roman"/>
              </a:defRPr>
            </a:pPr>
            <a:r>
              <a:t>Make appointment with seller for listing presentation </a:t>
            </a:r>
          </a:p>
          <a:p>
            <a:pPr marL="213894" indent="-213894">
              <a:spcBef>
                <a:spcPts val="600"/>
              </a:spcBef>
              <a:buSzPct val="100000"/>
              <a:buAutoNum type="arabicPeriod"/>
              <a:defRPr sz="1600">
                <a:solidFill>
                  <a:srgbClr val="2D2829"/>
                </a:solidFill>
                <a:latin typeface="Times New Roman"/>
                <a:ea typeface="Times New Roman"/>
                <a:cs typeface="Times New Roman"/>
                <a:sym typeface="Times New Roman"/>
              </a:defRPr>
            </a:pPr>
            <a:r>
              <a:t>Send seller a written or e-mail confirmation of listing appointment and call to confirm </a:t>
            </a:r>
          </a:p>
          <a:p>
            <a:pPr marL="213894" indent="-213894">
              <a:spcBef>
                <a:spcPts val="600"/>
              </a:spcBef>
              <a:buSzPct val="100000"/>
              <a:buAutoNum type="arabicPeriod"/>
              <a:defRPr sz="1600">
                <a:solidFill>
                  <a:srgbClr val="2D2829"/>
                </a:solidFill>
                <a:latin typeface="Times New Roman"/>
                <a:ea typeface="Times New Roman"/>
                <a:cs typeface="Times New Roman"/>
                <a:sym typeface="Times New Roman"/>
              </a:defRPr>
            </a:pPr>
            <a:r>
              <a:t>Review pre-appointment questions </a:t>
            </a:r>
          </a:p>
          <a:p>
            <a:pPr marL="213894" indent="-213894">
              <a:spcBef>
                <a:spcPts val="600"/>
              </a:spcBef>
              <a:buSzPct val="100000"/>
              <a:buAutoNum type="arabicPeriod"/>
              <a:defRPr sz="1600">
                <a:solidFill>
                  <a:srgbClr val="2D2829"/>
                </a:solidFill>
                <a:latin typeface="Times New Roman"/>
                <a:ea typeface="Times New Roman"/>
                <a:cs typeface="Times New Roman"/>
                <a:sym typeface="Times New Roman"/>
              </a:defRPr>
            </a:pPr>
            <a:r>
              <a:t>Research all comparable currently listed properties </a:t>
            </a:r>
          </a:p>
          <a:p>
            <a:pPr marL="213894" indent="-213894">
              <a:spcBef>
                <a:spcPts val="600"/>
              </a:spcBef>
              <a:buSzPct val="100000"/>
              <a:buAutoNum type="arabicPeriod"/>
              <a:defRPr sz="1600">
                <a:solidFill>
                  <a:srgbClr val="2D2829"/>
                </a:solidFill>
                <a:latin typeface="Times New Roman"/>
                <a:ea typeface="Times New Roman"/>
                <a:cs typeface="Times New Roman"/>
                <a:sym typeface="Times New Roman"/>
              </a:defRPr>
            </a:pPr>
            <a:r>
              <a:t>Research sales activity for past 18 months from MLS and public records databases </a:t>
            </a:r>
          </a:p>
          <a:p>
            <a:pPr marL="213894" indent="-213894">
              <a:spcBef>
                <a:spcPts val="600"/>
              </a:spcBef>
              <a:buSzPct val="100000"/>
              <a:buAutoNum type="arabicPeriod"/>
              <a:defRPr sz="1600">
                <a:solidFill>
                  <a:srgbClr val="2D2829"/>
                </a:solidFill>
                <a:latin typeface="Times New Roman"/>
                <a:ea typeface="Times New Roman"/>
                <a:cs typeface="Times New Roman"/>
                <a:sym typeface="Times New Roman"/>
              </a:defRPr>
            </a:pPr>
            <a:r>
              <a:t>Research “Average Days on Market” for this property of this type, price range and location </a:t>
            </a:r>
          </a:p>
          <a:p>
            <a:pPr marL="213894" indent="-213894">
              <a:spcBef>
                <a:spcPts val="600"/>
              </a:spcBef>
              <a:buSzPct val="100000"/>
              <a:buAutoNum type="arabicPeriod"/>
              <a:defRPr sz="1600">
                <a:solidFill>
                  <a:srgbClr val="2D2829"/>
                </a:solidFill>
                <a:latin typeface="Times New Roman"/>
                <a:ea typeface="Times New Roman"/>
                <a:cs typeface="Times New Roman"/>
                <a:sym typeface="Times New Roman"/>
              </a:defRPr>
            </a:pPr>
            <a:r>
              <a:t>Download and review property tax roll information </a:t>
            </a:r>
          </a:p>
          <a:p>
            <a:pPr marL="213894" indent="-213894">
              <a:spcBef>
                <a:spcPts val="600"/>
              </a:spcBef>
              <a:buSzPct val="100000"/>
              <a:buAutoNum type="arabicPeriod"/>
              <a:defRPr sz="1600">
                <a:solidFill>
                  <a:srgbClr val="2D2829"/>
                </a:solidFill>
                <a:latin typeface="Times New Roman"/>
                <a:ea typeface="Times New Roman"/>
                <a:cs typeface="Times New Roman"/>
                <a:sym typeface="Times New Roman"/>
              </a:defRPr>
            </a:pPr>
            <a:r>
              <a:t>Prepare “Comparable Market Analysis” (CMA) to establish fair market value </a:t>
            </a:r>
          </a:p>
          <a:p>
            <a:pPr marL="213894" indent="-213894">
              <a:spcBef>
                <a:spcPts val="600"/>
              </a:spcBef>
              <a:buSzPct val="100000"/>
              <a:buAutoNum type="arabicPeriod"/>
              <a:defRPr sz="1600">
                <a:solidFill>
                  <a:srgbClr val="2D2829"/>
                </a:solidFill>
                <a:latin typeface="Times New Roman"/>
                <a:ea typeface="Times New Roman"/>
                <a:cs typeface="Times New Roman"/>
                <a:sym typeface="Times New Roman"/>
              </a:defRPr>
            </a:pPr>
            <a:r>
              <a:t>Obtain copy of subdivision plat/complex lay-out </a:t>
            </a:r>
          </a:p>
          <a:p>
            <a:pPr marL="213894" indent="-213894">
              <a:spcBef>
                <a:spcPts val="600"/>
              </a:spcBef>
              <a:buSzPct val="100000"/>
              <a:buAutoNum type="arabicPeriod"/>
              <a:defRPr sz="1600">
                <a:solidFill>
                  <a:srgbClr val="2D2829"/>
                </a:solidFill>
                <a:latin typeface="Times New Roman"/>
                <a:ea typeface="Times New Roman"/>
                <a:cs typeface="Times New Roman"/>
                <a:sym typeface="Times New Roman"/>
              </a:defRPr>
            </a:pPr>
            <a:r>
              <a:t>Research property’s ownership &amp; deed type </a:t>
            </a:r>
          </a:p>
          <a:p>
            <a:pPr marL="213894" indent="-213894">
              <a:spcBef>
                <a:spcPts val="600"/>
              </a:spcBef>
              <a:buSzPct val="100000"/>
              <a:buAutoNum type="arabicPeriod"/>
              <a:defRPr sz="1600">
                <a:solidFill>
                  <a:srgbClr val="2D2829"/>
                </a:solidFill>
                <a:latin typeface="Times New Roman"/>
                <a:ea typeface="Times New Roman"/>
                <a:cs typeface="Times New Roman"/>
                <a:sym typeface="Times New Roman"/>
              </a:defRPr>
            </a:pPr>
            <a:r>
              <a:t>Research property’s public record information for lot size &amp; dimensions</a:t>
            </a:r>
          </a:p>
          <a:p>
            <a:pPr marL="213894" indent="-213894">
              <a:spcBef>
                <a:spcPts val="600"/>
              </a:spcBef>
              <a:buSzPct val="100000"/>
              <a:buAutoNum type="arabicPeriod"/>
              <a:defRPr sz="1600">
                <a:solidFill>
                  <a:srgbClr val="2D2829"/>
                </a:solidFill>
                <a:latin typeface="Times New Roman"/>
                <a:ea typeface="Times New Roman"/>
                <a:cs typeface="Times New Roman"/>
                <a:sym typeface="Times New Roman"/>
              </a:defRPr>
            </a:pPr>
            <a:r>
              <a:t>Research and verify legal description </a:t>
            </a:r>
          </a:p>
          <a:p>
            <a:pPr marL="213894" indent="-213894">
              <a:spcBef>
                <a:spcPts val="600"/>
              </a:spcBef>
              <a:buSzPct val="100000"/>
              <a:buAutoNum type="arabicPeriod"/>
              <a:defRPr sz="1600">
                <a:solidFill>
                  <a:srgbClr val="2D2829"/>
                </a:solidFill>
                <a:latin typeface="Times New Roman"/>
                <a:ea typeface="Times New Roman"/>
                <a:cs typeface="Times New Roman"/>
                <a:sym typeface="Times New Roman"/>
              </a:defRPr>
            </a:pPr>
            <a:r>
              <a:t>Research property’s land use coding and deed restrictions </a:t>
            </a:r>
          </a:p>
          <a:p>
            <a:pPr marL="213894" indent="-213894">
              <a:spcBef>
                <a:spcPts val="600"/>
              </a:spcBef>
              <a:buSzPct val="100000"/>
              <a:buAutoNum type="arabicPeriod"/>
              <a:defRPr sz="1600">
                <a:solidFill>
                  <a:srgbClr val="2D2829"/>
                </a:solidFill>
                <a:latin typeface="Times New Roman"/>
                <a:ea typeface="Times New Roman"/>
                <a:cs typeface="Times New Roman"/>
                <a:sym typeface="Times New Roman"/>
              </a:defRPr>
            </a:pPr>
            <a:r>
              <a:t>Research property’s current use and zoning </a:t>
            </a:r>
          </a:p>
          <a:p>
            <a:pPr marL="213894" indent="-213894">
              <a:spcBef>
                <a:spcPts val="600"/>
              </a:spcBef>
              <a:buSzPct val="100000"/>
              <a:buAutoNum type="arabicPeriod"/>
              <a:defRPr sz="1600">
                <a:solidFill>
                  <a:srgbClr val="2D2829"/>
                </a:solidFill>
                <a:latin typeface="Times New Roman"/>
                <a:ea typeface="Times New Roman"/>
                <a:cs typeface="Times New Roman"/>
                <a:sym typeface="Times New Roman"/>
              </a:defRPr>
            </a:pPr>
            <a:r>
              <a:t>Verify legal names of owner(s) in county’s public property records </a:t>
            </a:r>
          </a:p>
          <a:p>
            <a:pPr marL="213894" indent="-213894">
              <a:spcBef>
                <a:spcPts val="600"/>
              </a:spcBef>
              <a:buSzPct val="100000"/>
              <a:buAutoNum type="arabicPeriod"/>
              <a:defRPr sz="1600">
                <a:solidFill>
                  <a:srgbClr val="2D2829"/>
                </a:solidFill>
                <a:latin typeface="Times New Roman"/>
                <a:ea typeface="Times New Roman"/>
                <a:cs typeface="Times New Roman"/>
                <a:sym typeface="Times New Roman"/>
              </a:defRPr>
            </a:pPr>
            <a:r>
              <a:t>Prepare listing presentation package with above materials </a:t>
            </a:r>
          </a:p>
          <a:p>
            <a:pPr marL="213894" indent="-213894">
              <a:spcBef>
                <a:spcPts val="600"/>
              </a:spcBef>
              <a:buSzPct val="100000"/>
              <a:buAutoNum type="arabicPeriod"/>
              <a:defRPr sz="1600">
                <a:solidFill>
                  <a:srgbClr val="2D2829"/>
                </a:solidFill>
                <a:latin typeface="Times New Roman"/>
                <a:ea typeface="Times New Roman"/>
                <a:cs typeface="Times New Roman"/>
                <a:sym typeface="Times New Roman"/>
              </a:defRPr>
            </a:pPr>
            <a:r>
              <a:t>Perform exterior “Curb Appeal Assessment” of subject property </a:t>
            </a:r>
          </a:p>
          <a:p>
            <a:pPr marL="213894" indent="-213894">
              <a:spcBef>
                <a:spcPts val="600"/>
              </a:spcBef>
              <a:buSzPct val="100000"/>
              <a:buAutoNum type="arabicPeriod"/>
              <a:defRPr sz="1600">
                <a:solidFill>
                  <a:srgbClr val="2D2829"/>
                </a:solidFill>
                <a:latin typeface="Times New Roman"/>
                <a:ea typeface="Times New Roman"/>
                <a:cs typeface="Times New Roman"/>
                <a:sym typeface="Times New Roman"/>
              </a:defRPr>
            </a:pPr>
            <a:r>
              <a:t>Compile and assemble formal file on property </a:t>
            </a:r>
          </a:p>
          <a:p>
            <a:pPr marL="213894" indent="-213894">
              <a:spcBef>
                <a:spcPts val="600"/>
              </a:spcBef>
              <a:buSzPct val="100000"/>
              <a:buAutoNum type="arabicPeriod"/>
              <a:defRPr sz="1600">
                <a:solidFill>
                  <a:srgbClr val="2D2829"/>
                </a:solidFill>
                <a:latin typeface="Times New Roman"/>
                <a:ea typeface="Times New Roman"/>
                <a:cs typeface="Times New Roman"/>
                <a:sym typeface="Times New Roman"/>
              </a:defRPr>
            </a:pPr>
            <a:r>
              <a:t>Confirm current public schools and explain impact of schools on market value </a:t>
            </a:r>
          </a:p>
          <a:p>
            <a:pPr marL="213894" indent="-213894">
              <a:spcBef>
                <a:spcPts val="600"/>
              </a:spcBef>
              <a:buSzPct val="100000"/>
              <a:buAutoNum type="arabicPeriod"/>
              <a:defRPr sz="1600">
                <a:solidFill>
                  <a:srgbClr val="2D2829"/>
                </a:solidFill>
                <a:latin typeface="Times New Roman"/>
                <a:ea typeface="Times New Roman"/>
                <a:cs typeface="Times New Roman"/>
                <a:sym typeface="Times New Roman"/>
              </a:defRPr>
            </a:pPr>
            <a:r>
              <a:t> Review listing appointment checklist to ensure all steps and actions have been completed </a:t>
            </a:r>
          </a:p>
        </p:txBody>
      </p:sp>
      <p:sp>
        <p:nvSpPr>
          <p:cNvPr id="4" name="As a seller’s agent, my fiduciary responsibility is to the home seller.…">
            <a:extLst>
              <a:ext uri="{FF2B5EF4-FFF2-40B4-BE49-F238E27FC236}">
                <a16:creationId xmlns:a16="http://schemas.microsoft.com/office/drawing/2014/main" id="{6671B8AB-F729-4A61-8799-AFA0C30CC20D}"/>
              </a:ext>
            </a:extLst>
          </p:cNvPr>
          <p:cNvSpPr txBox="1"/>
          <p:nvPr/>
        </p:nvSpPr>
        <p:spPr>
          <a:xfrm>
            <a:off x="175760" y="9592021"/>
            <a:ext cx="7014480" cy="332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1600" b="1">
                <a:solidFill>
                  <a:srgbClr val="535353"/>
                </a:solidFill>
              </a:defRPr>
            </a:lvl1pPr>
          </a:lstStyle>
          <a:p>
            <a:r>
              <a:rPr dirty="0"/>
              <a:t>Agent Contact Info Here.</a:t>
            </a:r>
          </a:p>
        </p:txBody>
      </p:sp>
      <p:pic>
        <p:nvPicPr>
          <p:cNvPr id="5" name="PA-horizontal-white-01.png" descr="PA-horizontal-white-01.png">
            <a:extLst>
              <a:ext uri="{FF2B5EF4-FFF2-40B4-BE49-F238E27FC236}">
                <a16:creationId xmlns:a16="http://schemas.microsoft.com/office/drawing/2014/main" id="{9FB96DBB-FE86-42EF-9BC3-4DCEFA2652E3}"/>
              </a:ext>
            </a:extLst>
          </p:cNvPr>
          <p:cNvPicPr>
            <a:picLocks noChangeAspect="1"/>
          </p:cNvPicPr>
          <p:nvPr/>
        </p:nvPicPr>
        <p:blipFill>
          <a:blip r:embed="rId3"/>
          <a:stretch>
            <a:fillRect/>
          </a:stretch>
        </p:blipFill>
        <p:spPr>
          <a:xfrm>
            <a:off x="6284826" y="9486120"/>
            <a:ext cx="1487574" cy="544541"/>
          </a:xfrm>
          <a:prstGeom prst="rect">
            <a:avLst/>
          </a:prstGeom>
          <a:ln w="12700">
            <a:miter lim="400000"/>
          </a:ln>
        </p:spPr>
      </p:pic>
      <p:sp>
        <p:nvSpPr>
          <p:cNvPr id="6" name="Slide Number">
            <a:extLst>
              <a:ext uri="{FF2B5EF4-FFF2-40B4-BE49-F238E27FC236}">
                <a16:creationId xmlns:a16="http://schemas.microsoft.com/office/drawing/2014/main" id="{01614B99-0A3B-4B1C-9C98-0605717265ED}"/>
              </a:ext>
            </a:extLst>
          </p:cNvPr>
          <p:cNvSpPr txBox="1">
            <a:spLocks/>
          </p:cNvSpPr>
          <p:nvPr/>
        </p:nvSpPr>
        <p:spPr>
          <a:xfrm>
            <a:off x="7005171" y="9476151"/>
            <a:ext cx="232877" cy="228512"/>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endParaRPr lang="en-US" dirty="0"/>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 name="Text Banners -Top 184 Things Real Estate Agents do to Earn Their Commission copy.png" descr="Text Banners -Top 184 Things Real Estate Agents do to Earn Their Commission copy.png"/>
          <p:cNvPicPr>
            <a:picLocks noChangeAspect="1"/>
          </p:cNvPicPr>
          <p:nvPr/>
        </p:nvPicPr>
        <p:blipFill>
          <a:blip r:embed="rId2"/>
          <a:srcRect t="38951" b="50419"/>
          <a:stretch>
            <a:fillRect/>
          </a:stretch>
        </p:blipFill>
        <p:spPr>
          <a:xfrm>
            <a:off x="397" y="234900"/>
            <a:ext cx="7771791" cy="1069083"/>
          </a:xfrm>
          <a:prstGeom prst="rect">
            <a:avLst/>
          </a:prstGeom>
          <a:ln w="12700">
            <a:miter lim="400000"/>
          </a:ln>
        </p:spPr>
      </p:pic>
      <p:sp>
        <p:nvSpPr>
          <p:cNvPr id="108" name="Give seller an overview of current market conditions and projections…"/>
          <p:cNvSpPr txBox="1"/>
          <p:nvPr/>
        </p:nvSpPr>
        <p:spPr>
          <a:xfrm>
            <a:off x="343868" y="1586056"/>
            <a:ext cx="7084664" cy="69408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13894" indent="-213894">
              <a:spcBef>
                <a:spcPts val="600"/>
              </a:spcBef>
              <a:buSzPct val="100000"/>
              <a:buAutoNum type="arabicPeriod" startAt="21"/>
              <a:defRPr sz="1600">
                <a:solidFill>
                  <a:srgbClr val="2D2829"/>
                </a:solidFill>
                <a:latin typeface="Times New Roman"/>
                <a:ea typeface="Times New Roman"/>
                <a:cs typeface="Times New Roman"/>
                <a:sym typeface="Times New Roman"/>
              </a:defRPr>
            </a:pPr>
            <a:r>
              <a:rPr dirty="0"/>
              <a:t>Give seller an overview of current market conditions and projections</a:t>
            </a:r>
          </a:p>
          <a:p>
            <a:pPr marL="213894" indent="-213894">
              <a:spcBef>
                <a:spcPts val="600"/>
              </a:spcBef>
              <a:buSzPct val="100000"/>
              <a:buAutoNum type="arabicPeriod" startAt="21"/>
              <a:defRPr sz="1600">
                <a:solidFill>
                  <a:srgbClr val="2D2829"/>
                </a:solidFill>
                <a:latin typeface="Times New Roman"/>
                <a:ea typeface="Times New Roman"/>
                <a:cs typeface="Times New Roman"/>
                <a:sym typeface="Times New Roman"/>
              </a:defRPr>
            </a:pPr>
            <a:r>
              <a:rPr dirty="0"/>
              <a:t>Review agent’s and company’s credentials and accomplishments in the market</a:t>
            </a:r>
          </a:p>
          <a:p>
            <a:pPr marL="213894" indent="-213894">
              <a:spcBef>
                <a:spcPts val="600"/>
              </a:spcBef>
              <a:buSzPct val="100000"/>
              <a:buAutoNum type="arabicPeriod" startAt="21"/>
              <a:defRPr sz="1600">
                <a:solidFill>
                  <a:srgbClr val="2D2829"/>
                </a:solidFill>
                <a:latin typeface="Times New Roman"/>
                <a:ea typeface="Times New Roman"/>
                <a:cs typeface="Times New Roman"/>
                <a:sym typeface="Times New Roman"/>
              </a:defRPr>
            </a:pPr>
            <a:r>
              <a:rPr dirty="0"/>
              <a:t>Present company’s profile and position or “niche” in the marketplace</a:t>
            </a:r>
          </a:p>
          <a:p>
            <a:pPr marL="213894" indent="-213894">
              <a:spcBef>
                <a:spcPts val="600"/>
              </a:spcBef>
              <a:buSzPct val="100000"/>
              <a:buAutoNum type="arabicPeriod" startAt="21"/>
              <a:defRPr sz="1600">
                <a:solidFill>
                  <a:srgbClr val="2D2829"/>
                </a:solidFill>
                <a:latin typeface="Times New Roman"/>
                <a:ea typeface="Times New Roman"/>
                <a:cs typeface="Times New Roman"/>
                <a:sym typeface="Times New Roman"/>
              </a:defRPr>
            </a:pPr>
            <a:r>
              <a:rPr dirty="0"/>
              <a:t>Present CMA Results To Seller, including </a:t>
            </a:r>
            <a:r>
              <a:rPr dirty="0" err="1"/>
              <a:t>Comparables</a:t>
            </a:r>
            <a:r>
              <a:rPr dirty="0"/>
              <a:t>, </a:t>
            </a:r>
            <a:r>
              <a:rPr dirty="0" err="1"/>
              <a:t>Solds</a:t>
            </a:r>
            <a:r>
              <a:rPr dirty="0"/>
              <a:t>, Current Listings &amp; Expireds</a:t>
            </a:r>
          </a:p>
          <a:p>
            <a:pPr marL="213894" indent="-213894">
              <a:spcBef>
                <a:spcPts val="600"/>
              </a:spcBef>
              <a:buSzPct val="100000"/>
              <a:buAutoNum type="arabicPeriod" startAt="21"/>
              <a:defRPr sz="1600">
                <a:solidFill>
                  <a:srgbClr val="2D2829"/>
                </a:solidFill>
                <a:latin typeface="Times New Roman"/>
                <a:ea typeface="Times New Roman"/>
                <a:cs typeface="Times New Roman"/>
                <a:sym typeface="Times New Roman"/>
              </a:defRPr>
            </a:pPr>
            <a:r>
              <a:rPr dirty="0"/>
              <a:t>Offer pricing strategy based on professional judgment and interpretation of current market conditions</a:t>
            </a:r>
          </a:p>
          <a:p>
            <a:pPr marL="213894" indent="-213894">
              <a:spcBef>
                <a:spcPts val="600"/>
              </a:spcBef>
              <a:buSzPct val="100000"/>
              <a:buAutoNum type="arabicPeriod" startAt="21"/>
              <a:defRPr sz="1600">
                <a:solidFill>
                  <a:srgbClr val="2D2829"/>
                </a:solidFill>
                <a:latin typeface="Times New Roman"/>
                <a:ea typeface="Times New Roman"/>
                <a:cs typeface="Times New Roman"/>
                <a:sym typeface="Times New Roman"/>
              </a:defRPr>
            </a:pPr>
            <a:r>
              <a:rPr dirty="0"/>
              <a:t>Discuss Goals With Seller To Market Effectively</a:t>
            </a:r>
          </a:p>
          <a:p>
            <a:pPr marL="213894" indent="-213894">
              <a:spcBef>
                <a:spcPts val="600"/>
              </a:spcBef>
              <a:buSzPct val="100000"/>
              <a:buAutoNum type="arabicPeriod" startAt="21"/>
              <a:defRPr sz="1600">
                <a:solidFill>
                  <a:srgbClr val="2D2829"/>
                </a:solidFill>
                <a:latin typeface="Times New Roman"/>
                <a:ea typeface="Times New Roman"/>
                <a:cs typeface="Times New Roman"/>
                <a:sym typeface="Times New Roman"/>
              </a:defRPr>
            </a:pPr>
            <a:r>
              <a:rPr dirty="0"/>
              <a:t>Explain market power and benefits of Multiple Listing Service</a:t>
            </a:r>
          </a:p>
          <a:p>
            <a:pPr marL="213894" indent="-213894">
              <a:spcBef>
                <a:spcPts val="600"/>
              </a:spcBef>
              <a:buSzPct val="100000"/>
              <a:buAutoNum type="arabicPeriod" startAt="21"/>
              <a:defRPr sz="1600">
                <a:solidFill>
                  <a:srgbClr val="2D2829"/>
                </a:solidFill>
                <a:latin typeface="Times New Roman"/>
                <a:ea typeface="Times New Roman"/>
                <a:cs typeface="Times New Roman"/>
                <a:sym typeface="Times New Roman"/>
              </a:defRPr>
            </a:pPr>
            <a:r>
              <a:rPr dirty="0"/>
              <a:t>Explain market power of web marketing, IDX and REALTOR.com</a:t>
            </a:r>
          </a:p>
          <a:p>
            <a:pPr marL="213894" indent="-213894">
              <a:spcBef>
                <a:spcPts val="600"/>
              </a:spcBef>
              <a:buSzPct val="100000"/>
              <a:buAutoNum type="arabicPeriod" startAt="21"/>
              <a:defRPr sz="1600">
                <a:solidFill>
                  <a:srgbClr val="2D2829"/>
                </a:solidFill>
                <a:latin typeface="Times New Roman"/>
                <a:ea typeface="Times New Roman"/>
                <a:cs typeface="Times New Roman"/>
                <a:sym typeface="Times New Roman"/>
              </a:defRPr>
            </a:pPr>
            <a:r>
              <a:rPr dirty="0"/>
              <a:t>Explain the work the brokerage and agent do “behind the scenes” and agent’s availability on weekends</a:t>
            </a:r>
          </a:p>
          <a:p>
            <a:pPr marL="213894" indent="-213894">
              <a:spcBef>
                <a:spcPts val="600"/>
              </a:spcBef>
              <a:buSzPct val="100000"/>
              <a:buAutoNum type="arabicPeriod" startAt="21"/>
              <a:defRPr sz="1600">
                <a:solidFill>
                  <a:srgbClr val="2D2829"/>
                </a:solidFill>
                <a:latin typeface="Times New Roman"/>
                <a:ea typeface="Times New Roman"/>
                <a:cs typeface="Times New Roman"/>
                <a:sym typeface="Times New Roman"/>
              </a:defRPr>
            </a:pPr>
            <a:r>
              <a:rPr dirty="0"/>
              <a:t>Explain agent’s role in taking calls to screen for qualified buyers and protect seller from curiosity seekers</a:t>
            </a:r>
          </a:p>
          <a:p>
            <a:pPr marL="213894" indent="-213894">
              <a:spcBef>
                <a:spcPts val="600"/>
              </a:spcBef>
              <a:buSzPct val="100000"/>
              <a:buAutoNum type="arabicPeriod" startAt="21"/>
              <a:defRPr sz="1600">
                <a:solidFill>
                  <a:srgbClr val="2D2829"/>
                </a:solidFill>
                <a:latin typeface="Times New Roman"/>
                <a:ea typeface="Times New Roman"/>
                <a:cs typeface="Times New Roman"/>
                <a:sym typeface="Times New Roman"/>
              </a:defRPr>
            </a:pPr>
            <a:r>
              <a:rPr dirty="0"/>
              <a:t>Present and discuss strategic master marketing plan</a:t>
            </a:r>
          </a:p>
          <a:p>
            <a:pPr marL="213894" indent="-213894">
              <a:spcBef>
                <a:spcPts val="600"/>
              </a:spcBef>
              <a:buSzPct val="100000"/>
              <a:buAutoNum type="arabicPeriod" startAt="21"/>
              <a:defRPr sz="1600">
                <a:solidFill>
                  <a:srgbClr val="2D2829"/>
                </a:solidFill>
                <a:latin typeface="Times New Roman"/>
                <a:ea typeface="Times New Roman"/>
                <a:cs typeface="Times New Roman"/>
                <a:sym typeface="Times New Roman"/>
              </a:defRPr>
            </a:pPr>
            <a:r>
              <a:rPr dirty="0"/>
              <a:t>Explain different agency relationships and determine seller’s preference</a:t>
            </a:r>
          </a:p>
          <a:p>
            <a:pPr marL="213894" indent="-213894">
              <a:spcBef>
                <a:spcPts val="600"/>
              </a:spcBef>
              <a:buSzPct val="100000"/>
              <a:buAutoNum type="arabicPeriod" startAt="21"/>
              <a:defRPr sz="1600">
                <a:solidFill>
                  <a:srgbClr val="2D2829"/>
                </a:solidFill>
                <a:latin typeface="Times New Roman"/>
                <a:ea typeface="Times New Roman"/>
                <a:cs typeface="Times New Roman"/>
                <a:sym typeface="Times New Roman"/>
              </a:defRPr>
            </a:pPr>
            <a:r>
              <a:rPr dirty="0"/>
              <a:t>Review and explain all clauses in Listing Contract &amp; Addendum and obtain seller’s signature Once Property is Under Listing Agreement</a:t>
            </a:r>
          </a:p>
          <a:p>
            <a:pPr marL="213894" indent="-213894">
              <a:spcBef>
                <a:spcPts val="600"/>
              </a:spcBef>
              <a:buSzPct val="100000"/>
              <a:buAutoNum type="arabicPeriod" startAt="21"/>
              <a:defRPr sz="1600">
                <a:solidFill>
                  <a:srgbClr val="2D2829"/>
                </a:solidFill>
                <a:latin typeface="Times New Roman"/>
                <a:ea typeface="Times New Roman"/>
                <a:cs typeface="Times New Roman"/>
                <a:sym typeface="Times New Roman"/>
              </a:defRPr>
            </a:pPr>
            <a:r>
              <a:rPr dirty="0"/>
              <a:t>Review current title information</a:t>
            </a:r>
          </a:p>
          <a:p>
            <a:pPr marL="213894" indent="-213894">
              <a:spcBef>
                <a:spcPts val="600"/>
              </a:spcBef>
              <a:buSzPct val="100000"/>
              <a:buAutoNum type="arabicPeriod" startAt="21"/>
              <a:defRPr sz="1600">
                <a:solidFill>
                  <a:srgbClr val="2D2829"/>
                </a:solidFill>
                <a:latin typeface="Times New Roman"/>
                <a:ea typeface="Times New Roman"/>
                <a:cs typeface="Times New Roman"/>
                <a:sym typeface="Times New Roman"/>
              </a:defRPr>
            </a:pPr>
            <a:r>
              <a:rPr dirty="0"/>
              <a:t>Measure overall and heated square footage</a:t>
            </a:r>
          </a:p>
          <a:p>
            <a:pPr marL="213894" indent="-213894">
              <a:spcBef>
                <a:spcPts val="600"/>
              </a:spcBef>
              <a:buSzPct val="100000"/>
              <a:buAutoNum type="arabicPeriod" startAt="21"/>
              <a:defRPr sz="1600">
                <a:solidFill>
                  <a:srgbClr val="2D2829"/>
                </a:solidFill>
                <a:latin typeface="Times New Roman"/>
                <a:ea typeface="Times New Roman"/>
                <a:cs typeface="Times New Roman"/>
                <a:sym typeface="Times New Roman"/>
              </a:defRPr>
            </a:pPr>
            <a:r>
              <a:rPr dirty="0"/>
              <a:t>Measure interior room sizes</a:t>
            </a:r>
          </a:p>
          <a:p>
            <a:pPr marL="213894" indent="-213894">
              <a:spcBef>
                <a:spcPts val="600"/>
              </a:spcBef>
              <a:buSzPct val="100000"/>
              <a:buAutoNum type="arabicPeriod" startAt="21"/>
              <a:defRPr sz="1600">
                <a:solidFill>
                  <a:srgbClr val="2D2829"/>
                </a:solidFill>
                <a:latin typeface="Times New Roman"/>
                <a:ea typeface="Times New Roman"/>
                <a:cs typeface="Times New Roman"/>
                <a:sym typeface="Times New Roman"/>
              </a:defRPr>
            </a:pPr>
            <a:r>
              <a:rPr dirty="0"/>
              <a:t>Confirm lot size via owner’s copy of certified survey, if available</a:t>
            </a:r>
          </a:p>
          <a:p>
            <a:pPr marL="213894" indent="-213894">
              <a:spcBef>
                <a:spcPts val="600"/>
              </a:spcBef>
              <a:buSzPct val="100000"/>
              <a:buAutoNum type="arabicPeriod" startAt="21"/>
              <a:defRPr sz="1600">
                <a:solidFill>
                  <a:srgbClr val="2D2829"/>
                </a:solidFill>
                <a:latin typeface="Times New Roman"/>
                <a:ea typeface="Times New Roman"/>
                <a:cs typeface="Times New Roman"/>
                <a:sym typeface="Times New Roman"/>
              </a:defRPr>
            </a:pPr>
            <a:r>
              <a:rPr dirty="0"/>
              <a:t>Note any and all unrecorded property lines, agreements, easements</a:t>
            </a:r>
          </a:p>
          <a:p>
            <a:pPr marL="213894" indent="-213894">
              <a:spcBef>
                <a:spcPts val="600"/>
              </a:spcBef>
              <a:buSzPct val="100000"/>
              <a:buAutoNum type="arabicPeriod" startAt="21"/>
              <a:defRPr sz="1600">
                <a:solidFill>
                  <a:srgbClr val="2D2829"/>
                </a:solidFill>
                <a:latin typeface="Times New Roman"/>
                <a:ea typeface="Times New Roman"/>
                <a:cs typeface="Times New Roman"/>
                <a:sym typeface="Times New Roman"/>
              </a:defRPr>
            </a:pPr>
            <a:r>
              <a:rPr dirty="0"/>
              <a:t>Obtain house plans, if applicable and available</a:t>
            </a:r>
          </a:p>
        </p:txBody>
      </p:sp>
      <p:sp>
        <p:nvSpPr>
          <p:cNvPr id="4" name="As a seller’s agent, my fiduciary responsibility is to the home seller.…">
            <a:extLst>
              <a:ext uri="{FF2B5EF4-FFF2-40B4-BE49-F238E27FC236}">
                <a16:creationId xmlns:a16="http://schemas.microsoft.com/office/drawing/2014/main" id="{7BA6885A-258F-45A0-A79B-9AE3AAB93421}"/>
              </a:ext>
            </a:extLst>
          </p:cNvPr>
          <p:cNvSpPr txBox="1"/>
          <p:nvPr/>
        </p:nvSpPr>
        <p:spPr>
          <a:xfrm>
            <a:off x="175760" y="9592021"/>
            <a:ext cx="7014480" cy="332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1600" b="1">
                <a:solidFill>
                  <a:srgbClr val="535353"/>
                </a:solidFill>
              </a:defRPr>
            </a:lvl1pPr>
          </a:lstStyle>
          <a:p>
            <a:r>
              <a:rPr dirty="0"/>
              <a:t>Agent Contact Info Here.</a:t>
            </a:r>
          </a:p>
        </p:txBody>
      </p:sp>
      <p:pic>
        <p:nvPicPr>
          <p:cNvPr id="5" name="PA-horizontal-white-01.png" descr="PA-horizontal-white-01.png">
            <a:extLst>
              <a:ext uri="{FF2B5EF4-FFF2-40B4-BE49-F238E27FC236}">
                <a16:creationId xmlns:a16="http://schemas.microsoft.com/office/drawing/2014/main" id="{A9673852-A296-404E-9431-A350D417850D}"/>
              </a:ext>
            </a:extLst>
          </p:cNvPr>
          <p:cNvPicPr>
            <a:picLocks noChangeAspect="1"/>
          </p:cNvPicPr>
          <p:nvPr/>
        </p:nvPicPr>
        <p:blipFill>
          <a:blip r:embed="rId3"/>
          <a:stretch>
            <a:fillRect/>
          </a:stretch>
        </p:blipFill>
        <p:spPr>
          <a:xfrm>
            <a:off x="6284826" y="9486120"/>
            <a:ext cx="1487574" cy="544541"/>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Review house plans and make copy…"/>
          <p:cNvSpPr txBox="1"/>
          <p:nvPr/>
        </p:nvSpPr>
        <p:spPr>
          <a:xfrm>
            <a:off x="343868" y="557356"/>
            <a:ext cx="7084664" cy="77028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13894" indent="-213894">
              <a:spcBef>
                <a:spcPts val="600"/>
              </a:spcBef>
              <a:buSzPct val="100000"/>
              <a:buAutoNum type="arabicPeriod" startAt="40"/>
              <a:defRPr sz="1600">
                <a:solidFill>
                  <a:srgbClr val="2D2829"/>
                </a:solidFill>
                <a:latin typeface="Times New Roman"/>
                <a:ea typeface="Times New Roman"/>
                <a:cs typeface="Times New Roman"/>
                <a:sym typeface="Times New Roman"/>
              </a:defRPr>
            </a:pPr>
            <a:r>
              <a:t>Review house plans and make copy</a:t>
            </a:r>
          </a:p>
          <a:p>
            <a:pPr marL="213894" indent="-213894">
              <a:spcBef>
                <a:spcPts val="600"/>
              </a:spcBef>
              <a:buSzPct val="100000"/>
              <a:buAutoNum type="arabicPeriod" startAt="40"/>
              <a:defRPr sz="1600">
                <a:solidFill>
                  <a:srgbClr val="2D2829"/>
                </a:solidFill>
                <a:latin typeface="Times New Roman"/>
                <a:ea typeface="Times New Roman"/>
                <a:cs typeface="Times New Roman"/>
                <a:sym typeface="Times New Roman"/>
              </a:defRPr>
            </a:pPr>
            <a:r>
              <a:t>Order plat map for retention in property’s listing file</a:t>
            </a:r>
          </a:p>
          <a:p>
            <a:pPr marL="213894" indent="-213894">
              <a:spcBef>
                <a:spcPts val="600"/>
              </a:spcBef>
              <a:buSzPct val="100000"/>
              <a:buAutoNum type="arabicPeriod" startAt="40"/>
              <a:defRPr sz="1600">
                <a:solidFill>
                  <a:srgbClr val="2D2829"/>
                </a:solidFill>
                <a:latin typeface="Times New Roman"/>
                <a:ea typeface="Times New Roman"/>
                <a:cs typeface="Times New Roman"/>
                <a:sym typeface="Times New Roman"/>
              </a:defRPr>
            </a:pPr>
            <a:r>
              <a:t>Prepare showing instructions for buyers’ agents and agree on showing time window with seller</a:t>
            </a:r>
          </a:p>
          <a:p>
            <a:pPr marL="213894" indent="-213894">
              <a:spcBef>
                <a:spcPts val="600"/>
              </a:spcBef>
              <a:buSzPct val="100000"/>
              <a:buAutoNum type="arabicPeriod" startAt="40"/>
              <a:defRPr sz="1600">
                <a:solidFill>
                  <a:srgbClr val="2D2829"/>
                </a:solidFill>
                <a:latin typeface="Times New Roman"/>
                <a:ea typeface="Times New Roman"/>
                <a:cs typeface="Times New Roman"/>
                <a:sym typeface="Times New Roman"/>
              </a:defRPr>
            </a:pPr>
            <a:r>
              <a:t>Obtain current mortgage loan(s) information: companies and &amp; loan account numbers</a:t>
            </a:r>
          </a:p>
          <a:p>
            <a:pPr marL="213894" indent="-213894">
              <a:spcBef>
                <a:spcPts val="600"/>
              </a:spcBef>
              <a:buSzPct val="100000"/>
              <a:buAutoNum type="arabicPeriod" startAt="40"/>
              <a:defRPr sz="1600">
                <a:solidFill>
                  <a:srgbClr val="2D2829"/>
                </a:solidFill>
                <a:latin typeface="Times New Roman"/>
                <a:ea typeface="Times New Roman"/>
                <a:cs typeface="Times New Roman"/>
                <a:sym typeface="Times New Roman"/>
              </a:defRPr>
            </a:pPr>
            <a:r>
              <a:t>Verify current loan information with lender(s)</a:t>
            </a:r>
          </a:p>
          <a:p>
            <a:pPr marL="213894" indent="-213894">
              <a:spcBef>
                <a:spcPts val="600"/>
              </a:spcBef>
              <a:buSzPct val="100000"/>
              <a:buAutoNum type="arabicPeriod" startAt="40"/>
              <a:defRPr sz="1600">
                <a:solidFill>
                  <a:srgbClr val="2D2829"/>
                </a:solidFill>
                <a:latin typeface="Times New Roman"/>
                <a:ea typeface="Times New Roman"/>
                <a:cs typeface="Times New Roman"/>
                <a:sym typeface="Times New Roman"/>
              </a:defRPr>
            </a:pPr>
            <a:r>
              <a:t>Check assumability of loan(s) and any special requirements</a:t>
            </a:r>
          </a:p>
          <a:p>
            <a:pPr marL="213894" indent="-213894">
              <a:spcBef>
                <a:spcPts val="600"/>
              </a:spcBef>
              <a:buSzPct val="100000"/>
              <a:buAutoNum type="arabicPeriod" startAt="40"/>
              <a:defRPr sz="1600">
                <a:solidFill>
                  <a:srgbClr val="2D2829"/>
                </a:solidFill>
                <a:latin typeface="Times New Roman"/>
                <a:ea typeface="Times New Roman"/>
                <a:cs typeface="Times New Roman"/>
                <a:sym typeface="Times New Roman"/>
              </a:defRPr>
            </a:pPr>
            <a:r>
              <a:t>Discuss possible buyer financing alternatives and options with seller</a:t>
            </a:r>
          </a:p>
          <a:p>
            <a:pPr marL="213894" indent="-213894">
              <a:spcBef>
                <a:spcPts val="600"/>
              </a:spcBef>
              <a:buSzPct val="100000"/>
              <a:buAutoNum type="arabicPeriod" startAt="40"/>
              <a:defRPr sz="1600">
                <a:solidFill>
                  <a:srgbClr val="2D2829"/>
                </a:solidFill>
                <a:latin typeface="Times New Roman"/>
                <a:ea typeface="Times New Roman"/>
                <a:cs typeface="Times New Roman"/>
                <a:sym typeface="Times New Roman"/>
              </a:defRPr>
            </a:pPr>
            <a:r>
              <a:t>Review current appraisal if available</a:t>
            </a:r>
          </a:p>
          <a:p>
            <a:pPr marL="213894" indent="-213894">
              <a:spcBef>
                <a:spcPts val="600"/>
              </a:spcBef>
              <a:buSzPct val="100000"/>
              <a:buAutoNum type="arabicPeriod" startAt="40"/>
              <a:defRPr sz="1600">
                <a:solidFill>
                  <a:srgbClr val="2D2829"/>
                </a:solidFill>
                <a:latin typeface="Times New Roman"/>
                <a:ea typeface="Times New Roman"/>
                <a:cs typeface="Times New Roman"/>
                <a:sym typeface="Times New Roman"/>
              </a:defRPr>
            </a:pPr>
            <a:r>
              <a:t>Identify Home Owner Association manager if applicable</a:t>
            </a:r>
          </a:p>
          <a:p>
            <a:pPr marL="213894" indent="-213894">
              <a:spcBef>
                <a:spcPts val="600"/>
              </a:spcBef>
              <a:buSzPct val="100000"/>
              <a:buAutoNum type="arabicPeriod" startAt="40"/>
              <a:defRPr sz="1600">
                <a:solidFill>
                  <a:srgbClr val="2D2829"/>
                </a:solidFill>
                <a:latin typeface="Times New Roman"/>
                <a:ea typeface="Times New Roman"/>
                <a:cs typeface="Times New Roman"/>
                <a:sym typeface="Times New Roman"/>
              </a:defRPr>
            </a:pPr>
            <a:r>
              <a:t>Verify Home Owner Association Fees with manager – mandatory or optional and current annual fee</a:t>
            </a:r>
          </a:p>
          <a:p>
            <a:pPr marL="213894" indent="-213894">
              <a:spcBef>
                <a:spcPts val="600"/>
              </a:spcBef>
              <a:buSzPct val="100000"/>
              <a:buAutoNum type="arabicPeriod" startAt="40"/>
              <a:defRPr sz="1600">
                <a:solidFill>
                  <a:srgbClr val="2D2829"/>
                </a:solidFill>
                <a:latin typeface="Times New Roman"/>
                <a:ea typeface="Times New Roman"/>
                <a:cs typeface="Times New Roman"/>
                <a:sym typeface="Times New Roman"/>
              </a:defRPr>
            </a:pPr>
            <a:r>
              <a:t>Order copy of Homeowner Association bylaws, if applicable</a:t>
            </a:r>
          </a:p>
          <a:p>
            <a:pPr marL="213894" indent="-213894">
              <a:spcBef>
                <a:spcPts val="600"/>
              </a:spcBef>
              <a:buSzPct val="100000"/>
              <a:buAutoNum type="arabicPeriod" startAt="40"/>
              <a:defRPr sz="1600">
                <a:solidFill>
                  <a:srgbClr val="2D2829"/>
                </a:solidFill>
                <a:latin typeface="Times New Roman"/>
                <a:ea typeface="Times New Roman"/>
                <a:cs typeface="Times New Roman"/>
                <a:sym typeface="Times New Roman"/>
              </a:defRPr>
            </a:pPr>
            <a:r>
              <a:t>Research electricity availability and supplier’s name and phone number</a:t>
            </a:r>
          </a:p>
          <a:p>
            <a:pPr marL="213894" indent="-213894">
              <a:spcBef>
                <a:spcPts val="600"/>
              </a:spcBef>
              <a:buSzPct val="100000"/>
              <a:buAutoNum type="arabicPeriod" startAt="40"/>
              <a:defRPr sz="1600">
                <a:solidFill>
                  <a:srgbClr val="2D2829"/>
                </a:solidFill>
                <a:latin typeface="Times New Roman"/>
                <a:ea typeface="Times New Roman"/>
                <a:cs typeface="Times New Roman"/>
                <a:sym typeface="Times New Roman"/>
              </a:defRPr>
            </a:pPr>
            <a:r>
              <a:t>Calculate average utility usage from last 12 months of bills</a:t>
            </a:r>
          </a:p>
          <a:p>
            <a:pPr marL="213894" indent="-213894">
              <a:spcBef>
                <a:spcPts val="600"/>
              </a:spcBef>
              <a:buSzPct val="100000"/>
              <a:buAutoNum type="arabicPeriod" startAt="40"/>
              <a:defRPr sz="1600">
                <a:solidFill>
                  <a:srgbClr val="2D2829"/>
                </a:solidFill>
                <a:latin typeface="Times New Roman"/>
                <a:ea typeface="Times New Roman"/>
                <a:cs typeface="Times New Roman"/>
                <a:sym typeface="Times New Roman"/>
              </a:defRPr>
            </a:pPr>
            <a:r>
              <a:t>Research and verify city sewer/septic tank system</a:t>
            </a:r>
          </a:p>
          <a:p>
            <a:pPr marL="213894" indent="-213894">
              <a:spcBef>
                <a:spcPts val="600"/>
              </a:spcBef>
              <a:buSzPct val="100000"/>
              <a:buAutoNum type="arabicPeriod" startAt="40"/>
              <a:defRPr sz="1600">
                <a:solidFill>
                  <a:srgbClr val="2D2829"/>
                </a:solidFill>
                <a:latin typeface="Times New Roman"/>
                <a:ea typeface="Times New Roman"/>
                <a:cs typeface="Times New Roman"/>
                <a:sym typeface="Times New Roman"/>
              </a:defRPr>
            </a:pPr>
            <a:r>
              <a:t>Water System: Calculate average water fees or rates from last 12 months of bills)</a:t>
            </a:r>
          </a:p>
          <a:p>
            <a:pPr marL="213894" indent="-213894">
              <a:spcBef>
                <a:spcPts val="600"/>
              </a:spcBef>
              <a:buSzPct val="100000"/>
              <a:buAutoNum type="arabicPeriod" startAt="40"/>
              <a:defRPr sz="1600">
                <a:solidFill>
                  <a:srgbClr val="2D2829"/>
                </a:solidFill>
                <a:latin typeface="Times New Roman"/>
                <a:ea typeface="Times New Roman"/>
                <a:cs typeface="Times New Roman"/>
                <a:sym typeface="Times New Roman"/>
              </a:defRPr>
            </a:pPr>
            <a:r>
              <a:t>Well Water: Confirm well status, depth and output from Well Report</a:t>
            </a:r>
          </a:p>
          <a:p>
            <a:pPr marL="213894" indent="-213894">
              <a:spcBef>
                <a:spcPts val="600"/>
              </a:spcBef>
              <a:buSzPct val="100000"/>
              <a:buAutoNum type="arabicPeriod" startAt="40"/>
              <a:defRPr sz="1600">
                <a:solidFill>
                  <a:srgbClr val="2D2829"/>
                </a:solidFill>
                <a:latin typeface="Times New Roman"/>
                <a:ea typeface="Times New Roman"/>
                <a:cs typeface="Times New Roman"/>
                <a:sym typeface="Times New Roman"/>
              </a:defRPr>
            </a:pPr>
            <a:r>
              <a:t>Natural Gas: Research/verify availability and supplier’s name and phone number</a:t>
            </a:r>
          </a:p>
          <a:p>
            <a:pPr marL="213894" indent="-213894">
              <a:spcBef>
                <a:spcPts val="600"/>
              </a:spcBef>
              <a:buSzPct val="100000"/>
              <a:buAutoNum type="arabicPeriod" startAt="40"/>
              <a:defRPr sz="1600">
                <a:solidFill>
                  <a:srgbClr val="2D2829"/>
                </a:solidFill>
                <a:latin typeface="Times New Roman"/>
                <a:ea typeface="Times New Roman"/>
                <a:cs typeface="Times New Roman"/>
                <a:sym typeface="Times New Roman"/>
              </a:defRPr>
            </a:pPr>
            <a:r>
              <a:t>Verify security system, current term of service and whether owned or leased</a:t>
            </a:r>
          </a:p>
          <a:p>
            <a:pPr marL="213894" indent="-213894">
              <a:spcBef>
                <a:spcPts val="600"/>
              </a:spcBef>
              <a:buSzPct val="100000"/>
              <a:buAutoNum type="arabicPeriod" startAt="40"/>
              <a:defRPr sz="1600">
                <a:solidFill>
                  <a:srgbClr val="2D2829"/>
                </a:solidFill>
                <a:latin typeface="Times New Roman"/>
                <a:ea typeface="Times New Roman"/>
                <a:cs typeface="Times New Roman"/>
                <a:sym typeface="Times New Roman"/>
              </a:defRPr>
            </a:pPr>
            <a:r>
              <a:t>Verify if seller has transferable Termite Bond</a:t>
            </a:r>
          </a:p>
          <a:p>
            <a:pPr marL="213894" indent="-213894">
              <a:spcBef>
                <a:spcPts val="600"/>
              </a:spcBef>
              <a:buSzPct val="100000"/>
              <a:buAutoNum type="arabicPeriod" startAt="40"/>
              <a:defRPr sz="1600">
                <a:solidFill>
                  <a:srgbClr val="2D2829"/>
                </a:solidFill>
                <a:latin typeface="Times New Roman"/>
                <a:ea typeface="Times New Roman"/>
                <a:cs typeface="Times New Roman"/>
                <a:sym typeface="Times New Roman"/>
              </a:defRPr>
            </a:pPr>
            <a:r>
              <a:t>Ascertain need for lead-based paint disclosure</a:t>
            </a:r>
          </a:p>
          <a:p>
            <a:pPr marL="213894" indent="-213894">
              <a:spcBef>
                <a:spcPts val="600"/>
              </a:spcBef>
              <a:buSzPct val="100000"/>
              <a:buAutoNum type="arabicPeriod" startAt="40"/>
              <a:defRPr sz="1600">
                <a:solidFill>
                  <a:srgbClr val="2D2829"/>
                </a:solidFill>
                <a:latin typeface="Times New Roman"/>
                <a:ea typeface="Times New Roman"/>
                <a:cs typeface="Times New Roman"/>
                <a:sym typeface="Times New Roman"/>
              </a:defRPr>
            </a:pPr>
            <a:r>
              <a:t>Prepare detailed list of property amenities and assess market impact</a:t>
            </a:r>
          </a:p>
          <a:p>
            <a:pPr marL="213894" indent="-213894">
              <a:spcBef>
                <a:spcPts val="600"/>
              </a:spcBef>
              <a:buSzPct val="100000"/>
              <a:buAutoNum type="arabicPeriod" startAt="40"/>
              <a:defRPr sz="1600">
                <a:solidFill>
                  <a:srgbClr val="2D2829"/>
                </a:solidFill>
                <a:latin typeface="Times New Roman"/>
                <a:ea typeface="Times New Roman"/>
                <a:cs typeface="Times New Roman"/>
                <a:sym typeface="Times New Roman"/>
              </a:defRPr>
            </a:pPr>
            <a:r>
              <a:t>Prepare detailed list of property’s “Inclusions &amp; Conveyances with Sale”</a:t>
            </a:r>
          </a:p>
          <a:p>
            <a:pPr marL="213894" indent="-213894">
              <a:spcBef>
                <a:spcPts val="600"/>
              </a:spcBef>
              <a:buSzPct val="100000"/>
              <a:buAutoNum type="arabicPeriod" startAt="40"/>
              <a:defRPr sz="1600">
                <a:solidFill>
                  <a:srgbClr val="2D2829"/>
                </a:solidFill>
                <a:latin typeface="Times New Roman"/>
                <a:ea typeface="Times New Roman"/>
                <a:cs typeface="Times New Roman"/>
                <a:sym typeface="Times New Roman"/>
              </a:defRPr>
            </a:pPr>
            <a:r>
              <a:t>Compile list of completed repairs and maintenance items</a:t>
            </a:r>
          </a:p>
        </p:txBody>
      </p:sp>
      <p:sp>
        <p:nvSpPr>
          <p:cNvPr id="3" name="As a seller’s agent, my fiduciary responsibility is to the home seller.…">
            <a:extLst>
              <a:ext uri="{FF2B5EF4-FFF2-40B4-BE49-F238E27FC236}">
                <a16:creationId xmlns:a16="http://schemas.microsoft.com/office/drawing/2014/main" id="{10DBF810-12B5-48AB-8DD3-799901EB6305}"/>
              </a:ext>
            </a:extLst>
          </p:cNvPr>
          <p:cNvSpPr txBox="1"/>
          <p:nvPr/>
        </p:nvSpPr>
        <p:spPr>
          <a:xfrm>
            <a:off x="175760" y="9592021"/>
            <a:ext cx="7014480" cy="332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1600" b="1">
                <a:solidFill>
                  <a:srgbClr val="535353"/>
                </a:solidFill>
              </a:defRPr>
            </a:lvl1pPr>
          </a:lstStyle>
          <a:p>
            <a:r>
              <a:rPr dirty="0"/>
              <a:t>Agent Contact Info Here.</a:t>
            </a:r>
          </a:p>
        </p:txBody>
      </p:sp>
      <p:pic>
        <p:nvPicPr>
          <p:cNvPr id="4" name="PA-horizontal-white-01.png" descr="PA-horizontal-white-01.png">
            <a:extLst>
              <a:ext uri="{FF2B5EF4-FFF2-40B4-BE49-F238E27FC236}">
                <a16:creationId xmlns:a16="http://schemas.microsoft.com/office/drawing/2014/main" id="{D8EACD34-9D1B-4DFA-A01D-B78219DDA508}"/>
              </a:ext>
            </a:extLst>
          </p:cNvPr>
          <p:cNvPicPr>
            <a:picLocks noChangeAspect="1"/>
          </p:cNvPicPr>
          <p:nvPr/>
        </p:nvPicPr>
        <p:blipFill>
          <a:blip r:embed="rId2"/>
          <a:stretch>
            <a:fillRect/>
          </a:stretch>
        </p:blipFill>
        <p:spPr>
          <a:xfrm>
            <a:off x="6284826" y="9486120"/>
            <a:ext cx="1487574" cy="544541"/>
          </a:xfrm>
          <a:prstGeom prst="rect">
            <a:avLst/>
          </a:prstGeom>
          <a:ln w="12700">
            <a:miter lim="400000"/>
          </a:ln>
        </p:spPr>
      </p:pic>
      <p:sp>
        <p:nvSpPr>
          <p:cNvPr id="5" name="Slide Number">
            <a:extLst>
              <a:ext uri="{FF2B5EF4-FFF2-40B4-BE49-F238E27FC236}">
                <a16:creationId xmlns:a16="http://schemas.microsoft.com/office/drawing/2014/main" id="{E71AA370-6886-4545-BA54-64F815A66064}"/>
              </a:ext>
            </a:extLst>
          </p:cNvPr>
          <p:cNvSpPr txBox="1">
            <a:spLocks/>
          </p:cNvSpPr>
          <p:nvPr/>
        </p:nvSpPr>
        <p:spPr>
          <a:xfrm>
            <a:off x="7005171" y="9476151"/>
            <a:ext cx="232877" cy="228512"/>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endParaRPr lang="en-US" dirty="0"/>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Send “Vacancy Checklist” to seller if property is vacant…"/>
          <p:cNvSpPr txBox="1"/>
          <p:nvPr/>
        </p:nvSpPr>
        <p:spPr>
          <a:xfrm>
            <a:off x="277212" y="234950"/>
            <a:ext cx="7217976" cy="54930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13894" indent="-213894">
              <a:spcBef>
                <a:spcPts val="600"/>
              </a:spcBef>
              <a:buSzPct val="100000"/>
              <a:buAutoNum type="arabicPeriod" startAt="63"/>
              <a:defRPr sz="1600">
                <a:solidFill>
                  <a:srgbClr val="2D2829"/>
                </a:solidFill>
                <a:latin typeface="Times New Roman"/>
                <a:ea typeface="Times New Roman"/>
                <a:cs typeface="Times New Roman"/>
                <a:sym typeface="Times New Roman"/>
              </a:defRPr>
            </a:pPr>
            <a:r>
              <a:t>Send “Vacancy Checklist” to seller if property is vacant</a:t>
            </a:r>
          </a:p>
          <a:p>
            <a:pPr marL="213894" indent="-213894">
              <a:spcBef>
                <a:spcPts val="600"/>
              </a:spcBef>
              <a:buSzPct val="100000"/>
              <a:buAutoNum type="arabicPeriod" startAt="63"/>
              <a:defRPr sz="1600">
                <a:solidFill>
                  <a:srgbClr val="2D2829"/>
                </a:solidFill>
                <a:latin typeface="Times New Roman"/>
                <a:ea typeface="Times New Roman"/>
                <a:cs typeface="Times New Roman"/>
                <a:sym typeface="Times New Roman"/>
              </a:defRPr>
            </a:pPr>
            <a:r>
              <a:t>Explain benefits of Home Owner Warranty to seller</a:t>
            </a:r>
          </a:p>
          <a:p>
            <a:pPr marL="213894" indent="-213894">
              <a:spcBef>
                <a:spcPts val="600"/>
              </a:spcBef>
              <a:buSzPct val="100000"/>
              <a:buAutoNum type="arabicPeriod" startAt="63"/>
              <a:defRPr sz="1600">
                <a:solidFill>
                  <a:srgbClr val="2D2829"/>
                </a:solidFill>
                <a:latin typeface="Times New Roman"/>
                <a:ea typeface="Times New Roman"/>
                <a:cs typeface="Times New Roman"/>
                <a:sym typeface="Times New Roman"/>
              </a:defRPr>
            </a:pPr>
            <a:r>
              <a:t>Assist sellers with completion and submission of Home Owner Warranty Application</a:t>
            </a:r>
          </a:p>
          <a:p>
            <a:pPr marL="213894" indent="-213894">
              <a:spcBef>
                <a:spcPts val="600"/>
              </a:spcBef>
              <a:buSzPct val="100000"/>
              <a:buAutoNum type="arabicPeriod" startAt="63"/>
              <a:defRPr sz="1600">
                <a:solidFill>
                  <a:srgbClr val="2D2829"/>
                </a:solidFill>
                <a:latin typeface="Times New Roman"/>
                <a:ea typeface="Times New Roman"/>
                <a:cs typeface="Times New Roman"/>
                <a:sym typeface="Times New Roman"/>
              </a:defRPr>
            </a:pPr>
            <a:r>
              <a:t>When received, place Home Owner Warranty in property file for conveyance at time of sale</a:t>
            </a:r>
          </a:p>
          <a:p>
            <a:pPr marL="213894" indent="-213894">
              <a:spcBef>
                <a:spcPts val="600"/>
              </a:spcBef>
              <a:buSzPct val="100000"/>
              <a:buAutoNum type="arabicPeriod" startAt="63"/>
              <a:defRPr sz="1600">
                <a:solidFill>
                  <a:srgbClr val="2D2829"/>
                </a:solidFill>
                <a:latin typeface="Times New Roman"/>
                <a:ea typeface="Times New Roman"/>
                <a:cs typeface="Times New Roman"/>
                <a:sym typeface="Times New Roman"/>
              </a:defRPr>
            </a:pPr>
            <a:r>
              <a:t>Have extra key made for lockbox</a:t>
            </a:r>
          </a:p>
          <a:p>
            <a:pPr marL="213894" indent="-213894">
              <a:spcBef>
                <a:spcPts val="600"/>
              </a:spcBef>
              <a:buSzPct val="100000"/>
              <a:buAutoNum type="arabicPeriod" startAt="63"/>
              <a:defRPr sz="1600">
                <a:solidFill>
                  <a:srgbClr val="2D2829"/>
                </a:solidFill>
                <a:latin typeface="Times New Roman"/>
                <a:ea typeface="Times New Roman"/>
                <a:cs typeface="Times New Roman"/>
                <a:sym typeface="Times New Roman"/>
              </a:defRPr>
            </a:pPr>
            <a:r>
              <a:t>Verify if property has rental units involved. And if so:</a:t>
            </a:r>
          </a:p>
          <a:p>
            <a:pPr marL="213894" indent="-213894">
              <a:spcBef>
                <a:spcPts val="600"/>
              </a:spcBef>
              <a:buSzPct val="100000"/>
              <a:buAutoNum type="arabicPeriod" startAt="63"/>
              <a:defRPr sz="1600">
                <a:solidFill>
                  <a:srgbClr val="2D2829"/>
                </a:solidFill>
                <a:latin typeface="Times New Roman"/>
                <a:ea typeface="Times New Roman"/>
                <a:cs typeface="Times New Roman"/>
                <a:sym typeface="Times New Roman"/>
              </a:defRPr>
            </a:pPr>
            <a:r>
              <a:t>* Make copies of all leases for retention in listing file</a:t>
            </a:r>
          </a:p>
          <a:p>
            <a:pPr marL="213894" indent="-213894">
              <a:spcBef>
                <a:spcPts val="600"/>
              </a:spcBef>
              <a:buSzPct val="100000"/>
              <a:buAutoNum type="arabicPeriod" startAt="63"/>
              <a:defRPr sz="1600">
                <a:solidFill>
                  <a:srgbClr val="2D2829"/>
                </a:solidFill>
                <a:latin typeface="Times New Roman"/>
                <a:ea typeface="Times New Roman"/>
                <a:cs typeface="Times New Roman"/>
                <a:sym typeface="Times New Roman"/>
              </a:defRPr>
            </a:pPr>
            <a:r>
              <a:t>* Verify all rents &amp; deposits</a:t>
            </a:r>
          </a:p>
          <a:p>
            <a:pPr marL="213894" indent="-213894">
              <a:spcBef>
                <a:spcPts val="600"/>
              </a:spcBef>
              <a:buSzPct val="100000"/>
              <a:buAutoNum type="arabicPeriod" startAt="63"/>
              <a:defRPr sz="1600">
                <a:solidFill>
                  <a:srgbClr val="2D2829"/>
                </a:solidFill>
                <a:latin typeface="Times New Roman"/>
                <a:ea typeface="Times New Roman"/>
                <a:cs typeface="Times New Roman"/>
                <a:sym typeface="Times New Roman"/>
              </a:defRPr>
            </a:pPr>
            <a:r>
              <a:t>* Inform tenants of listing and discuss how showings will be handled</a:t>
            </a:r>
          </a:p>
          <a:p>
            <a:pPr marL="213894" indent="-213894">
              <a:spcBef>
                <a:spcPts val="600"/>
              </a:spcBef>
              <a:buSzPct val="100000"/>
              <a:buAutoNum type="arabicPeriod" startAt="63"/>
              <a:defRPr sz="1600">
                <a:solidFill>
                  <a:srgbClr val="2D2829"/>
                </a:solidFill>
                <a:latin typeface="Times New Roman"/>
                <a:ea typeface="Times New Roman"/>
                <a:cs typeface="Times New Roman"/>
                <a:sym typeface="Times New Roman"/>
              </a:defRPr>
            </a:pPr>
            <a:r>
              <a:t>Arrange for installation of yard sign</a:t>
            </a:r>
          </a:p>
          <a:p>
            <a:pPr marL="213894" indent="-213894">
              <a:spcBef>
                <a:spcPts val="600"/>
              </a:spcBef>
              <a:buSzPct val="100000"/>
              <a:buAutoNum type="arabicPeriod" startAt="63"/>
              <a:defRPr sz="1600">
                <a:solidFill>
                  <a:srgbClr val="2D2829"/>
                </a:solidFill>
                <a:latin typeface="Times New Roman"/>
                <a:ea typeface="Times New Roman"/>
                <a:cs typeface="Times New Roman"/>
                <a:sym typeface="Times New Roman"/>
              </a:defRPr>
            </a:pPr>
            <a:r>
              <a:t>Assist seller with completion of Seller’s Disclosure form</a:t>
            </a:r>
          </a:p>
          <a:p>
            <a:pPr marL="213894" indent="-213894">
              <a:spcBef>
                <a:spcPts val="600"/>
              </a:spcBef>
              <a:buSzPct val="100000"/>
              <a:buAutoNum type="arabicPeriod" startAt="63"/>
              <a:defRPr sz="1600">
                <a:solidFill>
                  <a:srgbClr val="2D2829"/>
                </a:solidFill>
                <a:latin typeface="Times New Roman"/>
                <a:ea typeface="Times New Roman"/>
                <a:cs typeface="Times New Roman"/>
                <a:sym typeface="Times New Roman"/>
              </a:defRPr>
            </a:pPr>
            <a:r>
              <a:t>“New Listing Checklist” Completed</a:t>
            </a:r>
          </a:p>
          <a:p>
            <a:pPr marL="213894" indent="-213894">
              <a:spcBef>
                <a:spcPts val="600"/>
              </a:spcBef>
              <a:buSzPct val="100000"/>
              <a:buAutoNum type="arabicPeriod" startAt="63"/>
              <a:defRPr sz="1600">
                <a:solidFill>
                  <a:srgbClr val="2D2829"/>
                </a:solidFill>
                <a:latin typeface="Times New Roman"/>
                <a:ea typeface="Times New Roman"/>
                <a:cs typeface="Times New Roman"/>
                <a:sym typeface="Times New Roman"/>
              </a:defRPr>
            </a:pPr>
            <a:r>
              <a:t>Review results of Curb Appeal Assessment with seller and provide suggestions to improve salability</a:t>
            </a:r>
          </a:p>
          <a:p>
            <a:pPr marL="213894" indent="-213894">
              <a:spcBef>
                <a:spcPts val="600"/>
              </a:spcBef>
              <a:buSzPct val="100000"/>
              <a:buAutoNum type="arabicPeriod" startAt="63"/>
              <a:defRPr sz="1600">
                <a:solidFill>
                  <a:srgbClr val="2D2829"/>
                </a:solidFill>
                <a:latin typeface="Times New Roman"/>
                <a:ea typeface="Times New Roman"/>
                <a:cs typeface="Times New Roman"/>
                <a:sym typeface="Times New Roman"/>
              </a:defRPr>
            </a:pPr>
            <a:r>
              <a:t>Review results of Interior Décor Assessment and suggest changes to shorten time on market</a:t>
            </a:r>
          </a:p>
          <a:p>
            <a:pPr marL="213894" indent="-213894">
              <a:spcBef>
                <a:spcPts val="600"/>
              </a:spcBef>
              <a:buSzPct val="100000"/>
              <a:buAutoNum type="arabicPeriod" startAt="63"/>
              <a:defRPr sz="1600">
                <a:solidFill>
                  <a:srgbClr val="2D2829"/>
                </a:solidFill>
                <a:latin typeface="Times New Roman"/>
                <a:ea typeface="Times New Roman"/>
                <a:cs typeface="Times New Roman"/>
                <a:sym typeface="Times New Roman"/>
              </a:defRPr>
            </a:pPr>
            <a:r>
              <a:t>Load listing into transaction management software program</a:t>
            </a:r>
          </a:p>
        </p:txBody>
      </p:sp>
      <p:pic>
        <p:nvPicPr>
          <p:cNvPr id="113" name="Depositphotos_61713323_xl-2015.jpg" descr="Depositphotos_61713323_xl-2015.jpg"/>
          <p:cNvPicPr>
            <a:picLocks noChangeAspect="1"/>
          </p:cNvPicPr>
          <p:nvPr/>
        </p:nvPicPr>
        <p:blipFill>
          <a:blip r:embed="rId2"/>
          <a:srcRect t="10782" b="10782"/>
          <a:stretch>
            <a:fillRect/>
          </a:stretch>
        </p:blipFill>
        <p:spPr>
          <a:xfrm>
            <a:off x="0" y="6211497"/>
            <a:ext cx="7772400" cy="3038587"/>
          </a:xfrm>
          <a:prstGeom prst="rect">
            <a:avLst/>
          </a:prstGeom>
          <a:ln w="12700">
            <a:miter lim="400000"/>
          </a:ln>
        </p:spPr>
      </p:pic>
      <p:sp>
        <p:nvSpPr>
          <p:cNvPr id="4" name="As a seller’s agent, my fiduciary responsibility is to the home seller.…">
            <a:extLst>
              <a:ext uri="{FF2B5EF4-FFF2-40B4-BE49-F238E27FC236}">
                <a16:creationId xmlns:a16="http://schemas.microsoft.com/office/drawing/2014/main" id="{DD20912E-7087-4C0F-94AD-4DE22BFD5A7B}"/>
              </a:ext>
            </a:extLst>
          </p:cNvPr>
          <p:cNvSpPr txBox="1"/>
          <p:nvPr/>
        </p:nvSpPr>
        <p:spPr>
          <a:xfrm>
            <a:off x="175760" y="9592021"/>
            <a:ext cx="7014480" cy="332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1600" b="1">
                <a:solidFill>
                  <a:srgbClr val="535353"/>
                </a:solidFill>
              </a:defRPr>
            </a:lvl1pPr>
          </a:lstStyle>
          <a:p>
            <a:r>
              <a:rPr dirty="0"/>
              <a:t>Agent Contact Info Here.</a:t>
            </a:r>
          </a:p>
        </p:txBody>
      </p:sp>
      <p:pic>
        <p:nvPicPr>
          <p:cNvPr id="5" name="PA-horizontal-white-01.png" descr="PA-horizontal-white-01.png">
            <a:extLst>
              <a:ext uri="{FF2B5EF4-FFF2-40B4-BE49-F238E27FC236}">
                <a16:creationId xmlns:a16="http://schemas.microsoft.com/office/drawing/2014/main" id="{1BAEF6E1-A324-4F35-8F65-E1C85DB213E6}"/>
              </a:ext>
            </a:extLst>
          </p:cNvPr>
          <p:cNvPicPr>
            <a:picLocks noChangeAspect="1"/>
          </p:cNvPicPr>
          <p:nvPr/>
        </p:nvPicPr>
        <p:blipFill>
          <a:blip r:embed="rId3"/>
          <a:stretch>
            <a:fillRect/>
          </a:stretch>
        </p:blipFill>
        <p:spPr>
          <a:xfrm>
            <a:off x="6284826" y="9486120"/>
            <a:ext cx="1487574" cy="544541"/>
          </a:xfrm>
          <a:prstGeom prst="rect">
            <a:avLst/>
          </a:prstGeom>
          <a:ln w="12700">
            <a:miter lim="400000"/>
          </a:ln>
        </p:spPr>
      </p:pic>
      <p:sp>
        <p:nvSpPr>
          <p:cNvPr id="6" name="Slide Number">
            <a:extLst>
              <a:ext uri="{FF2B5EF4-FFF2-40B4-BE49-F238E27FC236}">
                <a16:creationId xmlns:a16="http://schemas.microsoft.com/office/drawing/2014/main" id="{F090A63B-C8EE-4542-98E0-372711C8B618}"/>
              </a:ext>
            </a:extLst>
          </p:cNvPr>
          <p:cNvSpPr txBox="1">
            <a:spLocks/>
          </p:cNvSpPr>
          <p:nvPr/>
        </p:nvSpPr>
        <p:spPr>
          <a:xfrm>
            <a:off x="7005171" y="9476151"/>
            <a:ext cx="232877" cy="228512"/>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endParaRPr lang="en-US" dirty="0"/>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Text Banners -Top 184 Things Real Estate Agents do to Earn Their Commission copy 2.png" descr="Text Banners -Top 184 Things Real Estate Agents do to Earn Their Commission copy 2.png"/>
          <p:cNvPicPr>
            <a:picLocks noChangeAspect="1"/>
          </p:cNvPicPr>
          <p:nvPr/>
        </p:nvPicPr>
        <p:blipFill>
          <a:blip r:embed="rId2"/>
          <a:srcRect t="39091" b="49565"/>
          <a:stretch>
            <a:fillRect/>
          </a:stretch>
        </p:blipFill>
        <p:spPr>
          <a:xfrm>
            <a:off x="397" y="223589"/>
            <a:ext cx="7771791" cy="1140917"/>
          </a:xfrm>
          <a:prstGeom prst="rect">
            <a:avLst/>
          </a:prstGeom>
          <a:ln w="12700">
            <a:miter lim="400000"/>
          </a:ln>
        </p:spPr>
      </p:pic>
      <p:sp>
        <p:nvSpPr>
          <p:cNvPr id="116" name="Prepare MLS Profile Sheet — Agents is responsible for “quality control” and accuracy of listing data…"/>
          <p:cNvSpPr txBox="1"/>
          <p:nvPr/>
        </p:nvSpPr>
        <p:spPr>
          <a:xfrm>
            <a:off x="277212" y="1479550"/>
            <a:ext cx="7217976" cy="27498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13894" indent="-213894">
              <a:spcBef>
                <a:spcPts val="600"/>
              </a:spcBef>
              <a:buSzPct val="100000"/>
              <a:buAutoNum type="arabicPeriod" startAt="78"/>
              <a:defRPr sz="1600">
                <a:latin typeface="Times New Roman"/>
                <a:ea typeface="Times New Roman"/>
                <a:cs typeface="Times New Roman"/>
                <a:sym typeface="Times New Roman"/>
              </a:defRPr>
            </a:pPr>
            <a:r>
              <a:t>Prepare MLS Profile Sheet — Agents is responsible for “quality control” and accuracy of listing data </a:t>
            </a:r>
          </a:p>
          <a:p>
            <a:pPr marL="213894" indent="-213894">
              <a:spcBef>
                <a:spcPts val="600"/>
              </a:spcBef>
              <a:buSzPct val="100000"/>
              <a:buAutoNum type="arabicPeriod" startAt="78"/>
              <a:defRPr sz="1600">
                <a:latin typeface="Times New Roman"/>
                <a:ea typeface="Times New Roman"/>
                <a:cs typeface="Times New Roman"/>
                <a:sym typeface="Times New Roman"/>
              </a:defRPr>
            </a:pPr>
            <a:r>
              <a:t>Enter property data from Profile Sheet into MLS Listing Database </a:t>
            </a:r>
          </a:p>
          <a:p>
            <a:pPr marL="213894" indent="-213894">
              <a:spcBef>
                <a:spcPts val="600"/>
              </a:spcBef>
              <a:buSzPct val="100000"/>
              <a:buAutoNum type="arabicPeriod" startAt="78"/>
              <a:defRPr sz="1600">
                <a:latin typeface="Times New Roman"/>
                <a:ea typeface="Times New Roman"/>
                <a:cs typeface="Times New Roman"/>
                <a:sym typeface="Times New Roman"/>
              </a:defRPr>
            </a:pPr>
            <a:r>
              <a:t>Proofread MLS database listing for accuracy – including proper placement in mapping function </a:t>
            </a:r>
          </a:p>
          <a:p>
            <a:pPr marL="213894" indent="-213894">
              <a:spcBef>
                <a:spcPts val="600"/>
              </a:spcBef>
              <a:buSzPct val="100000"/>
              <a:buAutoNum type="arabicPeriod" startAt="78"/>
              <a:defRPr sz="1600">
                <a:latin typeface="Times New Roman"/>
                <a:ea typeface="Times New Roman"/>
                <a:cs typeface="Times New Roman"/>
                <a:sym typeface="Times New Roman"/>
              </a:defRPr>
            </a:pPr>
            <a:r>
              <a:t>Add property to company’s Active Listings list </a:t>
            </a:r>
          </a:p>
          <a:p>
            <a:pPr marL="213894" indent="-213894">
              <a:spcBef>
                <a:spcPts val="600"/>
              </a:spcBef>
              <a:buSzPct val="100000"/>
              <a:buAutoNum type="arabicPeriod" startAt="78"/>
              <a:defRPr sz="1600">
                <a:latin typeface="Times New Roman"/>
                <a:ea typeface="Times New Roman"/>
                <a:cs typeface="Times New Roman"/>
                <a:sym typeface="Times New Roman"/>
              </a:defRPr>
            </a:pPr>
            <a:r>
              <a:t>Provide seller with signed copies of Listing Agreement and MLS Profile Sheet Data Form within 48 hours </a:t>
            </a:r>
          </a:p>
          <a:p>
            <a:pPr marL="213894" indent="-213894">
              <a:spcBef>
                <a:spcPts val="600"/>
              </a:spcBef>
              <a:buSzPct val="100000"/>
              <a:buAutoNum type="arabicPeriod" startAt="78"/>
              <a:defRPr sz="1600">
                <a:latin typeface="Times New Roman"/>
                <a:ea typeface="Times New Roman"/>
                <a:cs typeface="Times New Roman"/>
                <a:sym typeface="Times New Roman"/>
              </a:defRPr>
            </a:pPr>
            <a:r>
              <a:t>Take additional photos for upload into MLS and use in flyers. Discuss efficacy of panoramic photography </a:t>
            </a:r>
          </a:p>
        </p:txBody>
      </p:sp>
      <p:pic>
        <p:nvPicPr>
          <p:cNvPr id="117" name="Text Banners -Top 184 Things Real Estate Agents do to Earn Their Commission copy 3.png" descr="Text Banners -Top 184 Things Real Estate Agents do to Earn Their Commission copy 3.png"/>
          <p:cNvPicPr>
            <a:picLocks noChangeAspect="1"/>
          </p:cNvPicPr>
          <p:nvPr/>
        </p:nvPicPr>
        <p:blipFill>
          <a:blip r:embed="rId3"/>
          <a:srcRect t="37179" b="48628"/>
          <a:stretch>
            <a:fillRect/>
          </a:stretch>
        </p:blipFill>
        <p:spPr>
          <a:xfrm>
            <a:off x="397" y="4439294"/>
            <a:ext cx="7771791" cy="1427412"/>
          </a:xfrm>
          <a:prstGeom prst="rect">
            <a:avLst/>
          </a:prstGeom>
          <a:ln w="12700">
            <a:miter lim="400000"/>
          </a:ln>
        </p:spPr>
      </p:pic>
      <p:sp>
        <p:nvSpPr>
          <p:cNvPr id="118" name="Create print and Internet ads with seller’s input…"/>
          <p:cNvSpPr txBox="1"/>
          <p:nvPr/>
        </p:nvSpPr>
        <p:spPr>
          <a:xfrm>
            <a:off x="277212" y="5816699"/>
            <a:ext cx="7217976" cy="31308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28600" indent="-228600">
              <a:spcBef>
                <a:spcPts val="600"/>
              </a:spcBef>
              <a:buSzPct val="100000"/>
              <a:buAutoNum type="arabicPeriod" startAt="84"/>
              <a:defRPr sz="1600">
                <a:solidFill>
                  <a:srgbClr val="2D2829"/>
                </a:solidFill>
                <a:latin typeface="Times New Roman"/>
                <a:ea typeface="Times New Roman"/>
                <a:cs typeface="Times New Roman"/>
                <a:sym typeface="Times New Roman"/>
              </a:defRPr>
            </a:pPr>
            <a:r>
              <a:t>Create print and Internet ads with seller’s input </a:t>
            </a:r>
          </a:p>
          <a:p>
            <a:pPr marL="228600" indent="-228600">
              <a:spcBef>
                <a:spcPts val="600"/>
              </a:spcBef>
              <a:buSzPct val="100000"/>
              <a:buAutoNum type="arabicPeriod" startAt="84"/>
              <a:defRPr sz="1600">
                <a:solidFill>
                  <a:srgbClr val="2D2829"/>
                </a:solidFill>
                <a:latin typeface="Times New Roman"/>
                <a:ea typeface="Times New Roman"/>
                <a:cs typeface="Times New Roman"/>
                <a:sym typeface="Times New Roman"/>
              </a:defRPr>
            </a:pPr>
            <a:r>
              <a:t>Coordinate showings with owners, tenants, and other Realtors®. Return all calls – weekends included </a:t>
            </a:r>
          </a:p>
          <a:p>
            <a:pPr marL="228600" indent="-228600">
              <a:spcBef>
                <a:spcPts val="600"/>
              </a:spcBef>
              <a:buSzPct val="100000"/>
              <a:buAutoNum type="arabicPeriod" startAt="84"/>
              <a:defRPr sz="1600">
                <a:solidFill>
                  <a:srgbClr val="2D2829"/>
                </a:solidFill>
                <a:latin typeface="Times New Roman"/>
                <a:ea typeface="Times New Roman"/>
                <a:cs typeface="Times New Roman"/>
                <a:sym typeface="Times New Roman"/>
              </a:defRPr>
            </a:pPr>
            <a:r>
              <a:t>Install electronic lock box if authorized by owner. Program with agreed-upon showing time windows </a:t>
            </a:r>
          </a:p>
          <a:p>
            <a:pPr marL="228600" indent="-228600">
              <a:spcBef>
                <a:spcPts val="600"/>
              </a:spcBef>
              <a:buSzPct val="100000"/>
              <a:buAutoNum type="arabicPeriod" startAt="84"/>
              <a:defRPr sz="1600">
                <a:solidFill>
                  <a:srgbClr val="2D2829"/>
                </a:solidFill>
                <a:latin typeface="Times New Roman"/>
                <a:ea typeface="Times New Roman"/>
                <a:cs typeface="Times New Roman"/>
                <a:sym typeface="Times New Roman"/>
              </a:defRPr>
            </a:pPr>
            <a:r>
              <a:t>Prepare mailing and contact list </a:t>
            </a:r>
          </a:p>
          <a:p>
            <a:pPr marL="228600" indent="-228600">
              <a:spcBef>
                <a:spcPts val="600"/>
              </a:spcBef>
              <a:buSzPct val="100000"/>
              <a:buAutoNum type="arabicPeriod" startAt="84"/>
              <a:defRPr sz="1600">
                <a:solidFill>
                  <a:srgbClr val="2D2829"/>
                </a:solidFill>
                <a:latin typeface="Times New Roman"/>
                <a:ea typeface="Times New Roman"/>
                <a:cs typeface="Times New Roman"/>
                <a:sym typeface="Times New Roman"/>
              </a:defRPr>
            </a:pPr>
            <a:r>
              <a:t>Generate mail-merge letters to contact list </a:t>
            </a:r>
          </a:p>
          <a:p>
            <a:pPr marL="228600" indent="-228600">
              <a:spcBef>
                <a:spcPts val="600"/>
              </a:spcBef>
              <a:buSzPct val="100000"/>
              <a:buAutoNum type="arabicPeriod" startAt="84"/>
              <a:defRPr sz="1600">
                <a:solidFill>
                  <a:srgbClr val="2D2829"/>
                </a:solidFill>
                <a:latin typeface="Times New Roman"/>
                <a:ea typeface="Times New Roman"/>
                <a:cs typeface="Times New Roman"/>
                <a:sym typeface="Times New Roman"/>
              </a:defRPr>
            </a:pPr>
            <a:r>
              <a:t>Order “Just Listed” labels &amp; reports</a:t>
            </a:r>
          </a:p>
          <a:p>
            <a:pPr marL="228600" indent="-228600">
              <a:spcBef>
                <a:spcPts val="600"/>
              </a:spcBef>
              <a:buSzPct val="100000"/>
              <a:buAutoNum type="arabicPeriod" startAt="84"/>
              <a:defRPr sz="1600">
                <a:solidFill>
                  <a:srgbClr val="2D2829"/>
                </a:solidFill>
                <a:latin typeface="Times New Roman"/>
                <a:ea typeface="Times New Roman"/>
                <a:cs typeface="Times New Roman"/>
                <a:sym typeface="Times New Roman"/>
              </a:defRPr>
            </a:pPr>
            <a:r>
              <a:t>Prepare flyers &amp; feedback faxes </a:t>
            </a:r>
          </a:p>
          <a:p>
            <a:pPr marL="228600" indent="-228600">
              <a:spcBef>
                <a:spcPts val="600"/>
              </a:spcBef>
              <a:buSzPct val="100000"/>
              <a:buAutoNum type="arabicPeriod" startAt="84"/>
              <a:defRPr sz="1600">
                <a:solidFill>
                  <a:srgbClr val="2D2829"/>
                </a:solidFill>
                <a:latin typeface="Times New Roman"/>
                <a:ea typeface="Times New Roman"/>
                <a:cs typeface="Times New Roman"/>
                <a:sym typeface="Times New Roman"/>
              </a:defRPr>
            </a:pPr>
            <a:r>
              <a:t>Review comparable MLS listings regularly to ensure property remains competitive in price, terms, conditions and availability </a:t>
            </a:r>
          </a:p>
        </p:txBody>
      </p:sp>
      <p:sp>
        <p:nvSpPr>
          <p:cNvPr id="6" name="As a seller’s agent, my fiduciary responsibility is to the home seller.…">
            <a:extLst>
              <a:ext uri="{FF2B5EF4-FFF2-40B4-BE49-F238E27FC236}">
                <a16:creationId xmlns:a16="http://schemas.microsoft.com/office/drawing/2014/main" id="{1B91A51E-179C-4196-A9DA-DC590DDECF8B}"/>
              </a:ext>
            </a:extLst>
          </p:cNvPr>
          <p:cNvSpPr txBox="1"/>
          <p:nvPr/>
        </p:nvSpPr>
        <p:spPr>
          <a:xfrm>
            <a:off x="175760" y="9592021"/>
            <a:ext cx="7014480" cy="332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1600" b="1">
                <a:solidFill>
                  <a:srgbClr val="535353"/>
                </a:solidFill>
              </a:defRPr>
            </a:lvl1pPr>
          </a:lstStyle>
          <a:p>
            <a:r>
              <a:rPr dirty="0"/>
              <a:t>Agent Contact Info Here.</a:t>
            </a:r>
          </a:p>
        </p:txBody>
      </p:sp>
      <p:pic>
        <p:nvPicPr>
          <p:cNvPr id="7" name="PA-horizontal-white-01.png" descr="PA-horizontal-white-01.png">
            <a:extLst>
              <a:ext uri="{FF2B5EF4-FFF2-40B4-BE49-F238E27FC236}">
                <a16:creationId xmlns:a16="http://schemas.microsoft.com/office/drawing/2014/main" id="{41837A02-0F19-4FF5-B211-0197C0579FF3}"/>
              </a:ext>
            </a:extLst>
          </p:cNvPr>
          <p:cNvPicPr>
            <a:picLocks noChangeAspect="1"/>
          </p:cNvPicPr>
          <p:nvPr/>
        </p:nvPicPr>
        <p:blipFill>
          <a:blip r:embed="rId4"/>
          <a:stretch>
            <a:fillRect/>
          </a:stretch>
        </p:blipFill>
        <p:spPr>
          <a:xfrm>
            <a:off x="6284826" y="9486120"/>
            <a:ext cx="1487574" cy="544541"/>
          </a:xfrm>
          <a:prstGeom prst="rect">
            <a:avLst/>
          </a:prstGeom>
          <a:ln w="12700">
            <a:miter lim="400000"/>
          </a:ln>
        </p:spPr>
      </p:pic>
      <p:sp>
        <p:nvSpPr>
          <p:cNvPr id="8" name="Slide Number">
            <a:extLst>
              <a:ext uri="{FF2B5EF4-FFF2-40B4-BE49-F238E27FC236}">
                <a16:creationId xmlns:a16="http://schemas.microsoft.com/office/drawing/2014/main" id="{21425DED-83DA-4F0F-B4A1-5A77F3EA5198}"/>
              </a:ext>
            </a:extLst>
          </p:cNvPr>
          <p:cNvSpPr txBox="1">
            <a:spLocks/>
          </p:cNvSpPr>
          <p:nvPr/>
        </p:nvSpPr>
        <p:spPr>
          <a:xfrm>
            <a:off x="7005171" y="9476151"/>
            <a:ext cx="232877" cy="228512"/>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endParaRPr lang="en-US" dirty="0"/>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Prepare property marketing brochure for seller’s review…"/>
          <p:cNvSpPr txBox="1"/>
          <p:nvPr/>
        </p:nvSpPr>
        <p:spPr>
          <a:xfrm>
            <a:off x="343868" y="2750072"/>
            <a:ext cx="7084664" cy="59502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13894" indent="-213894">
              <a:spcBef>
                <a:spcPts val="600"/>
              </a:spcBef>
              <a:buSzPct val="100000"/>
              <a:buAutoNum type="arabicPeriod" startAt="92"/>
              <a:defRPr sz="1600">
                <a:solidFill>
                  <a:srgbClr val="2D2829"/>
                </a:solidFill>
                <a:latin typeface="Times New Roman"/>
                <a:ea typeface="Times New Roman"/>
                <a:cs typeface="Times New Roman"/>
                <a:sym typeface="Times New Roman"/>
              </a:defRPr>
            </a:pPr>
            <a:r>
              <a:t>Prepare property marketing brochure for seller’s review </a:t>
            </a:r>
          </a:p>
          <a:p>
            <a:pPr marL="213894" indent="-213894">
              <a:spcBef>
                <a:spcPts val="600"/>
              </a:spcBef>
              <a:buSzPct val="100000"/>
              <a:buAutoNum type="arabicPeriod" startAt="92"/>
              <a:defRPr sz="1600">
                <a:solidFill>
                  <a:srgbClr val="2D2829"/>
                </a:solidFill>
                <a:latin typeface="Times New Roman"/>
                <a:ea typeface="Times New Roman"/>
                <a:cs typeface="Times New Roman"/>
                <a:sym typeface="Times New Roman"/>
              </a:defRPr>
            </a:pPr>
            <a:r>
              <a:t>Arrange for printing or copying of supply of marketing brochures or fliers </a:t>
            </a:r>
          </a:p>
          <a:p>
            <a:pPr marL="213894" indent="-213894">
              <a:spcBef>
                <a:spcPts val="600"/>
              </a:spcBef>
              <a:buSzPct val="100000"/>
              <a:buAutoNum type="arabicPeriod" startAt="92"/>
              <a:defRPr sz="1600">
                <a:solidFill>
                  <a:srgbClr val="2D2829"/>
                </a:solidFill>
                <a:latin typeface="Times New Roman"/>
                <a:ea typeface="Times New Roman"/>
                <a:cs typeface="Times New Roman"/>
                <a:sym typeface="Times New Roman"/>
              </a:defRPr>
            </a:pPr>
            <a:r>
              <a:t>Place marketing brochures in all company agent mail boxes </a:t>
            </a:r>
          </a:p>
          <a:p>
            <a:pPr marL="213894" indent="-213894">
              <a:spcBef>
                <a:spcPts val="600"/>
              </a:spcBef>
              <a:buSzPct val="100000"/>
              <a:buAutoNum type="arabicPeriod" startAt="92"/>
              <a:defRPr sz="1600">
                <a:solidFill>
                  <a:srgbClr val="2D2829"/>
                </a:solidFill>
                <a:latin typeface="Times New Roman"/>
                <a:ea typeface="Times New Roman"/>
                <a:cs typeface="Times New Roman"/>
                <a:sym typeface="Times New Roman"/>
              </a:defRPr>
            </a:pPr>
            <a:r>
              <a:t>Upload listing to company and agent Internet site, if applicable </a:t>
            </a:r>
          </a:p>
          <a:p>
            <a:pPr marL="213894" indent="-213894">
              <a:spcBef>
                <a:spcPts val="600"/>
              </a:spcBef>
              <a:buSzPct val="100000"/>
              <a:buAutoNum type="arabicPeriod" startAt="92"/>
              <a:defRPr sz="1600">
                <a:solidFill>
                  <a:srgbClr val="2D2829"/>
                </a:solidFill>
                <a:latin typeface="Times New Roman"/>
                <a:ea typeface="Times New Roman"/>
                <a:cs typeface="Times New Roman"/>
                <a:sym typeface="Times New Roman"/>
              </a:defRPr>
            </a:pPr>
            <a:r>
              <a:t>Mail Out “Just Listed” notice to all neighborhood residents </a:t>
            </a:r>
          </a:p>
          <a:p>
            <a:pPr marL="213894" indent="-213894">
              <a:spcBef>
                <a:spcPts val="600"/>
              </a:spcBef>
              <a:buSzPct val="100000"/>
              <a:buAutoNum type="arabicPeriod" startAt="92"/>
              <a:defRPr sz="1600">
                <a:solidFill>
                  <a:srgbClr val="2D2829"/>
                </a:solidFill>
                <a:latin typeface="Times New Roman"/>
                <a:ea typeface="Times New Roman"/>
                <a:cs typeface="Times New Roman"/>
                <a:sym typeface="Times New Roman"/>
              </a:defRPr>
            </a:pPr>
            <a:r>
              <a:t>Advise Network Referral Program of listing </a:t>
            </a:r>
          </a:p>
          <a:p>
            <a:pPr marL="213894" indent="-213894">
              <a:spcBef>
                <a:spcPts val="600"/>
              </a:spcBef>
              <a:buSzPct val="100000"/>
              <a:buAutoNum type="arabicPeriod" startAt="92"/>
              <a:defRPr sz="1600">
                <a:solidFill>
                  <a:srgbClr val="2D2829"/>
                </a:solidFill>
                <a:latin typeface="Times New Roman"/>
                <a:ea typeface="Times New Roman"/>
                <a:cs typeface="Times New Roman"/>
                <a:sym typeface="Times New Roman"/>
              </a:defRPr>
            </a:pPr>
            <a:r>
              <a:t>Provide marketing data to buyers coming through international relocation networks </a:t>
            </a:r>
          </a:p>
          <a:p>
            <a:pPr marL="213894" indent="-213894">
              <a:spcBef>
                <a:spcPts val="600"/>
              </a:spcBef>
              <a:buSzPct val="100000"/>
              <a:buAutoNum type="arabicPeriod" startAt="92"/>
              <a:defRPr sz="1600">
                <a:solidFill>
                  <a:srgbClr val="2D2829"/>
                </a:solidFill>
                <a:latin typeface="Times New Roman"/>
                <a:ea typeface="Times New Roman"/>
                <a:cs typeface="Times New Roman"/>
                <a:sym typeface="Times New Roman"/>
              </a:defRPr>
            </a:pPr>
            <a:r>
              <a:t>Provide marketing data to buyers coming from referral network </a:t>
            </a:r>
          </a:p>
          <a:p>
            <a:pPr marL="213894" indent="-213894">
              <a:spcBef>
                <a:spcPts val="600"/>
              </a:spcBef>
              <a:buSzPct val="100000"/>
              <a:buAutoNum type="arabicPeriod" startAt="92"/>
              <a:defRPr sz="1600">
                <a:solidFill>
                  <a:srgbClr val="2D2829"/>
                </a:solidFill>
                <a:latin typeface="Times New Roman"/>
                <a:ea typeface="Times New Roman"/>
                <a:cs typeface="Times New Roman"/>
                <a:sym typeface="Times New Roman"/>
              </a:defRPr>
            </a:pPr>
            <a:r>
              <a:t>Provide “Special Feature” cards for marketing, if applicable </a:t>
            </a:r>
          </a:p>
          <a:p>
            <a:pPr marL="213894" indent="-213894">
              <a:spcBef>
                <a:spcPts val="600"/>
              </a:spcBef>
              <a:buSzPct val="100000"/>
              <a:buAutoNum type="arabicPeriod" startAt="92"/>
              <a:defRPr sz="1600">
                <a:solidFill>
                  <a:srgbClr val="2D2829"/>
                </a:solidFill>
                <a:latin typeface="Times New Roman"/>
                <a:ea typeface="Times New Roman"/>
                <a:cs typeface="Times New Roman"/>
                <a:sym typeface="Times New Roman"/>
              </a:defRPr>
            </a:pPr>
            <a:r>
              <a:t>Submit ads to company’s participating Internet real estate sites </a:t>
            </a:r>
          </a:p>
          <a:p>
            <a:pPr marL="213894" indent="-213894">
              <a:spcBef>
                <a:spcPts val="600"/>
              </a:spcBef>
              <a:buSzPct val="100000"/>
              <a:buAutoNum type="arabicPeriod" startAt="92"/>
              <a:defRPr sz="1600">
                <a:solidFill>
                  <a:srgbClr val="2D2829"/>
                </a:solidFill>
                <a:latin typeface="Times New Roman"/>
                <a:ea typeface="Times New Roman"/>
                <a:cs typeface="Times New Roman"/>
                <a:sym typeface="Times New Roman"/>
              </a:defRPr>
            </a:pPr>
            <a:r>
              <a:t>Price changes conveyed promptly to all Internet groups </a:t>
            </a:r>
          </a:p>
          <a:p>
            <a:pPr marL="213894" indent="-213894">
              <a:spcBef>
                <a:spcPts val="600"/>
              </a:spcBef>
              <a:buSzPct val="100000"/>
              <a:buAutoNum type="arabicPeriod" startAt="92"/>
              <a:defRPr sz="1600">
                <a:solidFill>
                  <a:srgbClr val="2D2829"/>
                </a:solidFill>
                <a:latin typeface="Times New Roman"/>
                <a:ea typeface="Times New Roman"/>
                <a:cs typeface="Times New Roman"/>
                <a:sym typeface="Times New Roman"/>
              </a:defRPr>
            </a:pPr>
            <a:r>
              <a:t>Reprint/supply brochures promptly as needed </a:t>
            </a:r>
          </a:p>
          <a:p>
            <a:pPr marL="213894" indent="-213894">
              <a:spcBef>
                <a:spcPts val="600"/>
              </a:spcBef>
              <a:buSzPct val="100000"/>
              <a:buAutoNum type="arabicPeriod" startAt="92"/>
              <a:defRPr sz="1600">
                <a:solidFill>
                  <a:srgbClr val="2D2829"/>
                </a:solidFill>
                <a:latin typeface="Times New Roman"/>
                <a:ea typeface="Times New Roman"/>
                <a:cs typeface="Times New Roman"/>
                <a:sym typeface="Times New Roman"/>
              </a:defRPr>
            </a:pPr>
            <a:r>
              <a:t>Loan information reviewed and updated in MLS as required </a:t>
            </a:r>
          </a:p>
          <a:p>
            <a:pPr marL="213894" indent="-213894">
              <a:spcBef>
                <a:spcPts val="600"/>
              </a:spcBef>
              <a:buSzPct val="100000"/>
              <a:buAutoNum type="arabicPeriod" startAt="92"/>
              <a:defRPr sz="1600">
                <a:solidFill>
                  <a:srgbClr val="2D2829"/>
                </a:solidFill>
                <a:latin typeface="Times New Roman"/>
                <a:ea typeface="Times New Roman"/>
                <a:cs typeface="Times New Roman"/>
                <a:sym typeface="Times New Roman"/>
              </a:defRPr>
            </a:pPr>
            <a:r>
              <a:t>Feedback e-mails/faxes sent to buyers’ agents after showings </a:t>
            </a:r>
          </a:p>
          <a:p>
            <a:pPr marL="213894" indent="-213894">
              <a:spcBef>
                <a:spcPts val="600"/>
              </a:spcBef>
              <a:buSzPct val="100000"/>
              <a:buAutoNum type="arabicPeriod" startAt="92"/>
              <a:defRPr sz="1600">
                <a:solidFill>
                  <a:srgbClr val="2D2829"/>
                </a:solidFill>
                <a:latin typeface="Times New Roman"/>
                <a:ea typeface="Times New Roman"/>
                <a:cs typeface="Times New Roman"/>
                <a:sym typeface="Times New Roman"/>
              </a:defRPr>
            </a:pPr>
            <a:r>
              <a:t>Review weekly Market Study </a:t>
            </a:r>
          </a:p>
          <a:p>
            <a:pPr marL="213894" indent="-213894">
              <a:spcBef>
                <a:spcPts val="600"/>
              </a:spcBef>
              <a:buSzPct val="100000"/>
              <a:buAutoNum type="arabicPeriod" startAt="92"/>
              <a:defRPr sz="1600">
                <a:solidFill>
                  <a:srgbClr val="2D2829"/>
                </a:solidFill>
                <a:latin typeface="Times New Roman"/>
                <a:ea typeface="Times New Roman"/>
                <a:cs typeface="Times New Roman"/>
                <a:sym typeface="Times New Roman"/>
              </a:defRPr>
            </a:pPr>
            <a:r>
              <a:t>Discuss feedback from showing agents with seller to determine if changes will accelerate the sale </a:t>
            </a:r>
          </a:p>
          <a:p>
            <a:pPr marL="213894" indent="-213894">
              <a:spcBef>
                <a:spcPts val="600"/>
              </a:spcBef>
              <a:buSzPct val="100000"/>
              <a:buAutoNum type="arabicPeriod" startAt="92"/>
              <a:defRPr sz="1600">
                <a:solidFill>
                  <a:srgbClr val="2D2829"/>
                </a:solidFill>
                <a:latin typeface="Times New Roman"/>
                <a:ea typeface="Times New Roman"/>
                <a:cs typeface="Times New Roman"/>
                <a:sym typeface="Times New Roman"/>
              </a:defRPr>
            </a:pPr>
            <a:r>
              <a:t>Place regular weekly update calls to seller to discuss marketing &amp; pricing </a:t>
            </a:r>
          </a:p>
          <a:p>
            <a:pPr marL="213894" indent="-213894">
              <a:spcBef>
                <a:spcPts val="600"/>
              </a:spcBef>
              <a:buSzPct val="100000"/>
              <a:buAutoNum type="arabicPeriod" startAt="92"/>
              <a:defRPr sz="1600">
                <a:solidFill>
                  <a:srgbClr val="2D2829"/>
                </a:solidFill>
                <a:latin typeface="Times New Roman"/>
                <a:ea typeface="Times New Roman"/>
                <a:cs typeface="Times New Roman"/>
                <a:sym typeface="Times New Roman"/>
              </a:defRPr>
            </a:pPr>
            <a:r>
              <a:t>Promptly enter price changes in MLS listing database </a:t>
            </a:r>
          </a:p>
        </p:txBody>
      </p:sp>
      <p:pic>
        <p:nvPicPr>
          <p:cNvPr id="121" name="Depositphotos_255956786_xl-2015.jpg" descr="Depositphotos_255956786_xl-2015.jpg"/>
          <p:cNvPicPr>
            <a:picLocks noChangeAspect="1"/>
          </p:cNvPicPr>
          <p:nvPr/>
        </p:nvPicPr>
        <p:blipFill>
          <a:blip r:embed="rId2"/>
          <a:srcRect t="31947" b="10416"/>
          <a:stretch>
            <a:fillRect/>
          </a:stretch>
        </p:blipFill>
        <p:spPr>
          <a:xfrm>
            <a:off x="0" y="-8633"/>
            <a:ext cx="7772400" cy="2520951"/>
          </a:xfrm>
          <a:prstGeom prst="rect">
            <a:avLst/>
          </a:prstGeom>
          <a:ln w="12700">
            <a:miter lim="400000"/>
          </a:ln>
        </p:spPr>
      </p:pic>
      <p:sp>
        <p:nvSpPr>
          <p:cNvPr id="4" name="As a seller’s agent, my fiduciary responsibility is to the home seller.…">
            <a:extLst>
              <a:ext uri="{FF2B5EF4-FFF2-40B4-BE49-F238E27FC236}">
                <a16:creationId xmlns:a16="http://schemas.microsoft.com/office/drawing/2014/main" id="{07400ADC-F9D7-4DEB-B1AB-E13B9CFEDC67}"/>
              </a:ext>
            </a:extLst>
          </p:cNvPr>
          <p:cNvSpPr txBox="1"/>
          <p:nvPr/>
        </p:nvSpPr>
        <p:spPr>
          <a:xfrm>
            <a:off x="175760" y="9592021"/>
            <a:ext cx="7014480" cy="332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1600" b="1">
                <a:solidFill>
                  <a:srgbClr val="535353"/>
                </a:solidFill>
              </a:defRPr>
            </a:lvl1pPr>
          </a:lstStyle>
          <a:p>
            <a:r>
              <a:rPr dirty="0"/>
              <a:t>Agent Contact Info Here.</a:t>
            </a:r>
          </a:p>
        </p:txBody>
      </p:sp>
      <p:pic>
        <p:nvPicPr>
          <p:cNvPr id="5" name="PA-horizontal-white-01.png" descr="PA-horizontal-white-01.png">
            <a:extLst>
              <a:ext uri="{FF2B5EF4-FFF2-40B4-BE49-F238E27FC236}">
                <a16:creationId xmlns:a16="http://schemas.microsoft.com/office/drawing/2014/main" id="{1BB89216-CC4D-4767-9ADD-788122208556}"/>
              </a:ext>
            </a:extLst>
          </p:cNvPr>
          <p:cNvPicPr>
            <a:picLocks noChangeAspect="1"/>
          </p:cNvPicPr>
          <p:nvPr/>
        </p:nvPicPr>
        <p:blipFill>
          <a:blip r:embed="rId3"/>
          <a:stretch>
            <a:fillRect/>
          </a:stretch>
        </p:blipFill>
        <p:spPr>
          <a:xfrm>
            <a:off x="6284826" y="9486120"/>
            <a:ext cx="1487574" cy="544541"/>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 name="Text Banners -Top 184 Things Real Estate Agents do to Earn Their Commission copy 4.png" descr="Text Banners -Top 184 Things Real Estate Agents do to Earn Their Commission copy 4.png"/>
          <p:cNvPicPr>
            <a:picLocks noChangeAspect="1"/>
          </p:cNvPicPr>
          <p:nvPr/>
        </p:nvPicPr>
        <p:blipFill>
          <a:blip r:embed="rId2"/>
          <a:stretch>
            <a:fillRect/>
          </a:stretch>
        </p:blipFill>
        <p:spPr>
          <a:xfrm>
            <a:off x="0" y="28643"/>
            <a:ext cx="7772400" cy="1492114"/>
          </a:xfrm>
          <a:prstGeom prst="rect">
            <a:avLst/>
          </a:prstGeom>
          <a:ln w="12700">
            <a:miter lim="400000"/>
          </a:ln>
        </p:spPr>
      </p:pic>
      <p:sp>
        <p:nvSpPr>
          <p:cNvPr id="124" name="Receive and review all Offer to Purchase contracts submitted by buyers or buyers’ agents.…"/>
          <p:cNvSpPr txBox="1"/>
          <p:nvPr/>
        </p:nvSpPr>
        <p:spPr>
          <a:xfrm>
            <a:off x="442367" y="1397138"/>
            <a:ext cx="6887666" cy="73218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13894" indent="-213894">
              <a:spcBef>
                <a:spcPts val="600"/>
              </a:spcBef>
              <a:buSzPct val="100000"/>
              <a:buAutoNum type="arabicPeriod" startAt="110"/>
              <a:defRPr sz="1600">
                <a:solidFill>
                  <a:srgbClr val="2D2829"/>
                </a:solidFill>
                <a:latin typeface="Times New Roman"/>
                <a:ea typeface="Times New Roman"/>
                <a:cs typeface="Times New Roman"/>
                <a:sym typeface="Times New Roman"/>
              </a:defRPr>
            </a:pPr>
            <a:r>
              <a:t>Receive and review all Offer to Purchase contracts submitted by buyers or buyers’ agents. </a:t>
            </a:r>
          </a:p>
          <a:p>
            <a:pPr marL="213894" indent="-213894">
              <a:spcBef>
                <a:spcPts val="600"/>
              </a:spcBef>
              <a:buSzPct val="100000"/>
              <a:buAutoNum type="arabicPeriod" startAt="110"/>
              <a:defRPr sz="1600">
                <a:solidFill>
                  <a:srgbClr val="2D2829"/>
                </a:solidFill>
                <a:latin typeface="Times New Roman"/>
                <a:ea typeface="Times New Roman"/>
                <a:cs typeface="Times New Roman"/>
                <a:sym typeface="Times New Roman"/>
              </a:defRPr>
            </a:pPr>
            <a:r>
              <a:t>Evaluate offer(s) and prepare a “net sheet” on each for the owner for comparison purposes </a:t>
            </a:r>
          </a:p>
          <a:p>
            <a:pPr marL="213894" indent="-213894">
              <a:spcBef>
                <a:spcPts val="600"/>
              </a:spcBef>
              <a:buSzPct val="100000"/>
              <a:buAutoNum type="arabicPeriod" startAt="110"/>
              <a:defRPr sz="1600">
                <a:solidFill>
                  <a:srgbClr val="2D2829"/>
                </a:solidFill>
                <a:latin typeface="Times New Roman"/>
                <a:ea typeface="Times New Roman"/>
                <a:cs typeface="Times New Roman"/>
                <a:sym typeface="Times New Roman"/>
              </a:defRPr>
            </a:pPr>
            <a:r>
              <a:t>Counsel seller on offers. Explain merits and weakness of each component of each offer </a:t>
            </a:r>
          </a:p>
          <a:p>
            <a:pPr marL="213894" indent="-213894">
              <a:spcBef>
                <a:spcPts val="600"/>
              </a:spcBef>
              <a:buSzPct val="100000"/>
              <a:buAutoNum type="arabicPeriod" startAt="110"/>
              <a:defRPr sz="1600">
                <a:solidFill>
                  <a:srgbClr val="2D2829"/>
                </a:solidFill>
                <a:latin typeface="Times New Roman"/>
                <a:ea typeface="Times New Roman"/>
                <a:cs typeface="Times New Roman"/>
                <a:sym typeface="Times New Roman"/>
              </a:defRPr>
            </a:pPr>
            <a:r>
              <a:t>Contact buyers’ agents to review buyer’s qualifications and discuss offer </a:t>
            </a:r>
          </a:p>
          <a:p>
            <a:pPr marL="213894" indent="-213894">
              <a:spcBef>
                <a:spcPts val="600"/>
              </a:spcBef>
              <a:buSzPct val="100000"/>
              <a:buAutoNum type="arabicPeriod" startAt="110"/>
              <a:defRPr sz="1600">
                <a:solidFill>
                  <a:srgbClr val="2D2829"/>
                </a:solidFill>
                <a:latin typeface="Times New Roman"/>
                <a:ea typeface="Times New Roman"/>
                <a:cs typeface="Times New Roman"/>
                <a:sym typeface="Times New Roman"/>
              </a:defRPr>
            </a:pPr>
            <a:r>
              <a:t>Fax/deliver Seller’s Disclosure to buyer’s agent or buyer upon request and prior to offer if possible</a:t>
            </a:r>
          </a:p>
          <a:p>
            <a:pPr marL="213894" indent="-213894">
              <a:spcBef>
                <a:spcPts val="600"/>
              </a:spcBef>
              <a:buSzPct val="100000"/>
              <a:buAutoNum type="arabicPeriod" startAt="110"/>
              <a:defRPr sz="1600">
                <a:solidFill>
                  <a:srgbClr val="2D2829"/>
                </a:solidFill>
                <a:latin typeface="Times New Roman"/>
                <a:ea typeface="Times New Roman"/>
                <a:cs typeface="Times New Roman"/>
                <a:sym typeface="Times New Roman"/>
              </a:defRPr>
            </a:pPr>
            <a:r>
              <a:t>Confirm buyer is pre-qualified by calling Loan Officer </a:t>
            </a:r>
          </a:p>
          <a:p>
            <a:pPr marL="213894" indent="-213894">
              <a:spcBef>
                <a:spcPts val="600"/>
              </a:spcBef>
              <a:buSzPct val="100000"/>
              <a:buAutoNum type="arabicPeriod" startAt="110"/>
              <a:defRPr sz="1600">
                <a:solidFill>
                  <a:srgbClr val="2D2829"/>
                </a:solidFill>
                <a:latin typeface="Times New Roman"/>
                <a:ea typeface="Times New Roman"/>
                <a:cs typeface="Times New Roman"/>
                <a:sym typeface="Times New Roman"/>
              </a:defRPr>
            </a:pPr>
            <a:r>
              <a:t>Obtain pre-qualification letter on buyer from Loan Officer </a:t>
            </a:r>
          </a:p>
          <a:p>
            <a:pPr marL="213894" indent="-213894">
              <a:spcBef>
                <a:spcPts val="600"/>
              </a:spcBef>
              <a:buSzPct val="100000"/>
              <a:buAutoNum type="arabicPeriod" startAt="110"/>
              <a:defRPr sz="1600">
                <a:solidFill>
                  <a:srgbClr val="2D2829"/>
                </a:solidFill>
                <a:latin typeface="Times New Roman"/>
                <a:ea typeface="Times New Roman"/>
                <a:cs typeface="Times New Roman"/>
                <a:sym typeface="Times New Roman"/>
              </a:defRPr>
            </a:pPr>
            <a:r>
              <a:t>Negotiate all offers on seller’s behalf, setting time limit for loan approval and closing date </a:t>
            </a:r>
          </a:p>
          <a:p>
            <a:pPr marL="213894" indent="-213894">
              <a:spcBef>
                <a:spcPts val="600"/>
              </a:spcBef>
              <a:buSzPct val="100000"/>
              <a:buAutoNum type="arabicPeriod" startAt="110"/>
              <a:defRPr sz="1600">
                <a:solidFill>
                  <a:srgbClr val="2D2829"/>
                </a:solidFill>
                <a:latin typeface="Times New Roman"/>
                <a:ea typeface="Times New Roman"/>
                <a:cs typeface="Times New Roman"/>
                <a:sym typeface="Times New Roman"/>
              </a:defRPr>
            </a:pPr>
            <a:r>
              <a:t>Prepare and convey any counteroffers, acceptance or amendments to buyer’s agent </a:t>
            </a:r>
          </a:p>
          <a:p>
            <a:pPr marL="213894" indent="-213894">
              <a:spcBef>
                <a:spcPts val="600"/>
              </a:spcBef>
              <a:buSzPct val="100000"/>
              <a:buAutoNum type="arabicPeriod" startAt="110"/>
              <a:defRPr sz="1600">
                <a:solidFill>
                  <a:srgbClr val="2D2829"/>
                </a:solidFill>
                <a:latin typeface="Times New Roman"/>
                <a:ea typeface="Times New Roman"/>
                <a:cs typeface="Times New Roman"/>
                <a:sym typeface="Times New Roman"/>
              </a:defRPr>
            </a:pPr>
            <a:r>
              <a:t>Fax copies of contract and all addendums to closing attorney or title company </a:t>
            </a:r>
          </a:p>
          <a:p>
            <a:pPr marL="213894" indent="-213894">
              <a:spcBef>
                <a:spcPts val="600"/>
              </a:spcBef>
              <a:buSzPct val="100000"/>
              <a:buAutoNum type="arabicPeriod" startAt="110"/>
              <a:defRPr sz="1600">
                <a:solidFill>
                  <a:srgbClr val="2D2829"/>
                </a:solidFill>
                <a:latin typeface="Times New Roman"/>
                <a:ea typeface="Times New Roman"/>
                <a:cs typeface="Times New Roman"/>
                <a:sym typeface="Times New Roman"/>
              </a:defRPr>
            </a:pPr>
            <a:r>
              <a:t>When Offer to Purchase Contract is accepted and signed by seller, deliver to buyer’s agent </a:t>
            </a:r>
          </a:p>
          <a:p>
            <a:pPr marL="213894" indent="-213894">
              <a:spcBef>
                <a:spcPts val="600"/>
              </a:spcBef>
              <a:buSzPct val="100000"/>
              <a:buAutoNum type="arabicPeriod" startAt="110"/>
              <a:defRPr sz="1600">
                <a:solidFill>
                  <a:srgbClr val="2D2829"/>
                </a:solidFill>
                <a:latin typeface="Times New Roman"/>
                <a:ea typeface="Times New Roman"/>
                <a:cs typeface="Times New Roman"/>
                <a:sym typeface="Times New Roman"/>
              </a:defRPr>
            </a:pPr>
            <a:r>
              <a:t>Record and promptly deposit buyer’s earnest money in escrow account. </a:t>
            </a:r>
          </a:p>
          <a:p>
            <a:pPr marL="213894" indent="-213894">
              <a:spcBef>
                <a:spcPts val="600"/>
              </a:spcBef>
              <a:buSzPct val="100000"/>
              <a:buAutoNum type="arabicPeriod" startAt="110"/>
              <a:defRPr sz="1600">
                <a:solidFill>
                  <a:srgbClr val="2D2829"/>
                </a:solidFill>
                <a:latin typeface="Times New Roman"/>
                <a:ea typeface="Times New Roman"/>
                <a:cs typeface="Times New Roman"/>
                <a:sym typeface="Times New Roman"/>
              </a:defRPr>
            </a:pPr>
            <a:r>
              <a:t>Disseminate “Under-Contract Showing Restrictions” as seller requests </a:t>
            </a:r>
          </a:p>
          <a:p>
            <a:pPr marL="213894" indent="-213894">
              <a:spcBef>
                <a:spcPts val="600"/>
              </a:spcBef>
              <a:buSzPct val="100000"/>
              <a:buAutoNum type="arabicPeriod" startAt="110"/>
              <a:defRPr sz="1600">
                <a:solidFill>
                  <a:srgbClr val="2D2829"/>
                </a:solidFill>
                <a:latin typeface="Times New Roman"/>
                <a:ea typeface="Times New Roman"/>
                <a:cs typeface="Times New Roman"/>
                <a:sym typeface="Times New Roman"/>
              </a:defRPr>
            </a:pPr>
            <a:r>
              <a:t>Deliver copies of fully signed Offer to Purchase contract to seller </a:t>
            </a:r>
          </a:p>
          <a:p>
            <a:pPr marL="213894" indent="-213894">
              <a:spcBef>
                <a:spcPts val="600"/>
              </a:spcBef>
              <a:buSzPct val="100000"/>
              <a:buAutoNum type="arabicPeriod" startAt="110"/>
              <a:defRPr sz="1600">
                <a:solidFill>
                  <a:srgbClr val="2D2829"/>
                </a:solidFill>
                <a:latin typeface="Times New Roman"/>
                <a:ea typeface="Times New Roman"/>
                <a:cs typeface="Times New Roman"/>
                <a:sym typeface="Times New Roman"/>
              </a:defRPr>
            </a:pPr>
            <a:r>
              <a:t>Fax/deliver copies of Offer to Purchase contract to Selling Agent </a:t>
            </a:r>
          </a:p>
          <a:p>
            <a:pPr marL="213894" indent="-213894">
              <a:spcBef>
                <a:spcPts val="600"/>
              </a:spcBef>
              <a:buSzPct val="100000"/>
              <a:buAutoNum type="arabicPeriod" startAt="110"/>
              <a:defRPr sz="1600">
                <a:solidFill>
                  <a:srgbClr val="2D2829"/>
                </a:solidFill>
                <a:latin typeface="Times New Roman"/>
                <a:ea typeface="Times New Roman"/>
                <a:cs typeface="Times New Roman"/>
                <a:sym typeface="Times New Roman"/>
              </a:defRPr>
            </a:pPr>
            <a:r>
              <a:t>Fax copies of Offer to Purchase contract to lender </a:t>
            </a:r>
          </a:p>
          <a:p>
            <a:pPr marL="213894" indent="-213894">
              <a:spcBef>
                <a:spcPts val="600"/>
              </a:spcBef>
              <a:buSzPct val="100000"/>
              <a:buAutoNum type="arabicPeriod" startAt="110"/>
              <a:defRPr sz="1600">
                <a:solidFill>
                  <a:srgbClr val="2D2829"/>
                </a:solidFill>
                <a:latin typeface="Times New Roman"/>
                <a:ea typeface="Times New Roman"/>
                <a:cs typeface="Times New Roman"/>
                <a:sym typeface="Times New Roman"/>
              </a:defRPr>
            </a:pPr>
            <a:r>
              <a:t>Provide copies of signed Offer to Purchase contract for office file </a:t>
            </a:r>
          </a:p>
          <a:p>
            <a:pPr marL="213894" indent="-213894">
              <a:spcBef>
                <a:spcPts val="600"/>
              </a:spcBef>
              <a:buSzPct val="100000"/>
              <a:buAutoNum type="arabicPeriod" startAt="110"/>
              <a:defRPr sz="1600">
                <a:solidFill>
                  <a:srgbClr val="2D2829"/>
                </a:solidFill>
                <a:latin typeface="Times New Roman"/>
                <a:ea typeface="Times New Roman"/>
                <a:cs typeface="Times New Roman"/>
                <a:sym typeface="Times New Roman"/>
              </a:defRPr>
            </a:pPr>
            <a:r>
              <a:t>Advise seller in handling additional offers to purchase submitted between contract and closing</a:t>
            </a:r>
          </a:p>
        </p:txBody>
      </p:sp>
      <p:sp>
        <p:nvSpPr>
          <p:cNvPr id="4" name="As a seller’s agent, my fiduciary responsibility is to the home seller.…">
            <a:extLst>
              <a:ext uri="{FF2B5EF4-FFF2-40B4-BE49-F238E27FC236}">
                <a16:creationId xmlns:a16="http://schemas.microsoft.com/office/drawing/2014/main" id="{EBBAEBDC-76E6-4FCD-95A9-2EF8CFC47CBA}"/>
              </a:ext>
            </a:extLst>
          </p:cNvPr>
          <p:cNvSpPr txBox="1"/>
          <p:nvPr/>
        </p:nvSpPr>
        <p:spPr>
          <a:xfrm>
            <a:off x="175760" y="9592021"/>
            <a:ext cx="7014480" cy="332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1600" b="1">
                <a:solidFill>
                  <a:srgbClr val="535353"/>
                </a:solidFill>
              </a:defRPr>
            </a:lvl1pPr>
          </a:lstStyle>
          <a:p>
            <a:r>
              <a:rPr dirty="0"/>
              <a:t>Agent Contact Info Here.</a:t>
            </a:r>
          </a:p>
        </p:txBody>
      </p:sp>
      <p:pic>
        <p:nvPicPr>
          <p:cNvPr id="5" name="PA-horizontal-white-01.png" descr="PA-horizontal-white-01.png">
            <a:extLst>
              <a:ext uri="{FF2B5EF4-FFF2-40B4-BE49-F238E27FC236}">
                <a16:creationId xmlns:a16="http://schemas.microsoft.com/office/drawing/2014/main" id="{D96E84E1-C985-4B33-8DF5-945894A24B87}"/>
              </a:ext>
            </a:extLst>
          </p:cNvPr>
          <p:cNvPicPr>
            <a:picLocks noChangeAspect="1"/>
          </p:cNvPicPr>
          <p:nvPr/>
        </p:nvPicPr>
        <p:blipFill>
          <a:blip r:embed="rId3"/>
          <a:stretch>
            <a:fillRect/>
          </a:stretch>
        </p:blipFill>
        <p:spPr>
          <a:xfrm>
            <a:off x="6284826" y="9486120"/>
            <a:ext cx="1487574" cy="544541"/>
          </a:xfrm>
          <a:prstGeom prst="rect">
            <a:avLst/>
          </a:prstGeom>
          <a:ln w="12700">
            <a:miter lim="400000"/>
          </a:ln>
        </p:spPr>
      </p:pic>
      <p:sp>
        <p:nvSpPr>
          <p:cNvPr id="6" name="Slide Number">
            <a:extLst>
              <a:ext uri="{FF2B5EF4-FFF2-40B4-BE49-F238E27FC236}">
                <a16:creationId xmlns:a16="http://schemas.microsoft.com/office/drawing/2014/main" id="{4C140527-154A-4BC7-BC1D-C4AF396806DB}"/>
              </a:ext>
            </a:extLst>
          </p:cNvPr>
          <p:cNvSpPr txBox="1">
            <a:spLocks/>
          </p:cNvSpPr>
          <p:nvPr/>
        </p:nvSpPr>
        <p:spPr>
          <a:xfrm>
            <a:off x="7005171" y="9476151"/>
            <a:ext cx="232877" cy="228512"/>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endParaRPr lang="en-US" dirty="0"/>
          </a:p>
        </p:txBody>
      </p:sp>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2247</Words>
  <Application>Microsoft Office PowerPoint</Application>
  <PresentationFormat>Custom</PresentationFormat>
  <Paragraphs>211</Paragraphs>
  <Slides>14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Julia Escobar</cp:lastModifiedBy>
  <cp:revision>1</cp:revision>
  <dcterms:modified xsi:type="dcterms:W3CDTF">2021-03-18T15:29:14Z</dcterms:modified>
</cp:coreProperties>
</file>