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2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582930" y="1646133"/>
            <a:ext cx="6606541" cy="3501814"/>
          </a:xfrm>
          <a:prstGeom prst="rect">
            <a:avLst/>
          </a:prstGeom>
        </p:spPr>
        <p:txBody>
          <a:bodyPr anchor="b"/>
          <a:lstStyle>
            <a:lvl1pPr algn="ctr">
              <a:defRPr sz="51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71550" y="5282989"/>
            <a:ext cx="5829300" cy="242845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000"/>
            </a:lvl1pPr>
            <a:lvl2pPr marL="0" indent="388620" algn="ctr">
              <a:buSzTx/>
              <a:buFontTx/>
              <a:buNone/>
              <a:defRPr sz="2000"/>
            </a:lvl2pPr>
            <a:lvl3pPr marL="0" indent="777240" algn="ctr">
              <a:buSzTx/>
              <a:buFontTx/>
              <a:buNone/>
              <a:defRPr sz="2000"/>
            </a:lvl3pPr>
            <a:lvl4pPr marL="0" indent="1165860" algn="ctr">
              <a:buSzTx/>
              <a:buFontTx/>
              <a:buNone/>
              <a:defRPr sz="2000"/>
            </a:lvl4pPr>
            <a:lvl5pPr marL="0" indent="1554480" algn="ctr"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530304" y="2507618"/>
            <a:ext cx="6703696" cy="4184015"/>
          </a:xfrm>
          <a:prstGeom prst="rect">
            <a:avLst/>
          </a:prstGeom>
        </p:spPr>
        <p:txBody>
          <a:bodyPr anchor="b"/>
          <a:lstStyle>
            <a:lvl1pPr>
              <a:defRPr sz="51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0304" y="6731214"/>
            <a:ext cx="6703696" cy="220027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0" indent="388620">
              <a:buSzTx/>
              <a:buFontTx/>
              <a:buNone/>
              <a:defRPr sz="2000"/>
            </a:lvl2pPr>
            <a:lvl3pPr marL="0" indent="777240">
              <a:buSzTx/>
              <a:buFontTx/>
              <a:buNone/>
              <a:defRPr sz="2000"/>
            </a:lvl3pPr>
            <a:lvl4pPr marL="0" indent="1165860">
              <a:buSzTx/>
              <a:buFontTx/>
              <a:buNone/>
              <a:defRPr sz="2000"/>
            </a:lvl4pPr>
            <a:lvl5pPr marL="0" indent="1554480"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34352" y="2677584"/>
            <a:ext cx="3303272" cy="6381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535364" y="535519"/>
            <a:ext cx="6703696" cy="194416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5366" y="2465706"/>
            <a:ext cx="3288089" cy="120840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000" b="1"/>
            </a:lvl1pPr>
            <a:lvl2pPr marL="0" indent="388620">
              <a:buSzTx/>
              <a:buFontTx/>
              <a:buNone/>
              <a:defRPr sz="2000" b="1"/>
            </a:lvl2pPr>
            <a:lvl3pPr marL="0" indent="777240">
              <a:buSzTx/>
              <a:buFontTx/>
              <a:buNone/>
              <a:defRPr sz="2000" b="1"/>
            </a:lvl3pPr>
            <a:lvl4pPr marL="0" indent="1165860">
              <a:buSzTx/>
              <a:buFontTx/>
              <a:buNone/>
              <a:defRPr sz="2000" b="1"/>
            </a:lvl4pPr>
            <a:lvl5pPr marL="0" indent="1554480">
              <a:buSzTx/>
              <a:buFontTx/>
              <a:buNone/>
              <a:defRPr sz="20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934778" y="2465706"/>
            <a:ext cx="3304283" cy="120840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0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535364" y="670559"/>
            <a:ext cx="2506803" cy="2346962"/>
          </a:xfrm>
          <a:prstGeom prst="rect">
            <a:avLst/>
          </a:prstGeom>
        </p:spPr>
        <p:txBody>
          <a:bodyPr anchor="b"/>
          <a:lstStyle>
            <a:lvl1pPr>
              <a:defRPr sz="27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304282" y="1448226"/>
            <a:ext cx="3934779" cy="7147984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 marL="616723" indent="-228103">
              <a:defRPr sz="2700"/>
            </a:lvl2pPr>
            <a:lvl3pPr marL="1039558" indent="-262318">
              <a:defRPr sz="2700"/>
            </a:lvl3pPr>
            <a:lvl4pPr marL="1474469" indent="-308610">
              <a:defRPr sz="2700"/>
            </a:lvl4pPr>
            <a:lvl5pPr marL="1863089" indent="-308610">
              <a:defRPr sz="2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35364" y="3017520"/>
            <a:ext cx="2506803" cy="559033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3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535364" y="670559"/>
            <a:ext cx="2506803" cy="2346962"/>
          </a:xfrm>
          <a:prstGeom prst="rect">
            <a:avLst/>
          </a:prstGeom>
        </p:spPr>
        <p:txBody>
          <a:bodyPr anchor="b"/>
          <a:lstStyle>
            <a:lvl1pPr>
              <a:defRPr sz="27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304282" y="1448226"/>
            <a:ext cx="3934779" cy="714798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5364" y="3017520"/>
            <a:ext cx="2506803" cy="559033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00"/>
            </a:lvl1pPr>
            <a:lvl2pPr marL="0" indent="388620">
              <a:buSzTx/>
              <a:buFontTx/>
              <a:buNone/>
              <a:defRPr sz="1300"/>
            </a:lvl2pPr>
            <a:lvl3pPr marL="0" indent="777240">
              <a:buSzTx/>
              <a:buFontTx/>
              <a:buNone/>
              <a:defRPr sz="1300"/>
            </a:lvl3pPr>
            <a:lvl4pPr marL="0" indent="1165860">
              <a:buSzTx/>
              <a:buFontTx/>
              <a:buNone/>
              <a:defRPr sz="1300"/>
            </a:lvl4pPr>
            <a:lvl5pPr marL="0" indent="1554480">
              <a:buSzTx/>
              <a:buFontTx/>
              <a:buNone/>
              <a:defRPr sz="1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534352" y="535519"/>
            <a:ext cx="6703696" cy="1944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34352" y="2677584"/>
            <a:ext cx="6703696" cy="6381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005171" y="9476151"/>
            <a:ext cx="232877" cy="22851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77724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94310" marR="0" indent="-194310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12076" marR="0" indent="-223456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40130" marR="0" indent="-262890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46380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85242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24104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629661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01828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06902" marR="0" indent="-297942" algn="l" defTabSz="777240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Land-Sales BKND-01-01.png" descr="Land-Sales BKND-01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Rectangle 3"/>
          <p:cNvSpPr txBox="1"/>
          <p:nvPr/>
        </p:nvSpPr>
        <p:spPr>
          <a:xfrm>
            <a:off x="2648227" y="4569009"/>
            <a:ext cx="4878676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dirty="0"/>
              <a:t>¡Hola! </a:t>
            </a:r>
          </a:p>
          <a:p>
            <a:pPr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dirty="0"/>
              <a:t> </a:t>
            </a:r>
          </a:p>
          <a:p>
            <a:pPr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dirty="0"/>
              <a:t>Me llamo [Nombre] y soy un profesional inmobiliario especializado en la venta de terrenos. Recientemente he puesto en venta una propiedad vacía en su zona en [Dirección de propiedad]. Si está interesado en comprar esta parcela, póngase en contacto conmigo hoy mismo. </a:t>
            </a:r>
          </a:p>
          <a:p>
            <a:pPr>
              <a:defRPr sz="1200">
                <a:latin typeface="Georgia"/>
                <a:ea typeface="Georgia"/>
                <a:cs typeface="Georgia"/>
                <a:sym typeface="Georgia"/>
              </a:defRPr>
            </a:pPr>
            <a:endParaRPr lang="es-ES" dirty="0"/>
          </a:p>
          <a:p>
            <a:pPr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dirty="0"/>
              <a:t>Estaré encantado de responder a cualquier pregunta que pueda tener y compartir mi experiencia en la venta de terrenos locales para orquestar una transacción sin problemas. </a:t>
            </a:r>
          </a:p>
          <a:p>
            <a:pPr>
              <a:defRPr sz="1200">
                <a:latin typeface="Georgia"/>
                <a:ea typeface="Georgia"/>
                <a:cs typeface="Georgia"/>
                <a:sym typeface="Georgia"/>
              </a:defRPr>
            </a:pPr>
            <a:endParaRPr lang="es-ES" dirty="0"/>
          </a:p>
          <a:p>
            <a:pPr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rPr lang="es-ES" dirty="0"/>
              <a:t>Por favor, eche un vistazo a los detalles de la propiedad y el mapa que destaca la parcela en venta. ¡Espero tener noticias suyas!</a:t>
            </a:r>
            <a:r>
              <a:rPr dirty="0"/>
              <a:t> </a:t>
            </a:r>
          </a:p>
          <a:p>
            <a:pPr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 </a:t>
            </a:r>
          </a:p>
          <a:p>
            <a:pPr>
              <a:defRPr sz="1200">
                <a:latin typeface="Georgia"/>
                <a:ea typeface="Georgia"/>
                <a:cs typeface="Georgia"/>
                <a:sym typeface="Georgia"/>
              </a:defRPr>
            </a:pPr>
            <a:r>
              <a:rPr dirty="0"/>
              <a:t>[</a:t>
            </a:r>
            <a:r>
              <a:rPr lang="es-ES" dirty="0"/>
              <a:t>Firma</a:t>
            </a:r>
            <a:r>
              <a:rPr dirty="0"/>
              <a:t>]</a:t>
            </a:r>
          </a:p>
        </p:txBody>
      </p:sp>
      <p:grpSp>
        <p:nvGrpSpPr>
          <p:cNvPr id="98" name="Rectangle 4"/>
          <p:cNvGrpSpPr/>
          <p:nvPr/>
        </p:nvGrpSpPr>
        <p:grpSpPr>
          <a:xfrm>
            <a:off x="527408" y="1498600"/>
            <a:ext cx="2082801" cy="1663700"/>
            <a:chOff x="0" y="0"/>
            <a:chExt cx="2082800" cy="1663700"/>
          </a:xfrm>
        </p:grpSpPr>
        <p:sp>
          <p:nvSpPr>
            <p:cNvPr id="96" name="Rectangle"/>
            <p:cNvSpPr/>
            <p:nvPr/>
          </p:nvSpPr>
          <p:spPr>
            <a:xfrm>
              <a:off x="0" y="0"/>
              <a:ext cx="2082800" cy="1663700"/>
            </a:xfrm>
            <a:prstGeom prst="rect">
              <a:avLst/>
            </a:prstGeom>
            <a:gradFill flip="none" rotWithShape="1">
              <a:gsLst>
                <a:gs pos="0">
                  <a:srgbClr val="80B860"/>
                </a:gs>
                <a:gs pos="50000">
                  <a:srgbClr val="6FB242"/>
                </a:gs>
                <a:gs pos="100000">
                  <a:srgbClr val="61A236"/>
                </a:gs>
              </a:gsLst>
              <a:lin ang="5400000" scaled="0"/>
            </a:gradFill>
            <a:ln w="6350" cap="flat">
              <a:solidFill>
                <a:schemeClr val="accent1"/>
              </a:solidFill>
              <a:prstDash val="solid"/>
              <a:miter lim="800000"/>
            </a:ln>
            <a:effectLst>
              <a:outerShdw blurRad="63500" dist="1905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Property photo"/>
            <p:cNvSpPr txBox="1"/>
            <p:nvPr/>
          </p:nvSpPr>
          <p:spPr>
            <a:xfrm>
              <a:off x="45719" y="647185"/>
              <a:ext cx="1991362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s-US" dirty="0"/>
                <a:t>Foto de propiedad</a:t>
              </a:r>
              <a:endParaRPr dirty="0"/>
            </a:p>
          </p:txBody>
        </p:sp>
      </p:grpSp>
      <p:grpSp>
        <p:nvGrpSpPr>
          <p:cNvPr id="101" name="Rectangle 5"/>
          <p:cNvGrpSpPr/>
          <p:nvPr/>
        </p:nvGrpSpPr>
        <p:grpSpPr>
          <a:xfrm>
            <a:off x="2880083" y="1498600"/>
            <a:ext cx="2082801" cy="1663700"/>
            <a:chOff x="0" y="0"/>
            <a:chExt cx="2082800" cy="1663700"/>
          </a:xfrm>
        </p:grpSpPr>
        <p:sp>
          <p:nvSpPr>
            <p:cNvPr id="99" name="Rectangle"/>
            <p:cNvSpPr/>
            <p:nvPr/>
          </p:nvSpPr>
          <p:spPr>
            <a:xfrm>
              <a:off x="0" y="0"/>
              <a:ext cx="2082800" cy="1663700"/>
            </a:xfrm>
            <a:prstGeom prst="rect">
              <a:avLst/>
            </a:prstGeom>
            <a:gradFill flip="none" rotWithShape="1">
              <a:gsLst>
                <a:gs pos="0">
                  <a:srgbClr val="80B860"/>
                </a:gs>
                <a:gs pos="50000">
                  <a:srgbClr val="6FB242"/>
                </a:gs>
                <a:gs pos="100000">
                  <a:srgbClr val="61A236"/>
                </a:gs>
              </a:gsLst>
              <a:lin ang="5400000" scaled="0"/>
            </a:gradFill>
            <a:ln w="6350" cap="flat">
              <a:solidFill>
                <a:schemeClr val="accent1"/>
              </a:solidFill>
              <a:prstDash val="solid"/>
              <a:miter lim="800000"/>
            </a:ln>
            <a:effectLst>
              <a:outerShdw blurRad="63500" dist="1905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Property photo"/>
            <p:cNvSpPr txBox="1"/>
            <p:nvPr/>
          </p:nvSpPr>
          <p:spPr>
            <a:xfrm>
              <a:off x="45719" y="647185"/>
              <a:ext cx="1991362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s-US" dirty="0"/>
                <a:t>Foto de propiedad</a:t>
              </a:r>
              <a:endParaRPr dirty="0"/>
            </a:p>
          </p:txBody>
        </p:sp>
      </p:grpSp>
      <p:grpSp>
        <p:nvGrpSpPr>
          <p:cNvPr id="104" name="Rectangle 6"/>
          <p:cNvGrpSpPr/>
          <p:nvPr/>
        </p:nvGrpSpPr>
        <p:grpSpPr>
          <a:xfrm>
            <a:off x="5232758" y="1510164"/>
            <a:ext cx="2082801" cy="1663701"/>
            <a:chOff x="0" y="0"/>
            <a:chExt cx="2082800" cy="1663700"/>
          </a:xfrm>
        </p:grpSpPr>
        <p:sp>
          <p:nvSpPr>
            <p:cNvPr id="102" name="Rectangle"/>
            <p:cNvSpPr/>
            <p:nvPr/>
          </p:nvSpPr>
          <p:spPr>
            <a:xfrm>
              <a:off x="0" y="0"/>
              <a:ext cx="2082800" cy="1663700"/>
            </a:xfrm>
            <a:prstGeom prst="rect">
              <a:avLst/>
            </a:prstGeom>
            <a:gradFill flip="none" rotWithShape="1">
              <a:gsLst>
                <a:gs pos="0">
                  <a:srgbClr val="80B860"/>
                </a:gs>
                <a:gs pos="50000">
                  <a:srgbClr val="6FB242"/>
                </a:gs>
                <a:gs pos="100000">
                  <a:srgbClr val="61A236"/>
                </a:gs>
              </a:gsLst>
              <a:lin ang="5400000" scaled="0"/>
            </a:gradFill>
            <a:ln w="6350" cap="flat">
              <a:solidFill>
                <a:schemeClr val="accent1"/>
              </a:solidFill>
              <a:prstDash val="solid"/>
              <a:miter lim="800000"/>
            </a:ln>
            <a:effectLst>
              <a:outerShdw blurRad="63500" dist="1905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Property photo"/>
            <p:cNvSpPr txBox="1"/>
            <p:nvPr/>
          </p:nvSpPr>
          <p:spPr>
            <a:xfrm>
              <a:off x="45719" y="647185"/>
              <a:ext cx="1991362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s-US" dirty="0"/>
                <a:t>Foto de propiedad</a:t>
              </a:r>
              <a:endParaRPr dirty="0"/>
            </a:p>
          </p:txBody>
        </p:sp>
      </p:grpSp>
      <p:sp>
        <p:nvSpPr>
          <p:cNvPr id="105" name="Rectangle 8"/>
          <p:cNvSpPr txBox="1"/>
          <p:nvPr/>
        </p:nvSpPr>
        <p:spPr>
          <a:xfrm>
            <a:off x="542607" y="7887324"/>
            <a:ext cx="6687186" cy="1501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 b="1"/>
            </a:pPr>
            <a:r>
              <a:rPr lang="es-ES" dirty="0"/>
              <a:t>Tu nombre</a:t>
            </a:r>
            <a:r>
              <a:rPr dirty="0"/>
              <a:t>, </a:t>
            </a:r>
            <a:r>
              <a:rPr sz="1800" dirty="0"/>
              <a:t>REALTOR®</a:t>
            </a:r>
          </a:p>
          <a:p>
            <a:pPr algn="ctr">
              <a:defRPr b="1"/>
            </a:pPr>
            <a:r>
              <a:rPr lang="es-US" dirty="0"/>
              <a:t>Nombre de compañía</a:t>
            </a:r>
            <a:endParaRPr dirty="0"/>
          </a:p>
          <a:p>
            <a:pPr algn="ctr"/>
            <a:r>
              <a:rPr lang="es-US" dirty="0"/>
              <a:t>Número de teléfono </a:t>
            </a:r>
          </a:p>
          <a:p>
            <a:pPr algn="ctr"/>
            <a:r>
              <a:rPr lang="es-US" dirty="0"/>
              <a:t>Correo electrónico </a:t>
            </a:r>
          </a:p>
          <a:p>
            <a:pPr algn="ctr"/>
            <a:r>
              <a:rPr lang="es-US" dirty="0"/>
              <a:t> Página web</a:t>
            </a:r>
            <a:endParaRPr dirty="0"/>
          </a:p>
        </p:txBody>
      </p:sp>
      <p:pic>
        <p:nvPicPr>
          <p:cNvPr id="106" name="Picture 16" descr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483" y="9458058"/>
            <a:ext cx="732234" cy="2941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9" name="Rectangle 16"/>
          <p:cNvGrpSpPr/>
          <p:nvPr/>
        </p:nvGrpSpPr>
        <p:grpSpPr>
          <a:xfrm>
            <a:off x="271653" y="4609822"/>
            <a:ext cx="2057119" cy="2182839"/>
            <a:chOff x="0" y="0"/>
            <a:chExt cx="2057118" cy="2182837"/>
          </a:xfrm>
        </p:grpSpPr>
        <p:sp>
          <p:nvSpPr>
            <p:cNvPr id="107" name="Rectangle"/>
            <p:cNvSpPr/>
            <p:nvPr/>
          </p:nvSpPr>
          <p:spPr>
            <a:xfrm>
              <a:off x="0" y="-1"/>
              <a:ext cx="2057119" cy="2182839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Property Map"/>
            <p:cNvSpPr txBox="1"/>
            <p:nvPr/>
          </p:nvSpPr>
          <p:spPr>
            <a:xfrm>
              <a:off x="45720" y="500814"/>
              <a:ext cx="1996114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s-US" dirty="0"/>
                <a:t>Mapa de propiedades</a:t>
              </a:r>
              <a:endParaRPr dirty="0"/>
            </a:p>
          </p:txBody>
        </p:sp>
      </p:grpSp>
      <p:sp>
        <p:nvSpPr>
          <p:cNvPr id="110" name="Rectangle"/>
          <p:cNvSpPr/>
          <p:nvPr/>
        </p:nvSpPr>
        <p:spPr>
          <a:xfrm>
            <a:off x="-125810" y="660400"/>
            <a:ext cx="8024020" cy="507777"/>
          </a:xfrm>
          <a:prstGeom prst="rect">
            <a:avLst/>
          </a:prstGeom>
          <a:solidFill>
            <a:srgbClr val="51683D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11" name="PROPERTY ADDRESS"/>
          <p:cNvSpPr txBox="1"/>
          <p:nvPr/>
        </p:nvSpPr>
        <p:spPr>
          <a:xfrm>
            <a:off x="555409" y="690706"/>
            <a:ext cx="424891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US" dirty="0"/>
              <a:t>DIRECCIÓN DE PROPIEDAD</a:t>
            </a:r>
            <a:endParaRPr dirty="0"/>
          </a:p>
        </p:txBody>
      </p:sp>
      <p:pic>
        <p:nvPicPr>
          <p:cNvPr id="112" name="Power-Agent-FINAL-LOGO.png" descr="Power-Agent-FINAL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6440" y="9458058"/>
            <a:ext cx="1063360" cy="38903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7" name="Rectangle 16"/>
          <p:cNvGrpSpPr/>
          <p:nvPr/>
        </p:nvGrpSpPr>
        <p:grpSpPr>
          <a:xfrm>
            <a:off x="184291" y="7910909"/>
            <a:ext cx="7403818" cy="1876154"/>
            <a:chOff x="0" y="0"/>
            <a:chExt cx="7403817" cy="1876152"/>
          </a:xfrm>
        </p:grpSpPr>
        <p:sp>
          <p:nvSpPr>
            <p:cNvPr id="113" name="Rectangle"/>
            <p:cNvSpPr/>
            <p:nvPr/>
          </p:nvSpPr>
          <p:spPr>
            <a:xfrm>
              <a:off x="5346699" y="0"/>
              <a:ext cx="2057119" cy="18761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YOUR PHOTO"/>
            <p:cNvSpPr txBox="1"/>
            <p:nvPr/>
          </p:nvSpPr>
          <p:spPr>
            <a:xfrm>
              <a:off x="5392419" y="500814"/>
              <a:ext cx="1996115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s-ES" dirty="0"/>
                <a:t>TU FOTO</a:t>
              </a:r>
              <a:endParaRPr dirty="0"/>
            </a:p>
          </p:txBody>
        </p:sp>
        <p:sp>
          <p:nvSpPr>
            <p:cNvPr id="115" name="Rectangle"/>
            <p:cNvSpPr/>
            <p:nvPr/>
          </p:nvSpPr>
          <p:spPr>
            <a:xfrm>
              <a:off x="0" y="0"/>
              <a:ext cx="2057119" cy="1876153"/>
            </a:xfrm>
            <a:prstGeom prst="rect">
              <a:avLst/>
            </a:prstGeom>
            <a:solidFill>
              <a:schemeClr val="accent3"/>
            </a:solidFill>
            <a:ln w="190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COMPANY LOGO"/>
            <p:cNvSpPr txBox="1"/>
            <p:nvPr/>
          </p:nvSpPr>
          <p:spPr>
            <a:xfrm>
              <a:off x="45720" y="500814"/>
              <a:ext cx="1996115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rPr lang="es-US" dirty="0"/>
                <a:t>LOGO DE COMPAÑÍA</a:t>
              </a:r>
              <a:endParaRPr dirty="0"/>
            </a:p>
          </p:txBody>
        </p:sp>
      </p:grpSp>
      <p:sp>
        <p:nvSpPr>
          <p:cNvPr id="118" name="Line"/>
          <p:cNvSpPr/>
          <p:nvPr/>
        </p:nvSpPr>
        <p:spPr>
          <a:xfrm>
            <a:off x="219574" y="7670800"/>
            <a:ext cx="7403819" cy="0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Personalizado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Nilson Ramirez</cp:lastModifiedBy>
  <cp:revision>1</cp:revision>
  <dcterms:modified xsi:type="dcterms:W3CDTF">2021-02-18T05:33:50Z</dcterms:modified>
</cp:coreProperties>
</file>