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168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55592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sz="23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ghtning-Safety-Week-PA-BKND.png" descr="Lightning-Safety-Week-PA-BKND.png"/>
          <p:cNvPicPr>
            <a:picLocks noChangeAspect="1"/>
          </p:cNvPicPr>
          <p:nvPr/>
        </p:nvPicPr>
        <p:blipFill>
          <a:blip r:embed="rId2">
            <a:extLst/>
          </a:blip>
          <a:srcRect r="1385"/>
          <a:stretch>
            <a:fillRect/>
          </a:stretch>
        </p:blipFill>
        <p:spPr>
          <a:xfrm>
            <a:off x="0" y="-38973"/>
            <a:ext cx="7772319" cy="551365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378960" y="9592021"/>
            <a:ext cx="701448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s-ES" dirty="0"/>
              <a:t>Información de contacto del agente / Foto(s) aquí.</a:t>
            </a:r>
            <a:endParaRPr dirty="0"/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8027" y="9525701"/>
            <a:ext cx="1330874" cy="48690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Here are some great safety rules of thumb:…"/>
          <p:cNvSpPr txBox="1"/>
          <p:nvPr/>
        </p:nvSpPr>
        <p:spPr>
          <a:xfrm>
            <a:off x="265554" y="5587637"/>
            <a:ext cx="7241291" cy="3000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900"/>
              </a:spcBef>
              <a:defRPr sz="1200" b="1">
                <a:solidFill>
                  <a:srgbClr val="444444"/>
                </a:solidFill>
              </a:defRPr>
            </a:pPr>
            <a:r>
              <a:rPr lang="es-ES" dirty="0"/>
              <a:t>He aquí algunas reglas generales de seguridad:</a:t>
            </a:r>
            <a:endParaRPr dirty="0" smtClean="0"/>
          </a:p>
          <a:p>
            <a:pPr marL="140368" indent="-140368">
              <a:spcBef>
                <a:spcPts val="9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rPr lang="es-ES" dirty="0"/>
              <a:t>Evite los campos abiertos, la cima de una colina o una cresta.</a:t>
            </a:r>
          </a:p>
          <a:p>
            <a:pPr marL="140368" indent="-140368">
              <a:spcBef>
                <a:spcPts val="9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rPr lang="es-ES" dirty="0"/>
              <a:t>Aléjese de los árboles altos y aislados o de otros objetos altos. Si está en un bosque, manténgase cerca de un grupo de árboles bajos.</a:t>
            </a:r>
          </a:p>
          <a:p>
            <a:pPr marL="140368" indent="-140368">
              <a:spcBef>
                <a:spcPts val="9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rPr lang="es-ES" dirty="0"/>
              <a:t>Si está en un grupo, sepárese para evitar que la corriente se desplace entre los miembros del grupo.</a:t>
            </a:r>
          </a:p>
          <a:p>
            <a:pPr marL="140368" indent="-140368">
              <a:spcBef>
                <a:spcPts val="9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rPr lang="es-ES" dirty="0"/>
              <a:t>Si está acampando en una zona abierta, acampe en un valle, barranco u otra zona baja. Recuerde que una tienda de campaña NO ofrece protección contra la luz.</a:t>
            </a:r>
          </a:p>
          <a:p>
            <a:pPr marL="140368" indent="-140368">
              <a:spcBef>
                <a:spcPts val="900"/>
              </a:spcBef>
              <a:buSzPct val="100000"/>
              <a:buChar char="•"/>
              <a:defRPr sz="1200">
                <a:solidFill>
                  <a:srgbClr val="444444"/>
                </a:solidFill>
              </a:defRPr>
            </a:pPr>
            <a:r>
              <a:rPr lang="es-ES" dirty="0"/>
              <a:t>Aléjese del agua, de los objetos húmedos, como las cuerdas, y de los objetos metálicos, como las vallas y los postes. El agua y el metal no atraen los rayos, pero son excelentes conductores de la electricidad. La corriente de un rayo se desplaza fácilmente a grandes distancias.</a:t>
            </a:r>
          </a:p>
          <a:p>
            <a:pPr>
              <a:spcBef>
                <a:spcPts val="900"/>
              </a:spcBef>
              <a:defRPr sz="1200">
                <a:solidFill>
                  <a:srgbClr val="444444"/>
                </a:solidFill>
              </a:defRPr>
            </a:pPr>
            <a:r>
              <a:rPr lang="es-ES" dirty="0"/>
              <a:t>Si desea obtener más información sobre los rayos para compartirla con su familia y amigos, visite Weather.gov para ver algunos mitos y realidades interesantes.  Manténgase seguro y tenga un buen día.</a:t>
            </a:r>
            <a:endParaRPr dirty="0"/>
          </a:p>
        </p:txBody>
      </p:sp>
      <p:sp>
        <p:nvSpPr>
          <p:cNvPr id="24" name="As the dog days of summer approach, so does the likelihood of thunderstorms and lightning – especially for those headed to their favorite beach vacation spots!"/>
          <p:cNvSpPr txBox="1"/>
          <p:nvPr/>
        </p:nvSpPr>
        <p:spPr>
          <a:xfrm>
            <a:off x="329667" y="1332865"/>
            <a:ext cx="3260052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400">
                <a:solidFill>
                  <a:srgbClr val="EAE5AF"/>
                </a:solidFill>
              </a:defRPr>
            </a:lvl1pPr>
          </a:lstStyle>
          <a:p>
            <a:r>
              <a:rPr lang="es-ES" dirty="0"/>
              <a:t>A medida que se acercan los días de verano, también lo hace la probabilidad de tormentas y rayos, especialmente para aquellos que se dirigen a sus lugares de vacaciones favoritos en la playa.</a:t>
            </a:r>
          </a:p>
        </p:txBody>
      </p:sp>
      <p:sp>
        <p:nvSpPr>
          <p:cNvPr id="25" name="Rectangle"/>
          <p:cNvSpPr/>
          <p:nvPr/>
        </p:nvSpPr>
        <p:spPr>
          <a:xfrm>
            <a:off x="341556" y="2876550"/>
            <a:ext cx="3221952" cy="787400"/>
          </a:xfrm>
          <a:prstGeom prst="rect">
            <a:avLst/>
          </a:prstGeom>
          <a:solidFill>
            <a:srgbClr val="DAD6A6"/>
          </a:solidFill>
          <a:ln w="381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DID YOU KNOW?"/>
          <p:cNvSpPr txBox="1"/>
          <p:nvPr/>
        </p:nvSpPr>
        <p:spPr>
          <a:xfrm>
            <a:off x="650157" y="3040380"/>
            <a:ext cx="2383021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rPr lang="es-VE" dirty="0"/>
              <a:t>¿SABÍAS QUE?</a:t>
            </a:r>
            <a:endParaRPr dirty="0"/>
          </a:p>
        </p:txBody>
      </p:sp>
      <p:sp>
        <p:nvSpPr>
          <p:cNvPr id="27" name="Lightning is hotter than the surface of the sun and can reach temperatures of 50,000° F? I didn’t either until I started doing a little homework!"/>
          <p:cNvSpPr txBox="1"/>
          <p:nvPr/>
        </p:nvSpPr>
        <p:spPr>
          <a:xfrm>
            <a:off x="297106" y="3840481"/>
            <a:ext cx="3310852" cy="2034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400">
                <a:solidFill>
                  <a:srgbClr val="DAD5A7"/>
                </a:solidFill>
              </a:defRPr>
            </a:pPr>
            <a:r>
              <a:rPr lang="es-ES" dirty="0"/>
              <a:t>¿Los rayos son más calientes que la superficie del sol y pueden alcanzar temperaturas de 50.000° F? Yo tampoco lo sabía hasta que empecé a hacer los deberes.</a:t>
            </a:r>
          </a:p>
          <a:p>
            <a:pPr algn="just">
              <a:defRPr sz="1400">
                <a:solidFill>
                  <a:srgbClr val="DAD5A7"/>
                </a:solidFill>
              </a:defRPr>
            </a:pPr>
            <a:endParaRPr dirty="0"/>
          </a:p>
          <a:p>
            <a:pPr algn="just">
              <a:defRPr sz="1400">
                <a:solidFill>
                  <a:srgbClr val="DAD5A7"/>
                </a:solidFill>
              </a:defRPr>
            </a:pPr>
            <a:endParaRPr dirty="0"/>
          </a:p>
          <a:p>
            <a:pPr algn="just">
              <a:defRPr sz="1400">
                <a:solidFill>
                  <a:srgbClr val="DAD5A7"/>
                </a:solidFill>
              </a:defRPr>
            </a:pPr>
            <a:endParaRPr dirty="0"/>
          </a:p>
          <a:p>
            <a:pPr algn="just">
              <a:defRPr sz="1400">
                <a:solidFill>
                  <a:srgbClr val="DAD5A7"/>
                </a:solidFill>
              </a:defRPr>
            </a:pPr>
            <a:endParaRPr dirty="0"/>
          </a:p>
        </p:txBody>
      </p:sp>
      <p:sp>
        <p:nvSpPr>
          <p:cNvPr id="28" name="As always, as your neighborhood real estate specialist, I’m here as a resource for you!…"/>
          <p:cNvSpPr txBox="1"/>
          <p:nvPr/>
        </p:nvSpPr>
        <p:spPr>
          <a:xfrm>
            <a:off x="0" y="8693694"/>
            <a:ext cx="7772400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1400" b="1">
                <a:solidFill>
                  <a:srgbClr val="7B4234"/>
                </a:solidFill>
              </a:defRPr>
            </a:pPr>
            <a:r>
              <a:rPr lang="es-ES" sz="1400" dirty="0"/>
              <a:t>Como siempre, como especialista en bienes raíces de su vecindario, ¡estoy aquí como un recurso para usted! </a:t>
            </a:r>
          </a:p>
          <a:p>
            <a:pPr algn="ctr">
              <a:defRPr sz="1400" b="1">
                <a:solidFill>
                  <a:srgbClr val="7B4234"/>
                </a:solidFill>
              </a:defRPr>
            </a:pPr>
            <a:r>
              <a:rPr lang="es-ES" sz="1400" dirty="0"/>
              <a:t>Si hay algo que pueda hacer para ayudarle a usted y a su familia este verano, ¡llámeme!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030216" y="1068760"/>
            <a:ext cx="3678685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SEMANA DE SEGURIDAD CONTRA LOS RAYOS</a:t>
            </a:r>
            <a:endParaRPr kumimoji="0" lang="es-VE" sz="18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321</Words>
  <Application>Microsoft Office PowerPoint</Application>
  <PresentationFormat>Personalizado</PresentationFormat>
  <Paragraphs>16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Estevan Colina</cp:lastModifiedBy>
  <cp:revision>2</cp:revision>
  <dcterms:modified xsi:type="dcterms:W3CDTF">2021-02-16T04:52:56Z</dcterms:modified>
</cp:coreProperties>
</file>