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168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09564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600"/>
      </a:spcBef>
      <a:defRPr>
        <a:latin typeface="+mj-lt"/>
        <a:ea typeface="+mj-ea"/>
        <a:cs typeface="+mj-cs"/>
        <a:sym typeface="Helvetica Neue"/>
      </a:defRPr>
    </a:lvl1pPr>
    <a:lvl2pPr indent="228600" latinLnBrk="0">
      <a:spcBef>
        <a:spcPts val="600"/>
      </a:spcBef>
      <a:defRPr>
        <a:latin typeface="+mj-lt"/>
        <a:ea typeface="+mj-ea"/>
        <a:cs typeface="+mj-cs"/>
        <a:sym typeface="Helvetica Neue"/>
      </a:defRPr>
    </a:lvl2pPr>
    <a:lvl3pPr indent="457200" latinLnBrk="0">
      <a:spcBef>
        <a:spcPts val="600"/>
      </a:spcBef>
      <a:defRPr>
        <a:latin typeface="+mj-lt"/>
        <a:ea typeface="+mj-ea"/>
        <a:cs typeface="+mj-cs"/>
        <a:sym typeface="Helvetica Neue"/>
      </a:defRPr>
    </a:lvl3pPr>
    <a:lvl4pPr indent="685800" latinLnBrk="0">
      <a:spcBef>
        <a:spcPts val="600"/>
      </a:spcBef>
      <a:defRPr>
        <a:latin typeface="+mj-lt"/>
        <a:ea typeface="+mj-ea"/>
        <a:cs typeface="+mj-cs"/>
        <a:sym typeface="Helvetica Neue"/>
      </a:defRPr>
    </a:lvl4pPr>
    <a:lvl5pPr indent="914400" latinLnBrk="0">
      <a:spcBef>
        <a:spcPts val="600"/>
      </a:spcBef>
      <a:defRPr>
        <a:latin typeface="+mj-lt"/>
        <a:ea typeface="+mj-ea"/>
        <a:cs typeface="+mj-cs"/>
        <a:sym typeface="Helvetica Neue"/>
      </a:defRPr>
    </a:lvl5pPr>
    <a:lvl6pPr indent="1143000" latinLnBrk="0">
      <a:spcBef>
        <a:spcPts val="600"/>
      </a:spcBef>
      <a:defRPr>
        <a:latin typeface="+mj-lt"/>
        <a:ea typeface="+mj-ea"/>
        <a:cs typeface="+mj-cs"/>
        <a:sym typeface="Helvetica Neue"/>
      </a:defRPr>
    </a:lvl6pPr>
    <a:lvl7pPr indent="1371600" latinLnBrk="0">
      <a:spcBef>
        <a:spcPts val="600"/>
      </a:spcBef>
      <a:defRPr>
        <a:latin typeface="+mj-lt"/>
        <a:ea typeface="+mj-ea"/>
        <a:cs typeface="+mj-cs"/>
        <a:sym typeface="Helvetica Neue"/>
      </a:defRPr>
    </a:lvl7pPr>
    <a:lvl8pPr indent="1600200" latinLnBrk="0">
      <a:spcBef>
        <a:spcPts val="600"/>
      </a:spcBef>
      <a:defRPr>
        <a:latin typeface="+mj-lt"/>
        <a:ea typeface="+mj-ea"/>
        <a:cs typeface="+mj-cs"/>
        <a:sym typeface="Helvetica Neue"/>
      </a:defRPr>
    </a:lvl8pPr>
    <a:lvl9pPr indent="1828800" latinLnBrk="0">
      <a:spcBef>
        <a:spcPts val="600"/>
      </a:spcBef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8620" y="2346960"/>
            <a:ext cx="6995160" cy="77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40" y="9476627"/>
            <a:ext cx="232873" cy="22850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4700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47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72923" marR="0" indent="-283986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12572" marR="0" indent="-334697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544549" marR="0" indent="-379324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68575" marR="0" indent="-314413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325775" marR="0" indent="-314413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82975" marR="0" indent="-314413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240175" marR="0" indent="-314413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97375" marR="0" indent="-314413" algn="l" defTabSz="77470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4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ircle"/>
          <p:cNvSpPr/>
          <p:nvPr/>
        </p:nvSpPr>
        <p:spPr>
          <a:xfrm>
            <a:off x="2693987" y="5300662"/>
            <a:ext cx="1827213" cy="1827213"/>
          </a:xfrm>
          <a:prstGeom prst="ellipse">
            <a:avLst/>
          </a:prstGeom>
          <a:solidFill>
            <a:srgbClr val="BAB9BB"/>
          </a:solidFill>
          <a:ln w="3175">
            <a:solidFill>
              <a:schemeClr val="accent1"/>
            </a:solidFill>
          </a:ln>
        </p:spPr>
        <p:txBody>
          <a:bodyPr lIns="45719" rIns="45719"/>
          <a:lstStyle/>
          <a:p>
            <a:pPr algn="r" defTabSz="774700">
              <a:defRPr sz="1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1" name="Agent Contact Info Here."/>
          <p:cNvSpPr txBox="1"/>
          <p:nvPr/>
        </p:nvSpPr>
        <p:spPr>
          <a:xfrm>
            <a:off x="379412" y="8777287"/>
            <a:ext cx="701357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774700">
              <a:defRPr sz="1600" b="1"/>
            </a:lvl1pPr>
          </a:lstStyle>
          <a:p>
            <a:r>
              <a:rPr lang="es-ES" dirty="0"/>
              <a:t>Información de contacto del agente aquí.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3650" y="9186862"/>
            <a:ext cx="1155700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ListingTerms101-01.png" descr="ListingTerms101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7772400" cy="4927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Beautiful - 15% FASTER Sale…"/>
          <p:cNvSpPr txBox="1"/>
          <p:nvPr/>
        </p:nvSpPr>
        <p:spPr>
          <a:xfrm>
            <a:off x="309562" y="5009040"/>
            <a:ext cx="2384425" cy="2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36525" indent="-136525" defTabSz="774700">
              <a:lnSpc>
                <a:spcPct val="120000"/>
              </a:lnSpc>
              <a:buSzPct val="100000"/>
              <a:buChar char="•"/>
              <a:defRPr sz="1600">
                <a:solidFill>
                  <a:srgbClr val="9AB66B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dirty="0"/>
              <a:t>Hermoso</a:t>
            </a:r>
            <a:r>
              <a:rPr dirty="0" smtClean="0"/>
              <a:t> </a:t>
            </a:r>
            <a:r>
              <a:rPr lang="es-VE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- Venta 15% mas RAPIDAS</a:t>
            </a:r>
          </a:p>
          <a:p>
            <a:pPr marL="136525" indent="-136525" defTabSz="774700">
              <a:lnSpc>
                <a:spcPct val="120000"/>
              </a:lnSpc>
              <a:buSzPct val="100000"/>
              <a:buChar char="•"/>
              <a:defRPr sz="1600">
                <a:solidFill>
                  <a:srgbClr val="9AB66B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Paisajista</a:t>
            </a:r>
          </a:p>
          <a:p>
            <a:pPr marL="136525" indent="-136525" defTabSz="774700">
              <a:lnSpc>
                <a:spcPct val="120000"/>
              </a:lnSpc>
              <a:buSzPct val="100000"/>
              <a:buChar char="•"/>
              <a:defRPr sz="1600">
                <a:solidFill>
                  <a:srgbClr val="9AB66B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Condición de mudanza</a:t>
            </a:r>
          </a:p>
          <a:p>
            <a:pPr marL="136525" indent="-136525" defTabSz="774700">
              <a:lnSpc>
                <a:spcPct val="120000"/>
              </a:lnSpc>
              <a:buSzPct val="100000"/>
              <a:buChar char="•"/>
              <a:defRPr sz="1600">
                <a:solidFill>
                  <a:srgbClr val="9AB66B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Buen valor</a:t>
            </a:r>
          </a:p>
          <a:p>
            <a:pPr marL="136525" indent="-136525" defTabSz="774700">
              <a:lnSpc>
                <a:spcPct val="120000"/>
              </a:lnSpc>
              <a:buSzPct val="100000"/>
              <a:buChar char="•"/>
              <a:defRPr sz="1600">
                <a:solidFill>
                  <a:srgbClr val="9AB66B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Granito</a:t>
            </a:r>
          </a:p>
          <a:p>
            <a:pPr marL="136525" indent="-136525" defTabSz="774700">
              <a:lnSpc>
                <a:spcPct val="120000"/>
              </a:lnSpc>
              <a:buSzPct val="100000"/>
              <a:buChar char="•"/>
              <a:defRPr sz="1600">
                <a:solidFill>
                  <a:srgbClr val="9AB66B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Arce</a:t>
            </a:r>
          </a:p>
          <a:p>
            <a:pPr marL="136525" indent="-136525" defTabSz="774700">
              <a:lnSpc>
                <a:spcPct val="120000"/>
              </a:lnSpc>
              <a:buSzPct val="100000"/>
              <a:buChar char="•"/>
              <a:defRPr sz="1600">
                <a:solidFill>
                  <a:srgbClr val="9AB66B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Gourmet</a:t>
            </a:r>
          </a:p>
          <a:p>
            <a:pPr marL="136525" indent="-136525" defTabSz="774700">
              <a:lnSpc>
                <a:spcPct val="120000"/>
              </a:lnSpc>
              <a:buSzPct val="100000"/>
              <a:buChar char="•"/>
              <a:defRPr sz="1600">
                <a:solidFill>
                  <a:srgbClr val="9AB66B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Actualizado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" name="Motivated - 15% SLOWER Sale…"/>
          <p:cNvSpPr txBox="1"/>
          <p:nvPr/>
        </p:nvSpPr>
        <p:spPr>
          <a:xfrm>
            <a:off x="4678288" y="5134613"/>
            <a:ext cx="3094112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49225" indent="-149225" defTabSz="774700">
              <a:lnSpc>
                <a:spcPct val="120000"/>
              </a:lnSpc>
              <a:buSzPct val="100000"/>
              <a:buChar char="•"/>
              <a:defRPr sz="1500">
                <a:solidFill>
                  <a:srgbClr val="DC636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/>
              <a:t>Motivado </a:t>
            </a:r>
            <a:r>
              <a:rPr lang="es-ES" dirty="0">
                <a:solidFill>
                  <a:schemeClr val="tx1"/>
                </a:solidFill>
              </a:rPr>
              <a:t>- Venta 15% más lenta</a:t>
            </a:r>
          </a:p>
          <a:p>
            <a:pPr marL="149225" indent="-149225" defTabSz="774700">
              <a:lnSpc>
                <a:spcPct val="120000"/>
              </a:lnSpc>
              <a:buSzPct val="100000"/>
              <a:buChar char="•"/>
              <a:defRPr sz="1500">
                <a:solidFill>
                  <a:srgbClr val="DC636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>
                <a:solidFill>
                  <a:schemeClr val="tx1"/>
                </a:solidFill>
              </a:rPr>
              <a:t>Limpio</a:t>
            </a:r>
          </a:p>
          <a:p>
            <a:pPr marL="149225" indent="-149225" defTabSz="774700">
              <a:lnSpc>
                <a:spcPct val="120000"/>
              </a:lnSpc>
              <a:buSzPct val="100000"/>
              <a:buChar char="•"/>
              <a:defRPr sz="1500">
                <a:solidFill>
                  <a:srgbClr val="DC636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>
                <a:solidFill>
                  <a:schemeClr val="tx1"/>
                </a:solidFill>
              </a:rPr>
              <a:t>Tranquilo</a:t>
            </a:r>
          </a:p>
          <a:p>
            <a:pPr marL="149225" indent="-149225" defTabSz="774700">
              <a:lnSpc>
                <a:spcPct val="120000"/>
              </a:lnSpc>
              <a:buSzPct val="100000"/>
              <a:buChar char="•"/>
              <a:defRPr sz="1500">
                <a:solidFill>
                  <a:srgbClr val="DC636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>
                <a:solidFill>
                  <a:schemeClr val="tx1"/>
                </a:solidFill>
              </a:rPr>
              <a:t>Pintura nueva</a:t>
            </a:r>
          </a:p>
          <a:p>
            <a:pPr marL="149225" indent="-149225" defTabSz="774700">
              <a:lnSpc>
                <a:spcPct val="120000"/>
              </a:lnSpc>
              <a:buSzPct val="100000"/>
              <a:buChar char="•"/>
              <a:defRPr sz="1500">
                <a:solidFill>
                  <a:srgbClr val="DC636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>
                <a:solidFill>
                  <a:schemeClr val="tx1"/>
                </a:solidFill>
              </a:rPr>
              <a:t>Como es</a:t>
            </a:r>
          </a:p>
          <a:p>
            <a:pPr marL="149225" indent="-149225" defTabSz="774700">
              <a:lnSpc>
                <a:spcPct val="120000"/>
              </a:lnSpc>
              <a:buSzPct val="100000"/>
              <a:buChar char="•"/>
              <a:defRPr sz="1500">
                <a:solidFill>
                  <a:srgbClr val="DC636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>
                <a:solidFill>
                  <a:schemeClr val="tx1"/>
                </a:solidFill>
              </a:rPr>
              <a:t>Alquiler</a:t>
            </a:r>
          </a:p>
          <a:p>
            <a:pPr marL="149225" indent="-149225" defTabSz="774700">
              <a:lnSpc>
                <a:spcPct val="120000"/>
              </a:lnSpc>
              <a:buSzPct val="100000"/>
              <a:buChar char="•"/>
              <a:defRPr sz="1500">
                <a:solidFill>
                  <a:srgbClr val="DC636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>
                <a:solidFill>
                  <a:schemeClr val="tx1"/>
                </a:solidFill>
              </a:rPr>
              <a:t>Inicio</a:t>
            </a:r>
          </a:p>
          <a:p>
            <a:pPr marL="149225" indent="-149225" defTabSz="774700">
              <a:lnSpc>
                <a:spcPct val="120000"/>
              </a:lnSpc>
              <a:buSzPct val="100000"/>
              <a:buChar char="•"/>
              <a:defRPr sz="1500">
                <a:solidFill>
                  <a:srgbClr val="DC636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>
                <a:solidFill>
                  <a:schemeClr val="tx1"/>
                </a:solidFill>
              </a:rPr>
              <a:t>Especial para manitas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" name="“Must-see”…"/>
          <p:cNvSpPr txBox="1"/>
          <p:nvPr/>
        </p:nvSpPr>
        <p:spPr>
          <a:xfrm>
            <a:off x="2860115" y="5737225"/>
            <a:ext cx="1494957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774700">
              <a:defRPr sz="1400"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dirty="0" smtClean="0"/>
              <a:t>"hay que ver" </a:t>
            </a:r>
          </a:p>
          <a:p>
            <a:pPr algn="ctr" defTabSz="774700">
              <a:defRPr sz="1400"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dirty="0" smtClean="0"/>
              <a:t>resulta </a:t>
            </a:r>
            <a:r>
              <a:rPr lang="es-VE" dirty="0"/>
              <a:t>ser </a:t>
            </a:r>
            <a:endParaRPr lang="es-VE" dirty="0" smtClean="0"/>
          </a:p>
          <a:p>
            <a:pPr algn="ctr" defTabSz="774700">
              <a:defRPr sz="1400"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dirty="0" smtClean="0"/>
              <a:t>estadísticamente </a:t>
            </a:r>
          </a:p>
          <a:p>
            <a:pPr algn="ctr" defTabSz="774700">
              <a:defRPr sz="1400"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VE" dirty="0" smtClean="0"/>
              <a:t>insignificante</a:t>
            </a:r>
            <a:endParaRPr lang="es-VE" dirty="0"/>
          </a:p>
        </p:txBody>
      </p:sp>
      <p:sp>
        <p:nvSpPr>
          <p:cNvPr id="27" name="A Great Description Gets a Better Price!…"/>
          <p:cNvSpPr txBox="1"/>
          <p:nvPr/>
        </p:nvSpPr>
        <p:spPr>
          <a:xfrm>
            <a:off x="393700" y="7434262"/>
            <a:ext cx="7015163" cy="110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774700">
              <a:defRPr sz="1400"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dirty="0" smtClean="0"/>
              <a:t>¡Una Gran Descripción Tiene Un Mejor Precio! </a:t>
            </a:r>
          </a:p>
          <a:p>
            <a:pPr algn="ctr" defTabSz="774700">
              <a:defRPr sz="1400"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es-ES" sz="1300" dirty="0"/>
              <a:t>El uso de palabras positivas y precisas, como "bonito", "espacioso" o "acogedor", mejora el precio de venta y, por lo general, se vende más rápido. Según un estudio realizado por el Dr. </a:t>
            </a:r>
            <a:r>
              <a:rPr lang="es-ES" sz="1300" dirty="0" err="1"/>
              <a:t>Bennie</a:t>
            </a:r>
            <a:r>
              <a:rPr lang="es-ES" sz="1300" dirty="0"/>
              <a:t> D. </a:t>
            </a:r>
            <a:r>
              <a:rPr lang="es-ES" sz="1300" dirty="0" err="1"/>
              <a:t>Waller</a:t>
            </a:r>
            <a:r>
              <a:rPr lang="es-ES" sz="1300" dirty="0"/>
              <a:t>, de la Universidad de </a:t>
            </a:r>
            <a:r>
              <a:rPr lang="es-ES" sz="1300" dirty="0" err="1"/>
              <a:t>Longwood</a:t>
            </a:r>
            <a:r>
              <a:rPr lang="es-ES" sz="1300" dirty="0"/>
              <a:t>, cada palabra positiva aumenta el precio de venta en aproximadamente un 1% y mejora la probabilidad de venta en un 9,2%.</a:t>
            </a:r>
            <a:endParaRPr sz="1300" dirty="0"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28" name="Sources: Studies by Dr. Bennie D. Waller of Longwood University,…"/>
          <p:cNvSpPr txBox="1"/>
          <p:nvPr/>
        </p:nvSpPr>
        <p:spPr>
          <a:xfrm>
            <a:off x="4919006" y="9632950"/>
            <a:ext cx="2712107" cy="29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 defTabSz="774700">
              <a:defRPr sz="700" i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Sources: Studies by Dr. Bennie D. Waller of Longwood University,</a:t>
            </a:r>
          </a:p>
          <a:p>
            <a:pPr algn="r" defTabSz="774700">
              <a:defRPr sz="700" i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Virginia, and Dr. Paul Anglin, University of Guelph, Ontario.</a:t>
            </a:r>
          </a:p>
        </p:txBody>
      </p:sp>
      <p:sp>
        <p:nvSpPr>
          <p:cNvPr id="29" name="Line"/>
          <p:cNvSpPr/>
          <p:nvPr/>
        </p:nvSpPr>
        <p:spPr>
          <a:xfrm>
            <a:off x="393700" y="8615042"/>
            <a:ext cx="6985000" cy="1"/>
          </a:xfrm>
          <a:prstGeom prst="line">
            <a:avLst/>
          </a:prstGeom>
          <a:ln w="25400">
            <a:solidFill>
              <a:srgbClr val="A7A7A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309562" y="54352"/>
            <a:ext cx="2384425" cy="255454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VE" sz="4000" b="1" dirty="0"/>
              <a:t>términos del </a:t>
            </a:r>
            <a:endParaRPr lang="es-VE" sz="4000" b="1" dirty="0" smtClean="0"/>
          </a:p>
          <a:p>
            <a:pPr algn="ctr"/>
            <a:r>
              <a:rPr lang="es-VE" sz="4000" b="1" dirty="0" smtClean="0"/>
              <a:t>listado </a:t>
            </a:r>
          </a:p>
          <a:p>
            <a:pPr algn="ctr"/>
            <a:r>
              <a:rPr lang="es-VE" sz="4000" b="1" dirty="0" smtClean="0"/>
              <a:t>101</a:t>
            </a:r>
            <a:endParaRPr kumimoji="0" lang="es-VE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509" y="3264070"/>
            <a:ext cx="1192212" cy="7078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VE" sz="2000" dirty="0"/>
              <a:t>Qué </a:t>
            </a:r>
            <a:endParaRPr lang="es-VE" sz="2000" dirty="0" smtClean="0"/>
          </a:p>
          <a:p>
            <a:pPr algn="ctr"/>
            <a:r>
              <a:rPr lang="es-VE" sz="2000" dirty="0" smtClean="0"/>
              <a:t>hacer</a:t>
            </a:r>
            <a:endParaRPr kumimoji="0" lang="es-V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509" y="3971952"/>
            <a:ext cx="1287982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VE" b="1" dirty="0">
                <a:solidFill>
                  <a:schemeClr val="accent3">
                    <a:lumMod val="75000"/>
                  </a:schemeClr>
                </a:solidFill>
              </a:rPr>
              <a:t>Ventas más rápidas</a:t>
            </a:r>
            <a:endParaRPr kumimoji="0" lang="es-VE" sz="1800" b="1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39551" y="3264070"/>
            <a:ext cx="1192212" cy="7078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VE" sz="2000" dirty="0"/>
              <a:t>Qué </a:t>
            </a:r>
            <a:r>
              <a:rPr lang="es-VE" sz="2000" dirty="0" smtClean="0"/>
              <a:t>no hacer</a:t>
            </a:r>
            <a:endParaRPr kumimoji="0" lang="es-V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90525" y="3971954"/>
            <a:ext cx="1287982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VE" b="1" dirty="0">
                <a:solidFill>
                  <a:srgbClr val="FF4F4F"/>
                </a:solidFill>
              </a:rPr>
              <a:t>Menores </a:t>
            </a:r>
            <a:r>
              <a:rPr lang="es-VE" b="1" dirty="0">
                <a:solidFill>
                  <a:srgbClr val="FF6969"/>
                </a:solidFill>
              </a:rPr>
              <a:t>ventas</a:t>
            </a:r>
            <a:endParaRPr kumimoji="0" lang="es-VE" sz="1800" b="1" i="0" u="none" strike="noStrike" cap="none" spc="0" normalizeH="0" baseline="0" dirty="0">
              <a:ln>
                <a:noFill/>
              </a:ln>
              <a:solidFill>
                <a:srgbClr val="FF6969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179</Words>
  <Application>Microsoft Office PowerPoint</Application>
  <PresentationFormat>Personalizado</PresentationFormat>
  <Paragraphs>33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Estevan Colina</cp:lastModifiedBy>
  <cp:revision>2</cp:revision>
  <dcterms:modified xsi:type="dcterms:W3CDTF">2021-02-13T16:02:50Z</dcterms:modified>
</cp:coreProperties>
</file>