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1089600" cy="40233600"/>
  <p:notesSz cx="6858000" cy="9144000"/>
  <p:defaultTextStyle>
    <a:defPPr marL="0" marR="0" indent="0" algn="l" defTabSz="3657600" rtl="0" fontAlgn="auto" latinLnBrk="1"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1pPr>
    <a:lvl2pPr marL="0" marR="0" indent="18288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2pPr>
    <a:lvl3pPr marL="0" marR="0" indent="36576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3pPr>
    <a:lvl4pPr marL="0" marR="0" indent="54864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4pPr>
    <a:lvl5pPr marL="0" marR="0" indent="73152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20" d="100"/>
          <a:sy n="20" d="100"/>
        </p:scale>
        <p:origin x="3480"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2103438" y="685800"/>
            <a:ext cx="2651125"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914400" latinLnBrk="0">
      <a:defRPr>
        <a:latin typeface="+mj-lt"/>
        <a:ea typeface="+mj-ea"/>
        <a:cs typeface="+mj-cs"/>
        <a:sym typeface="Helvetica Neue"/>
      </a:defRPr>
    </a:lvl2pPr>
    <a:lvl3pPr indent="1828800" latinLnBrk="0">
      <a:defRPr>
        <a:latin typeface="+mj-lt"/>
        <a:ea typeface="+mj-ea"/>
        <a:cs typeface="+mj-cs"/>
        <a:sym typeface="Helvetica Neue"/>
      </a:defRPr>
    </a:lvl3pPr>
    <a:lvl4pPr indent="2743200" latinLnBrk="0">
      <a:defRPr>
        <a:latin typeface="+mj-lt"/>
        <a:ea typeface="+mj-ea"/>
        <a:cs typeface="+mj-cs"/>
        <a:sym typeface="Helvetica Neue"/>
      </a:defRPr>
    </a:lvl4pPr>
    <a:lvl5pPr indent="3657600" latinLnBrk="0">
      <a:defRPr>
        <a:latin typeface="+mj-lt"/>
        <a:ea typeface="+mj-ea"/>
        <a:cs typeface="+mj-cs"/>
        <a:sym typeface="Helvetica Neue"/>
      </a:defRPr>
    </a:lvl5pPr>
    <a:lvl6pPr indent="4572000" latinLnBrk="0">
      <a:defRPr>
        <a:latin typeface="+mj-lt"/>
        <a:ea typeface="+mj-ea"/>
        <a:cs typeface="+mj-cs"/>
        <a:sym typeface="Helvetica Neue"/>
      </a:defRPr>
    </a:lvl6pPr>
    <a:lvl7pPr indent="5486400" latinLnBrk="0">
      <a:defRPr>
        <a:latin typeface="+mj-lt"/>
        <a:ea typeface="+mj-ea"/>
        <a:cs typeface="+mj-cs"/>
        <a:sym typeface="Helvetica Neue"/>
      </a:defRPr>
    </a:lvl7pPr>
    <a:lvl8pPr indent="6400800" latinLnBrk="0">
      <a:defRPr>
        <a:latin typeface="+mj-lt"/>
        <a:ea typeface="+mj-ea"/>
        <a:cs typeface="+mj-cs"/>
        <a:sym typeface="Helvetica Neue"/>
      </a:defRPr>
    </a:lvl8pPr>
    <a:lvl9pPr indent="7315200" latinLnBrk="0">
      <a:defRPr>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554480" y="540172"/>
            <a:ext cx="27980640" cy="88476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3" name="Body Level One…"/>
          <p:cNvSpPr txBox="1">
            <a:spLocks noGrp="1"/>
          </p:cNvSpPr>
          <p:nvPr>
            <p:ph type="body" idx="1"/>
          </p:nvPr>
        </p:nvSpPr>
        <p:spPr>
          <a:xfrm>
            <a:off x="1554480" y="9387840"/>
            <a:ext cx="27980640" cy="308457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8256196" y="38009581"/>
            <a:ext cx="693458" cy="707886"/>
          </a:xfrm>
          <a:prstGeom prst="rect">
            <a:avLst/>
          </a:prstGeom>
          <a:ln w="12700">
            <a:miter lim="400000"/>
          </a:ln>
        </p:spPr>
        <p:txBody>
          <a:bodyPr wrap="none" lIns="45719" rIns="45719" anchor="ctr">
            <a:spAutoFit/>
          </a:bodyPr>
          <a:lstStyle>
            <a:lvl1pPr algn="r" defTabSz="3105148">
              <a:defRPr sz="40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1pPr>
      <a:lvl2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2pPr>
      <a:lvl3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3pPr>
      <a:lvl4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4pPr>
      <a:lvl5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5pPr>
      <a:lvl6pPr marL="0" marR="0" indent="18288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6pPr>
      <a:lvl7pPr marL="0" marR="0" indent="36576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7pPr>
      <a:lvl8pPr marL="0" marR="0" indent="54864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8pPr>
      <a:lvl9pPr marL="0" marR="0" indent="73152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9pPr>
    </p:titleStyle>
    <p:bodyStyle>
      <a:lvl1pPr marL="774700" marR="0" indent="-774700"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1pPr>
      <a:lvl2pPr marL="2446652" marR="0" indent="-890904"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2pPr>
      <a:lvl3pPr marL="4159620" marR="0" indent="-1048120"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3pPr>
      <a:lvl4pPr marL="5848772" marR="0" indent="-118787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4pPr>
      <a:lvl5pPr marL="72065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5pPr>
      <a:lvl6pPr marL="90353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6pPr>
      <a:lvl7pPr marL="108641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7pPr>
      <a:lvl8pPr marL="126929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8pPr>
      <a:lvl9pPr marL="145217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9pPr>
    </p:bodyStyle>
    <p:otherStyle>
      <a:lvl1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1pPr>
      <a:lvl2pPr marL="0" marR="0" indent="18288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2pPr>
      <a:lvl3pPr marL="0" marR="0" indent="36576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3pPr>
      <a:lvl4pPr marL="0" marR="0" indent="54864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4pPr>
      <a:lvl5pPr marL="0" marR="0" indent="73152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5pPr>
      <a:lvl6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6pPr>
      <a:lvl7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7pPr>
      <a:lvl8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8pPr>
      <a:lvl9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ey and Yellow Truck Contractor Business Card.png" descr="Grey and Yellow Truck Contractor Business Card.png"/>
          <p:cNvPicPr>
            <a:picLocks noChangeAspect="1"/>
          </p:cNvPicPr>
          <p:nvPr/>
        </p:nvPicPr>
        <p:blipFill>
          <a:blip r:embed="rId2"/>
          <a:stretch>
            <a:fillRect/>
          </a:stretch>
        </p:blipFill>
        <p:spPr>
          <a:xfrm>
            <a:off x="1216" y="0"/>
            <a:ext cx="31087168" cy="40233600"/>
          </a:xfrm>
          <a:prstGeom prst="rect">
            <a:avLst/>
          </a:prstGeom>
          <a:ln w="12700">
            <a:miter lim="400000"/>
          </a:ln>
        </p:spPr>
      </p:pic>
      <p:sp>
        <p:nvSpPr>
          <p:cNvPr id="21" name="Here are some common repairs to consider before negotiating a sale:…"/>
          <p:cNvSpPr txBox="1"/>
          <p:nvPr/>
        </p:nvSpPr>
        <p:spPr>
          <a:xfrm>
            <a:off x="3946936" y="6352810"/>
            <a:ext cx="25524784" cy="268894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82876" rIns="182876">
            <a:spAutoFit/>
          </a:bodyPr>
          <a:lstStyle/>
          <a:p>
            <a:pPr defTabSz="3105148">
              <a:spcBef>
                <a:spcPts val="4000"/>
              </a:spcBef>
              <a:defRPr sz="1400" b="1">
                <a:solidFill>
                  <a:srgbClr val="FFFFFF"/>
                </a:solidFill>
                <a:latin typeface="Georgia"/>
                <a:ea typeface="Georgia"/>
                <a:cs typeface="Georgia"/>
                <a:sym typeface="Georgia"/>
              </a:defRPr>
            </a:pPr>
            <a:r>
              <a:rPr sz="5600"/>
              <a:t>Here are some common repairs to consider before negotiating a sale:</a:t>
            </a:r>
          </a:p>
          <a:p>
            <a:pPr defTabSz="3105148">
              <a:spcBef>
                <a:spcPts val="4000"/>
              </a:spcBef>
              <a:defRPr sz="1200">
                <a:latin typeface="Georgia"/>
                <a:ea typeface="Georgia"/>
                <a:cs typeface="Georgia"/>
                <a:sym typeface="Georgia"/>
              </a:defRPr>
            </a:pPr>
            <a:r>
              <a:rPr sz="4800"/>
              <a:t> </a:t>
            </a:r>
          </a:p>
          <a:p>
            <a:pPr defTabSz="3105148">
              <a:spcBef>
                <a:spcPts val="4000"/>
              </a:spcBef>
              <a:defRPr sz="1200" b="1">
                <a:solidFill>
                  <a:srgbClr val="FFFFFF"/>
                </a:solidFill>
                <a:latin typeface="Georgia"/>
                <a:ea typeface="Georgia"/>
                <a:cs typeface="Georgia"/>
                <a:sym typeface="Georgia"/>
              </a:defRPr>
            </a:pPr>
            <a:r>
              <a:rPr sz="4800"/>
              <a:t>• Fogged windows. Fogged windows are a result of moisture buildup in between panes where the seal has failed. Though functional, foggy windows look dirty. Consider repairing or replacing fogged panes as needed.</a:t>
            </a:r>
          </a:p>
          <a:p>
            <a:pPr defTabSz="3105148">
              <a:spcBef>
                <a:spcPts val="4000"/>
              </a:spcBef>
              <a:defRPr sz="1200" b="1">
                <a:solidFill>
                  <a:srgbClr val="FFFFFF"/>
                </a:solidFill>
                <a:latin typeface="Georgia"/>
                <a:ea typeface="Georgia"/>
                <a:cs typeface="Georgia"/>
                <a:sym typeface="Georgia"/>
              </a:defRPr>
            </a:pPr>
            <a:r>
              <a:rPr sz="4800"/>
              <a:t>•  Leaking jet tubs/faucets/showers. Check jet tub systems, faucets and shower fixtures for leaks prior to listing your home to ensure no plumbing issues surprise you during a home inspection.</a:t>
            </a:r>
          </a:p>
          <a:p>
            <a:pPr defTabSz="3105148">
              <a:spcBef>
                <a:spcPts val="4000"/>
              </a:spcBef>
              <a:defRPr sz="1200" b="1">
                <a:solidFill>
                  <a:srgbClr val="FFFFFF"/>
                </a:solidFill>
                <a:latin typeface="Georgia"/>
                <a:ea typeface="Georgia"/>
                <a:cs typeface="Georgia"/>
                <a:sym typeface="Georgia"/>
              </a:defRPr>
            </a:pPr>
            <a:r>
              <a:rPr sz="4800"/>
              <a:t>•  Rotting wood on exterior trim. Splitting or rotting boards on the exterior of your home can make it look shabby. Consider replacing, caulking and painting them to refresh your home’s appearance.</a:t>
            </a:r>
          </a:p>
          <a:p>
            <a:pPr defTabSz="3105148">
              <a:spcBef>
                <a:spcPts val="4000"/>
              </a:spcBef>
              <a:defRPr sz="1200" b="1">
                <a:solidFill>
                  <a:srgbClr val="FFFFFF"/>
                </a:solidFill>
                <a:latin typeface="Georgia"/>
                <a:ea typeface="Georgia"/>
                <a:cs typeface="Georgia"/>
                <a:sym typeface="Georgia"/>
              </a:defRPr>
            </a:pPr>
            <a:r>
              <a:rPr sz="4800"/>
              <a:t>•  Split or missing roof shingles. Buyers tend to shy away from roofs that need repairing. Consider the level of repair, cost, market conditions, comparable sales and how quickly you want to sell before making a repair decision.</a:t>
            </a:r>
          </a:p>
          <a:p>
            <a:pPr defTabSz="3105148">
              <a:spcBef>
                <a:spcPts val="4000"/>
              </a:spcBef>
              <a:defRPr sz="1200" b="1">
                <a:solidFill>
                  <a:srgbClr val="FFFFFF"/>
                </a:solidFill>
                <a:latin typeface="Georgia"/>
                <a:ea typeface="Georgia"/>
                <a:cs typeface="Georgia"/>
                <a:sym typeface="Georgia"/>
              </a:defRPr>
            </a:pPr>
            <a:r>
              <a:rPr sz="4800"/>
              <a:t>•  Loose hand or deck rails. Buyers can pay a lot of attention to handrails, so bypassing this safety issue may result in a lost offer. Fixing wobbly rails ensures safety and satisfies a sharp-eyed buyer.</a:t>
            </a:r>
          </a:p>
          <a:p>
            <a:pPr defTabSz="3105148">
              <a:spcBef>
                <a:spcPts val="4000"/>
              </a:spcBef>
              <a:defRPr sz="1200" b="1">
                <a:solidFill>
                  <a:srgbClr val="FFFFFF"/>
                </a:solidFill>
                <a:latin typeface="Georgia"/>
                <a:ea typeface="Georgia"/>
                <a:cs typeface="Georgia"/>
                <a:sym typeface="Georgia"/>
              </a:defRPr>
            </a:pPr>
            <a:r>
              <a:rPr sz="4800"/>
              <a:t>•  HVAC units. HVAC units are a big concern if they’re not working, as they’re expensive to replace. Consider having the unit cleaned and serviced. At a minimum, change the air filter and make sure the unit is operating properly.</a:t>
            </a:r>
          </a:p>
          <a:p>
            <a:pPr defTabSz="3105148">
              <a:spcBef>
                <a:spcPts val="4000"/>
              </a:spcBef>
              <a:defRPr sz="1200" b="1">
                <a:solidFill>
                  <a:srgbClr val="FFFFFF"/>
                </a:solidFill>
                <a:latin typeface="Georgia"/>
                <a:ea typeface="Georgia"/>
                <a:cs typeface="Georgia"/>
                <a:sym typeface="Georgia"/>
              </a:defRPr>
            </a:pPr>
            <a:r>
              <a:rPr sz="4800"/>
              <a:t>•  Light bulbs. Home inspectors have written “see licensed electrician” in their reports solely due to bulbs missing or not working. To avoid the impression that there may be a major electrical issue with your home, simply change your burned-out light bulbs. Also, be sure to use bulbs with the correct wattage.</a:t>
            </a:r>
          </a:p>
          <a:p>
            <a:pPr defTabSz="3105148">
              <a:spcBef>
                <a:spcPts val="4000"/>
              </a:spcBef>
              <a:defRPr sz="1200" b="1">
                <a:solidFill>
                  <a:srgbClr val="FFFFFF"/>
                </a:solidFill>
                <a:latin typeface="Georgia"/>
                <a:ea typeface="Georgia"/>
                <a:cs typeface="Georgia"/>
                <a:sym typeface="Georgia"/>
              </a:defRPr>
            </a:pPr>
            <a:r>
              <a:rPr sz="4800"/>
              <a:t>•  Dirty spaces. Even if repairing, replacing or repainting is too costly, make sure you clean walls, floors, carpets, bathtubs, showers, kitchens and driveways to make your home look clean and ready to sell.</a:t>
            </a:r>
          </a:p>
          <a:p>
            <a:pPr defTabSz="3105148">
              <a:spcBef>
                <a:spcPts val="4000"/>
              </a:spcBef>
              <a:defRPr sz="1200">
                <a:latin typeface="Georgia"/>
                <a:ea typeface="Georgia"/>
                <a:cs typeface="Georgia"/>
                <a:sym typeface="Georgia"/>
              </a:defRPr>
            </a:pPr>
            <a:r>
              <a:rPr sz="4800"/>
              <a:t> </a:t>
            </a:r>
          </a:p>
        </p:txBody>
      </p:sp>
      <p:sp>
        <p:nvSpPr>
          <p:cNvPr id="22" name="REPAIRS TO CONSIDER BEFORE SELLING YOUR HOME"/>
          <p:cNvSpPr txBox="1"/>
          <p:nvPr/>
        </p:nvSpPr>
        <p:spPr>
          <a:xfrm>
            <a:off x="3646404" y="764810"/>
            <a:ext cx="26125848" cy="39087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82876" rIns="182876">
            <a:spAutoFit/>
          </a:bodyPr>
          <a:lstStyle>
            <a:lvl1pPr defTabSz="776287">
              <a:defRPr sz="3100" b="1">
                <a:solidFill>
                  <a:srgbClr val="DFB94C"/>
                </a:solidFill>
                <a:latin typeface="+mn-lt"/>
                <a:ea typeface="+mn-ea"/>
                <a:cs typeface="+mn-cs"/>
                <a:sym typeface="Helvetica"/>
              </a:defRPr>
            </a:lvl1pPr>
          </a:lstStyle>
          <a:p>
            <a:r>
              <a:rPr sz="12400"/>
              <a:t>REPAIRS TO CONSIDER BEFORE SELLING YOUR HOME</a:t>
            </a:r>
          </a:p>
        </p:txBody>
      </p:sp>
      <p:sp>
        <p:nvSpPr>
          <p:cNvPr id="23" name="Need to make sure your home is ready to sell?…"/>
          <p:cNvSpPr txBox="1"/>
          <p:nvPr/>
        </p:nvSpPr>
        <p:spPr>
          <a:xfrm>
            <a:off x="3646404" y="33307284"/>
            <a:ext cx="26125848" cy="28007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82876" rIns="182876">
            <a:spAutoFit/>
          </a:bodyPr>
          <a:lstStyle/>
          <a:p>
            <a:pPr algn="ctr" defTabSz="3105148">
              <a:defRPr sz="2200" b="1">
                <a:solidFill>
                  <a:srgbClr val="DFB94C"/>
                </a:solidFill>
                <a:latin typeface="+mn-lt"/>
                <a:ea typeface="+mn-ea"/>
                <a:cs typeface="+mn-cs"/>
                <a:sym typeface="Helvetica"/>
              </a:defRPr>
            </a:pPr>
            <a:r>
              <a:rPr sz="8800"/>
              <a:t>Need to make sure your home is ready to sell?</a:t>
            </a:r>
          </a:p>
          <a:p>
            <a:pPr algn="ctr" defTabSz="3105148">
              <a:defRPr sz="2200" b="1">
                <a:solidFill>
                  <a:srgbClr val="DFB94C"/>
                </a:solidFill>
                <a:latin typeface="+mn-lt"/>
                <a:ea typeface="+mn-ea"/>
                <a:cs typeface="+mn-cs"/>
                <a:sym typeface="Helvetica"/>
              </a:defRPr>
            </a:pPr>
            <a:r>
              <a:rPr sz="8800"/>
              <a:t>I can help - Call me today!</a:t>
            </a:r>
          </a:p>
        </p:txBody>
      </p:sp>
      <p:sp>
        <p:nvSpPr>
          <p:cNvPr id="24" name="As a seller’s agent, my fiduciary responsibility is to the home seller.…"/>
          <p:cNvSpPr txBox="1"/>
          <p:nvPr/>
        </p:nvSpPr>
        <p:spPr>
          <a:xfrm>
            <a:off x="4258940" y="38254576"/>
            <a:ext cx="24900776" cy="135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82872" tIns="182872" rIns="182872" bIns="182872">
            <a:spAutoFit/>
          </a:bodyPr>
          <a:lstStyle>
            <a:lvl1pPr>
              <a:defRPr sz="1600" b="1">
                <a:solidFill>
                  <a:srgbClr val="DDDDDD"/>
                </a:solidFill>
              </a:defRPr>
            </a:lvl1pPr>
          </a:lstStyle>
          <a:p>
            <a:r>
              <a:rPr sz="6400"/>
              <a:t>Agent Contact Info / Photo(s) Here.</a:t>
            </a:r>
          </a:p>
        </p:txBody>
      </p:sp>
      <p:sp>
        <p:nvSpPr>
          <p:cNvPr id="25" name="Line"/>
          <p:cNvSpPr/>
          <p:nvPr/>
        </p:nvSpPr>
        <p:spPr>
          <a:xfrm>
            <a:off x="3926296" y="5621290"/>
            <a:ext cx="25566064" cy="4"/>
          </a:xfrm>
          <a:prstGeom prst="line">
            <a:avLst/>
          </a:prstGeom>
          <a:ln w="25400">
            <a:solidFill>
              <a:srgbClr val="F3C068"/>
            </a:solidFill>
          </a:ln>
          <a:effectLst>
            <a:outerShdw blurRad="38100" dist="20000" dir="5400000" rotWithShape="0">
              <a:srgbClr val="DFB94C">
                <a:alpha val="38000"/>
              </a:srgbClr>
            </a:outerShdw>
          </a:effectLst>
        </p:spPr>
        <p:txBody>
          <a:bodyPr lIns="182876" rIns="182876"/>
          <a:lstStyle/>
          <a:p>
            <a:endParaRPr sz="28800"/>
          </a:p>
        </p:txBody>
      </p:sp>
      <p:sp>
        <p:nvSpPr>
          <p:cNvPr id="26" name="Line"/>
          <p:cNvSpPr/>
          <p:nvPr/>
        </p:nvSpPr>
        <p:spPr>
          <a:xfrm>
            <a:off x="3926296" y="32575766"/>
            <a:ext cx="25566064" cy="4"/>
          </a:xfrm>
          <a:prstGeom prst="line">
            <a:avLst/>
          </a:prstGeom>
          <a:ln w="25400">
            <a:solidFill>
              <a:srgbClr val="F3C068"/>
            </a:solidFill>
          </a:ln>
          <a:effectLst>
            <a:outerShdw blurRad="38100" dist="20000" dir="5400000" rotWithShape="0">
              <a:srgbClr val="DFB94C">
                <a:alpha val="38000"/>
              </a:srgbClr>
            </a:outerShdw>
          </a:effectLst>
        </p:spPr>
        <p:txBody>
          <a:bodyPr lIns="182876" rIns="182876"/>
          <a:lstStyle/>
          <a:p>
            <a:endParaRPr sz="28800"/>
          </a:p>
        </p:txBody>
      </p:sp>
      <p:pic>
        <p:nvPicPr>
          <p:cNvPr id="27" name="PA-horizontal-white-01.png" descr="PA-horizontal-white-01.png"/>
          <p:cNvPicPr>
            <a:picLocks noChangeAspect="1"/>
          </p:cNvPicPr>
          <p:nvPr/>
        </p:nvPicPr>
        <p:blipFill>
          <a:blip r:embed="rId3"/>
          <a:stretch>
            <a:fillRect/>
          </a:stretch>
        </p:blipFill>
        <p:spPr>
          <a:xfrm>
            <a:off x="26497736" y="38265368"/>
            <a:ext cx="4236264" cy="155072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394</Words>
  <Application>Microsoft Macintosh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Helvetica</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Close, Madeline</cp:lastModifiedBy>
  <cp:revision>1</cp:revision>
  <dcterms:modified xsi:type="dcterms:W3CDTF">2021-12-27T17:00:11Z</dcterms:modified>
</cp:coreProperties>
</file>