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168" y="-102"/>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310406693"/>
      </p:ext>
    </p:extLst>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88620" y="135043"/>
            <a:ext cx="6995160" cy="22119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3" name="Body Level One…"/>
          <p:cNvSpPr txBox="1">
            <a:spLocks noGrp="1"/>
          </p:cNvSpPr>
          <p:nvPr>
            <p:ph type="body" idx="1"/>
          </p:nvPr>
        </p:nvSpPr>
        <p:spPr>
          <a:xfrm>
            <a:off x="388620" y="2346960"/>
            <a:ext cx="6995160" cy="77114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7004536" y="9476625"/>
            <a:ext cx="232877" cy="228512"/>
          </a:xfrm>
          <a:prstGeom prst="rect">
            <a:avLst/>
          </a:prstGeom>
          <a:ln w="12700">
            <a:miter lim="400000"/>
          </a:ln>
        </p:spPr>
        <p:txBody>
          <a:bodyPr wrap="none" lIns="45719" rIns="45719" anchor="ctr">
            <a:spAutoFit/>
          </a:bodyPr>
          <a:lstStyle>
            <a:lvl1pPr algn="r" defTabSz="776287">
              <a:defRPr sz="1000">
                <a:solidFill>
                  <a:srgbClr val="898989"/>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1pPr>
      <a:lvl2pPr marL="0" marR="0" indent="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2pPr>
      <a:lvl3pPr marL="0" marR="0" indent="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3pPr>
      <a:lvl4pPr marL="0" marR="0" indent="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4pPr>
      <a:lvl5pPr marL="0" marR="0" indent="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5pPr>
      <a:lvl6pPr marL="0" marR="0" indent="45720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6pPr>
      <a:lvl7pPr marL="0" marR="0" indent="91440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7pPr>
      <a:lvl8pPr marL="0" marR="0" indent="137160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8pPr>
      <a:lvl9pPr marL="0" marR="0" indent="1828800" algn="l" defTabSz="776287" rtl="0" latinLnBrk="0">
        <a:lnSpc>
          <a:spcPct val="90000"/>
        </a:lnSpc>
        <a:spcBef>
          <a:spcPts val="0"/>
        </a:spcBef>
        <a:spcAft>
          <a:spcPts val="0"/>
        </a:spcAft>
        <a:buClrTx/>
        <a:buSzTx/>
        <a:buFontTx/>
        <a:buNone/>
        <a:tabLst/>
        <a:defRPr sz="3700" b="0" i="0" u="none" strike="noStrike" cap="none" spc="0" baseline="0">
          <a:solidFill>
            <a:srgbClr val="000000"/>
          </a:solidFill>
          <a:uFillTx/>
          <a:latin typeface="Calibri"/>
          <a:ea typeface="Calibri"/>
          <a:cs typeface="Calibri"/>
          <a:sym typeface="Calibri"/>
        </a:defRPr>
      </a:lvl9pPr>
    </p:titleStyle>
    <p:bodyStyle>
      <a:lvl1pPr marL="193675" marR="0" indent="-193675"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1pPr>
      <a:lvl2pPr marL="611663" marR="0" indent="-222726"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2pPr>
      <a:lvl3pPr marL="1039905" marR="0" indent="-262030"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3pPr>
      <a:lvl4pPr marL="1462193" marR="0" indent="-296968"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4pPr>
      <a:lvl5pPr marL="1801636" marR="0" indent="-247473"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5pPr>
      <a:lvl6pPr marL="2258836" marR="0" indent="-247473"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6pPr>
      <a:lvl7pPr marL="2716036" marR="0" indent="-247473"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7pPr>
      <a:lvl8pPr marL="3173236" marR="0" indent="-247473"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8pPr>
      <a:lvl9pPr marL="3630436" marR="0" indent="-247473" algn="l" defTabSz="776287" rtl="0" latinLnBrk="0">
        <a:lnSpc>
          <a:spcPct val="90000"/>
        </a:lnSpc>
        <a:spcBef>
          <a:spcPts val="800"/>
        </a:spcBef>
        <a:spcAft>
          <a:spcPts val="0"/>
        </a:spcAft>
        <a:buClrTx/>
        <a:buSzPct val="100000"/>
        <a:buFont typeface="Arial"/>
        <a:buChar char=""/>
        <a:tabLst/>
        <a:defRPr sz="2300" b="0" i="0" u="none" strike="noStrike" cap="none" spc="0" baseline="0">
          <a:solidFill>
            <a:srgbClr val="000000"/>
          </a:solidFill>
          <a:uFillTx/>
          <a:latin typeface="Calibri"/>
          <a:ea typeface="Calibri"/>
          <a:cs typeface="Calibri"/>
          <a:sym typeface="Calibri"/>
        </a:defRPr>
      </a:lvl9pPr>
    </p:bodyStyle>
    <p:otherStyle>
      <a:lvl1pPr marL="0" marR="0" indent="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1pPr>
      <a:lvl2pPr marL="0" marR="0" indent="45720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2pPr>
      <a:lvl3pPr marL="0" marR="0" indent="91440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3pPr>
      <a:lvl4pPr marL="0" marR="0" indent="137160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4pPr>
      <a:lvl5pPr marL="0" marR="0" indent="182880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5pPr>
      <a:lvl6pPr marL="0" marR="0" indent="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6pPr>
      <a:lvl7pPr marL="0" marR="0" indent="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7pPr>
      <a:lvl8pPr marL="0" marR="0" indent="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8pPr>
      <a:lvl9pPr marL="0" marR="0" indent="0" algn="r" defTabSz="776287"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ey and Yellow Truck Contractor Business Card.png" descr="Grey and Yellow Truck Contractor Business Card.png"/>
          <p:cNvPicPr>
            <a:picLocks noChangeAspect="1"/>
          </p:cNvPicPr>
          <p:nvPr/>
        </p:nvPicPr>
        <p:blipFill>
          <a:blip r:embed="rId2">
            <a:extLst/>
          </a:blip>
          <a:stretch>
            <a:fillRect/>
          </a:stretch>
        </p:blipFill>
        <p:spPr>
          <a:xfrm>
            <a:off x="304" y="0"/>
            <a:ext cx="7771792" cy="10058400"/>
          </a:xfrm>
          <a:prstGeom prst="rect">
            <a:avLst/>
          </a:prstGeom>
          <a:ln w="12700">
            <a:miter lim="400000"/>
          </a:ln>
        </p:spPr>
      </p:pic>
      <p:sp>
        <p:nvSpPr>
          <p:cNvPr id="22" name="REPAIRS TO CONSIDER BEFORE SELLING YOUR HOME"/>
          <p:cNvSpPr txBox="1"/>
          <p:nvPr/>
        </p:nvSpPr>
        <p:spPr>
          <a:xfrm>
            <a:off x="911600" y="191202"/>
            <a:ext cx="6771899" cy="954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defTabSz="776287">
              <a:defRPr sz="3100" b="1">
                <a:solidFill>
                  <a:srgbClr val="DFB94C"/>
                </a:solidFill>
                <a:latin typeface="+mn-lt"/>
                <a:ea typeface="+mn-ea"/>
                <a:cs typeface="+mn-cs"/>
                <a:sym typeface="Helvetica"/>
              </a:defRPr>
            </a:lvl1pPr>
          </a:lstStyle>
          <a:p>
            <a:r>
              <a:rPr lang="es-ES" sz="2800" dirty="0"/>
              <a:t>REPARACIONES A TENER EN CUENTA ANTES DE VENDER SU CASA</a:t>
            </a:r>
          </a:p>
        </p:txBody>
      </p:sp>
      <p:sp>
        <p:nvSpPr>
          <p:cNvPr id="23" name="Need to make sure your home is ready to sell?…"/>
          <p:cNvSpPr txBox="1"/>
          <p:nvPr/>
        </p:nvSpPr>
        <p:spPr>
          <a:xfrm>
            <a:off x="911601" y="8326821"/>
            <a:ext cx="6531462"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776287">
              <a:defRPr sz="2200" b="1">
                <a:solidFill>
                  <a:srgbClr val="DFB94C"/>
                </a:solidFill>
                <a:latin typeface="+mn-lt"/>
                <a:ea typeface="+mn-ea"/>
                <a:cs typeface="+mn-cs"/>
                <a:sym typeface="Helvetica"/>
              </a:defRPr>
            </a:pPr>
            <a:r>
              <a:rPr lang="es-ES" dirty="0"/>
              <a:t>¿Necesita asegurarse de que su casa está lista para vender?</a:t>
            </a:r>
          </a:p>
          <a:p>
            <a:pPr algn="ctr" defTabSz="776287">
              <a:defRPr sz="2200" b="1">
                <a:solidFill>
                  <a:srgbClr val="DFB94C"/>
                </a:solidFill>
                <a:latin typeface="+mn-lt"/>
                <a:ea typeface="+mn-ea"/>
                <a:cs typeface="+mn-cs"/>
                <a:sym typeface="Helvetica"/>
              </a:defRPr>
            </a:pPr>
            <a:r>
              <a:rPr lang="es-ES" dirty="0"/>
              <a:t>Puedo ayudarle - ¡Llámeme hoy mismo</a:t>
            </a:r>
            <a:r>
              <a:rPr lang="es-ES" dirty="0" smtClean="0"/>
              <a:t>!</a:t>
            </a:r>
            <a:endParaRPr lang="es-ES" dirty="0"/>
          </a:p>
        </p:txBody>
      </p:sp>
      <p:sp>
        <p:nvSpPr>
          <p:cNvPr id="24" name="As a seller’s agent, my fiduciary responsibility is to the home seller.…"/>
          <p:cNvSpPr txBox="1"/>
          <p:nvPr/>
        </p:nvSpPr>
        <p:spPr>
          <a:xfrm>
            <a:off x="1064735" y="9563644"/>
            <a:ext cx="6225194" cy="3385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600" b="1">
                <a:solidFill>
                  <a:srgbClr val="DDDDDD"/>
                </a:solidFill>
              </a:defRPr>
            </a:lvl1pPr>
          </a:lstStyle>
          <a:p>
            <a:r>
              <a:rPr lang="es-ES" dirty="0"/>
              <a:t>Información de contacto del agente / Foto(s) aquí.</a:t>
            </a:r>
          </a:p>
        </p:txBody>
      </p:sp>
      <p:sp>
        <p:nvSpPr>
          <p:cNvPr id="25" name="Line"/>
          <p:cNvSpPr/>
          <p:nvPr/>
        </p:nvSpPr>
        <p:spPr>
          <a:xfrm>
            <a:off x="981574" y="1405322"/>
            <a:ext cx="6391516" cy="1"/>
          </a:xfrm>
          <a:prstGeom prst="line">
            <a:avLst/>
          </a:prstGeom>
          <a:ln w="25400">
            <a:solidFill>
              <a:srgbClr val="F3C068"/>
            </a:solidFill>
          </a:ln>
          <a:effectLst>
            <a:outerShdw blurRad="38100" dist="20000" dir="5400000" rotWithShape="0">
              <a:srgbClr val="DFB94C">
                <a:alpha val="38000"/>
              </a:srgbClr>
            </a:outerShdw>
          </a:effectLst>
        </p:spPr>
        <p:txBody>
          <a:bodyPr lIns="45719" rIns="45719"/>
          <a:lstStyle/>
          <a:p>
            <a:endParaRPr/>
          </a:p>
        </p:txBody>
      </p:sp>
      <p:sp>
        <p:nvSpPr>
          <p:cNvPr id="26" name="Line"/>
          <p:cNvSpPr/>
          <p:nvPr/>
        </p:nvSpPr>
        <p:spPr>
          <a:xfrm>
            <a:off x="981574" y="8143941"/>
            <a:ext cx="6391516" cy="1"/>
          </a:xfrm>
          <a:prstGeom prst="line">
            <a:avLst/>
          </a:prstGeom>
          <a:ln w="25400">
            <a:solidFill>
              <a:srgbClr val="F3C068"/>
            </a:solidFill>
          </a:ln>
          <a:effectLst>
            <a:outerShdw blurRad="38100" dist="20000" dir="5400000" rotWithShape="0">
              <a:srgbClr val="DFB94C">
                <a:alpha val="38000"/>
              </a:srgbClr>
            </a:outerShdw>
          </a:effectLst>
        </p:spPr>
        <p:txBody>
          <a:bodyPr lIns="45719" rIns="45719"/>
          <a:lstStyle/>
          <a:p>
            <a:endParaRPr/>
          </a:p>
        </p:txBody>
      </p:sp>
      <p:pic>
        <p:nvPicPr>
          <p:cNvPr id="27" name="PA-horizontal-white-01.png" descr="PA-horizontal-white-01.png"/>
          <p:cNvPicPr>
            <a:picLocks noChangeAspect="1"/>
          </p:cNvPicPr>
          <p:nvPr/>
        </p:nvPicPr>
        <p:blipFill>
          <a:blip r:embed="rId3">
            <a:extLst/>
          </a:blip>
          <a:stretch>
            <a:fillRect/>
          </a:stretch>
        </p:blipFill>
        <p:spPr>
          <a:xfrm>
            <a:off x="6624434" y="9566342"/>
            <a:ext cx="1059066" cy="387682"/>
          </a:xfrm>
          <a:prstGeom prst="rect">
            <a:avLst/>
          </a:prstGeom>
          <a:ln w="12700">
            <a:miter lim="400000"/>
          </a:ln>
        </p:spPr>
      </p:pic>
      <p:sp>
        <p:nvSpPr>
          <p:cNvPr id="2" name="1 CuadroTexto"/>
          <p:cNvSpPr txBox="1"/>
          <p:nvPr/>
        </p:nvSpPr>
        <p:spPr>
          <a:xfrm>
            <a:off x="911601" y="1644824"/>
            <a:ext cx="6531462" cy="62632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s-ES" sz="1200" dirty="0">
                <a:solidFill>
                  <a:schemeClr val="bg1"/>
                </a:solidFill>
              </a:rPr>
              <a:t>He aquí algunas reparaciones comunes que hay que tener en cuenta antes de negociar una venta:</a:t>
            </a:r>
          </a:p>
          <a:p>
            <a:r>
              <a:rPr lang="es-ES" sz="1200" dirty="0">
                <a:solidFill>
                  <a:schemeClr val="bg1"/>
                </a:solidFill>
              </a:rPr>
              <a:t> </a:t>
            </a:r>
          </a:p>
          <a:p>
            <a:pPr marL="171450" indent="-171450">
              <a:buFont typeface="Arial" pitchFamily="34" charset="0"/>
              <a:buChar char="•"/>
            </a:pPr>
            <a:r>
              <a:rPr lang="es-ES" sz="1300" b="1" dirty="0" smtClean="0">
                <a:solidFill>
                  <a:schemeClr val="bg1"/>
                </a:solidFill>
              </a:rPr>
              <a:t>Ventanas </a:t>
            </a:r>
            <a:r>
              <a:rPr lang="es-ES" sz="1300" b="1" dirty="0">
                <a:solidFill>
                  <a:schemeClr val="bg1"/>
                </a:solidFill>
              </a:rPr>
              <a:t>empañadas. </a:t>
            </a:r>
            <a:r>
              <a:rPr lang="es-ES" sz="1300" dirty="0">
                <a:solidFill>
                  <a:schemeClr val="bg1"/>
                </a:solidFill>
              </a:rPr>
              <a:t>Las ventanas empañadas son el resultado de la acumulación de humedad entre los cristales donde el sello ha fallado. Aunque son funcionales, las ventanas empañadas parecen sucias. Considere la posibilidad de reparar o sustituir los cristales empañados según sea necesario.</a:t>
            </a:r>
          </a:p>
          <a:p>
            <a:pPr marL="171450" indent="-171450">
              <a:buFont typeface="Arial" pitchFamily="34" charset="0"/>
              <a:buChar char="•"/>
            </a:pPr>
            <a:r>
              <a:rPr lang="es-ES" sz="1300" b="1" dirty="0" smtClean="0">
                <a:solidFill>
                  <a:schemeClr val="bg1"/>
                </a:solidFill>
              </a:rPr>
              <a:t>Fugas </a:t>
            </a:r>
            <a:r>
              <a:rPr lang="es-ES" sz="1300" b="1" dirty="0">
                <a:solidFill>
                  <a:schemeClr val="bg1"/>
                </a:solidFill>
              </a:rPr>
              <a:t>en bañeras, grifos y duchas</a:t>
            </a:r>
            <a:r>
              <a:rPr lang="es-ES" sz="1300" dirty="0">
                <a:solidFill>
                  <a:schemeClr val="bg1"/>
                </a:solidFill>
              </a:rPr>
              <a:t>. Compruebe si hay fugas en los sistemas de bañeras de hidromasaje, grifos y duchas antes de poner su casa en venta para asegurarse de que ningún problema de fontanería le sorprenda durante la inspección de la vivienda.</a:t>
            </a:r>
          </a:p>
          <a:p>
            <a:pPr marL="171450" indent="-171450">
              <a:buFont typeface="Arial" pitchFamily="34" charset="0"/>
              <a:buChar char="•"/>
            </a:pPr>
            <a:r>
              <a:rPr lang="es-ES" sz="1300" b="1" dirty="0" smtClean="0">
                <a:solidFill>
                  <a:schemeClr val="bg1"/>
                </a:solidFill>
              </a:rPr>
              <a:t>Madera </a:t>
            </a:r>
            <a:r>
              <a:rPr lang="es-ES" sz="1300" b="1" dirty="0">
                <a:solidFill>
                  <a:schemeClr val="bg1"/>
                </a:solidFill>
              </a:rPr>
              <a:t>podrida en las molduras exteriores</a:t>
            </a:r>
            <a:r>
              <a:rPr lang="es-ES" sz="1300" dirty="0">
                <a:solidFill>
                  <a:schemeClr val="bg1"/>
                </a:solidFill>
              </a:rPr>
              <a:t>. Las tablas partidas o podridas en el exterior de su casa pueden darle un aspecto ruinoso. Considere la posibilidad de sustituirlas, calafatearlas y pintarlas para refrescar el aspecto de su casa.</a:t>
            </a:r>
          </a:p>
          <a:p>
            <a:pPr marL="171450" indent="-171450">
              <a:buFont typeface="Arial" pitchFamily="34" charset="0"/>
              <a:buChar char="•"/>
            </a:pPr>
            <a:r>
              <a:rPr lang="es-ES" sz="1300" b="1" dirty="0" smtClean="0">
                <a:solidFill>
                  <a:schemeClr val="bg1"/>
                </a:solidFill>
              </a:rPr>
              <a:t>Tejas </a:t>
            </a:r>
            <a:r>
              <a:rPr lang="es-ES" sz="1300" b="1" dirty="0">
                <a:solidFill>
                  <a:schemeClr val="bg1"/>
                </a:solidFill>
              </a:rPr>
              <a:t>del tejado rotas o faltantes</a:t>
            </a:r>
            <a:r>
              <a:rPr lang="es-ES" sz="1300" dirty="0">
                <a:solidFill>
                  <a:schemeClr val="bg1"/>
                </a:solidFill>
              </a:rPr>
              <a:t>. Los compradores tienden a rechazar los tejados que necesitan ser reparados. Considere el nivel de reparación, el coste, las condiciones del mercado, las ventas comparables y la rapidez con la que desea vender antes de tomar una decisión de reparación.</a:t>
            </a:r>
          </a:p>
          <a:p>
            <a:pPr marL="171450" indent="-171450">
              <a:buFont typeface="Arial" pitchFamily="34" charset="0"/>
              <a:buChar char="•"/>
            </a:pPr>
            <a:r>
              <a:rPr lang="es-ES" sz="1300" b="1" dirty="0" smtClean="0">
                <a:solidFill>
                  <a:schemeClr val="bg1"/>
                </a:solidFill>
              </a:rPr>
              <a:t>Barandillas </a:t>
            </a:r>
            <a:r>
              <a:rPr lang="es-ES" sz="1300" b="1" dirty="0">
                <a:solidFill>
                  <a:schemeClr val="bg1"/>
                </a:solidFill>
              </a:rPr>
              <a:t>sueltas</a:t>
            </a:r>
            <a:r>
              <a:rPr lang="es-ES" sz="1300" dirty="0">
                <a:solidFill>
                  <a:schemeClr val="bg1"/>
                </a:solidFill>
              </a:rPr>
              <a:t>. Los compradores se fijan mucho en las barandillas, por lo que pasar por alto este problema de seguridad puede suponer la pérdida de una oferta. Arreglar las barandillas que se tambalean garantiza la seguridad y satisface a un comprador avispado.</a:t>
            </a:r>
          </a:p>
          <a:p>
            <a:pPr marL="171450" indent="-171450">
              <a:buFont typeface="Arial" pitchFamily="34" charset="0"/>
              <a:buChar char="•"/>
            </a:pPr>
            <a:r>
              <a:rPr lang="es-ES" sz="1300" b="1" dirty="0" smtClean="0">
                <a:solidFill>
                  <a:schemeClr val="bg1"/>
                </a:solidFill>
              </a:rPr>
              <a:t>Unidades </a:t>
            </a:r>
            <a:r>
              <a:rPr lang="es-ES" sz="1300" b="1" dirty="0">
                <a:solidFill>
                  <a:schemeClr val="bg1"/>
                </a:solidFill>
              </a:rPr>
              <a:t>de calefacción</a:t>
            </a:r>
            <a:r>
              <a:rPr lang="es-ES" sz="1300" dirty="0">
                <a:solidFill>
                  <a:schemeClr val="bg1"/>
                </a:solidFill>
              </a:rPr>
              <a:t>, ventilación y aire acondicionado. Las unidades de calefacción, ventilación y aire acondicionado (HVAC) son una gran preocupación si no funcionan, ya que son caras de reemplazar. Considere la posibilidad de limpiar y revisar la unidad. Como mínimo, cambie el filtro de aire y asegúrese de que la unidad funciona correctamente.</a:t>
            </a:r>
          </a:p>
          <a:p>
            <a:pPr marL="171450" indent="-171450">
              <a:buFont typeface="Arial" pitchFamily="34" charset="0"/>
              <a:buChar char="•"/>
            </a:pPr>
            <a:r>
              <a:rPr lang="es-ES" sz="1300" b="1" dirty="0" smtClean="0">
                <a:solidFill>
                  <a:schemeClr val="bg1"/>
                </a:solidFill>
              </a:rPr>
              <a:t>Bombillas</a:t>
            </a:r>
            <a:r>
              <a:rPr lang="es-ES" sz="1300" b="1" dirty="0">
                <a:solidFill>
                  <a:schemeClr val="bg1"/>
                </a:solidFill>
              </a:rPr>
              <a:t>.</a:t>
            </a:r>
            <a:r>
              <a:rPr lang="es-ES" sz="1300" dirty="0">
                <a:solidFill>
                  <a:schemeClr val="bg1"/>
                </a:solidFill>
              </a:rPr>
              <a:t> Los inspectores de viviendas han escrito "consulte a un electricista autorizado" en sus informes únicamente porque faltan bombillas o no funcionan. Para evitar la impresión de que puede haber un problema eléctrico importante en su casa, simplemente cambie las bombillas fundidas. Además, asegúrese de utilizar bombillas con la potencia correcta.</a:t>
            </a:r>
          </a:p>
          <a:p>
            <a:pPr marL="171450" indent="-171450">
              <a:buFont typeface="Arial" pitchFamily="34" charset="0"/>
              <a:buChar char="•"/>
            </a:pPr>
            <a:r>
              <a:rPr lang="es-ES" sz="1300" b="1" dirty="0" smtClean="0">
                <a:solidFill>
                  <a:schemeClr val="bg1"/>
                </a:solidFill>
              </a:rPr>
              <a:t>Espacios </a:t>
            </a:r>
            <a:r>
              <a:rPr lang="es-ES" sz="1300" b="1" dirty="0">
                <a:solidFill>
                  <a:schemeClr val="bg1"/>
                </a:solidFill>
              </a:rPr>
              <a:t>sucios. </a:t>
            </a:r>
            <a:r>
              <a:rPr lang="es-ES" sz="1300" dirty="0">
                <a:solidFill>
                  <a:schemeClr val="bg1"/>
                </a:solidFill>
              </a:rPr>
              <a:t>Aunque reparar, sustituir o repintar sea demasiado costoso, asegúrese de limpiar las paredes, los suelos, las alfombras, las bañeras, las duchas, las cocinas y los accesos para que su casa parezca limpia y lista para vender.</a:t>
            </a:r>
            <a:endParaRPr kumimoji="0" lang="es-VE" sz="1300" i="0" u="none" strike="noStrike" cap="none" spc="0" normalizeH="0" baseline="0" dirty="0">
              <a:ln>
                <a:noFill/>
              </a:ln>
              <a:solidFill>
                <a:schemeClr val="bg1"/>
              </a:solidFill>
              <a:effectLst/>
              <a:uFillTx/>
              <a:sym typeface="Calibri"/>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57</Words>
  <Application>Microsoft Office PowerPoint</Application>
  <PresentationFormat>Personalizado</PresentationFormat>
  <Paragraphs>14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Office Theme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Estevan Colina</cp:lastModifiedBy>
  <cp:revision>2</cp:revision>
  <dcterms:modified xsi:type="dcterms:W3CDTF">2021-02-15T19:24:45Z</dcterms:modified>
</cp:coreProperties>
</file>