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287000" cy="10287000"/>
  <p:notesSz cx="6858000" cy="9144000"/>
  <p:embeddedFontLst>
    <p:embeddedFont>
      <p:font typeface="Poppins" charset="1" panose="00000500000000000000"/>
      <p:regular r:id="rId7"/>
    </p:embeddedFont>
    <p:embeddedFont>
      <p:font typeface="Times New Roman" charset="1" panose="02030502070405020303"/>
      <p:regular r:id="rId8"/>
    </p:embeddedFont>
    <p:embeddedFont>
      <p:font typeface="Times New Roman Bold" charset="1" panose="02030802070405020303"/>
      <p:regular r:id="rId9"/>
    </p:embeddedFont>
    <p:embeddedFont>
      <p:font typeface="Times New Roman Italics" charset="1" panose="02030502070405090303"/>
      <p:regular r:id="rId10"/>
    </p:embeddedFont>
    <p:embeddedFont>
      <p:font typeface="Poppins Bold" charset="1" panose="00000800000000000000"/>
      <p:regular r:id="rId11"/>
    </p:embeddedFont>
    <p:embeddedFont>
      <p:font typeface="Poppins Italics" charset="1" panose="0000050000000000000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0287000" cy="10287000"/>
          </a:xfrm>
          <a:custGeom>
            <a:avLst/>
            <a:gdLst/>
            <a:ahLst/>
            <a:cxnLst/>
            <a:rect r="r" b="b" t="t" l="l"/>
            <a:pathLst>
              <a:path h="10287000" w="10287000">
                <a:moveTo>
                  <a:pt x="0" y="0"/>
                </a:moveTo>
                <a:lnTo>
                  <a:pt x="10287000" y="0"/>
                </a:lnTo>
                <a:lnTo>
                  <a:pt x="10287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3682976"/>
            <a:ext cx="8229600" cy="4493136"/>
            <a:chOff x="0" y="0"/>
            <a:chExt cx="2167467" cy="118337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167467" cy="1183377"/>
            </a:xfrm>
            <a:custGeom>
              <a:avLst/>
              <a:gdLst/>
              <a:ahLst/>
              <a:cxnLst/>
              <a:rect r="r" b="b" t="t" l="l"/>
              <a:pathLst>
                <a:path h="1183377" w="2167467">
                  <a:moveTo>
                    <a:pt x="0" y="0"/>
                  </a:moveTo>
                  <a:lnTo>
                    <a:pt x="2167467" y="0"/>
                  </a:lnTo>
                  <a:lnTo>
                    <a:pt x="2167467" y="1183377"/>
                  </a:lnTo>
                  <a:lnTo>
                    <a:pt x="0" y="1183377"/>
                  </a:lnTo>
                  <a:close/>
                </a:path>
              </a:pathLst>
            </a:custGeom>
            <a:solidFill>
              <a:srgbClr val="03172C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19050"/>
              <a:ext cx="2167467" cy="120242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0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941801" y="9496921"/>
            <a:ext cx="6403398" cy="454377"/>
            <a:chOff x="0" y="0"/>
            <a:chExt cx="8537864" cy="60583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537863" cy="605836"/>
            </a:xfrm>
            <a:custGeom>
              <a:avLst/>
              <a:gdLst/>
              <a:ahLst/>
              <a:cxnLst/>
              <a:rect r="r" b="b" t="t" l="l"/>
              <a:pathLst>
                <a:path h="605836" w="8537863">
                  <a:moveTo>
                    <a:pt x="0" y="0"/>
                  </a:moveTo>
                  <a:lnTo>
                    <a:pt x="8537863" y="0"/>
                  </a:lnTo>
                  <a:lnTo>
                    <a:pt x="8537863" y="605836"/>
                  </a:lnTo>
                  <a:lnTo>
                    <a:pt x="0" y="60583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19050"/>
              <a:ext cx="8537864" cy="624886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ctr">
                <a:lnSpc>
                  <a:spcPts val="2209"/>
                </a:lnSpc>
              </a:pPr>
              <a:r>
                <a:rPr lang="en-US" sz="184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Agent Name | Phone | website </a:t>
              </a: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8441245" y="9168934"/>
            <a:ext cx="1637936" cy="952315"/>
          </a:xfrm>
          <a:custGeom>
            <a:avLst/>
            <a:gdLst/>
            <a:ahLst/>
            <a:cxnLst/>
            <a:rect r="r" b="b" t="t" l="l"/>
            <a:pathLst>
              <a:path h="952315" w="1637936">
                <a:moveTo>
                  <a:pt x="0" y="0"/>
                </a:moveTo>
                <a:lnTo>
                  <a:pt x="1637936" y="0"/>
                </a:lnTo>
                <a:lnTo>
                  <a:pt x="1637936" y="952315"/>
                </a:lnTo>
                <a:lnTo>
                  <a:pt x="0" y="95231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-28" r="0" b="-28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473815" y="571440"/>
            <a:ext cx="7339370" cy="1614661"/>
          </a:xfrm>
          <a:custGeom>
            <a:avLst/>
            <a:gdLst/>
            <a:ahLst/>
            <a:cxnLst/>
            <a:rect r="r" b="b" t="t" l="l"/>
            <a:pathLst>
              <a:path h="1614661" w="7339370">
                <a:moveTo>
                  <a:pt x="0" y="0"/>
                </a:moveTo>
                <a:lnTo>
                  <a:pt x="7339370" y="0"/>
                </a:lnTo>
                <a:lnTo>
                  <a:pt x="7339370" y="1614661"/>
                </a:lnTo>
                <a:lnTo>
                  <a:pt x="0" y="16146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" id="11"/>
          <p:cNvSpPr/>
          <p:nvPr/>
        </p:nvSpPr>
        <p:spPr>
          <a:xfrm>
            <a:off x="1019624" y="3546389"/>
            <a:ext cx="8247751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>
            <a:off x="1019624" y="8312700"/>
            <a:ext cx="8247751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" id="13"/>
          <p:cNvSpPr txBox="true"/>
          <p:nvPr/>
        </p:nvSpPr>
        <p:spPr>
          <a:xfrm rot="0">
            <a:off x="1196668" y="3917864"/>
            <a:ext cx="7893663" cy="38806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599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FSBOs typically </a:t>
            </a:r>
            <a:r>
              <a:rPr lang="en-US" sz="3599" b="true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sell for less than the selling price of other homes</a:t>
            </a:r>
            <a:r>
              <a:rPr lang="en-US" sz="3599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FSBO homes sold at a </a:t>
            </a:r>
            <a:r>
              <a:rPr lang="en-US" sz="3599" i="true">
                <a:solidFill>
                  <a:srgbClr val="FFFFFF"/>
                </a:solidFill>
                <a:latin typeface="Times New Roman Italics"/>
                <a:ea typeface="Times New Roman Italics"/>
                <a:cs typeface="Times New Roman Italics"/>
                <a:sym typeface="Times New Roman Italics"/>
              </a:rPr>
              <a:t>median of $200,000</a:t>
            </a:r>
            <a:r>
              <a:rPr lang="en-US" sz="3599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last year (up from $190,000 the year prior), and </a:t>
            </a:r>
            <a:r>
              <a:rPr lang="en-US" sz="3599" i="true">
                <a:solidFill>
                  <a:srgbClr val="FFFFFF"/>
                </a:solidFill>
                <a:latin typeface="Times New Roman Italics"/>
                <a:ea typeface="Times New Roman Italics"/>
                <a:cs typeface="Times New Roman Italics"/>
                <a:sym typeface="Times New Roman Italics"/>
              </a:rPr>
              <a:t>significantly lower than the median of agent-assisted homes at $264,000</a:t>
            </a:r>
            <a:r>
              <a:rPr lang="en-US" sz="3599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019624" y="2348026"/>
            <a:ext cx="8238676" cy="8756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57"/>
              </a:lnSpc>
            </a:pPr>
            <a:r>
              <a:rPr lang="en-US" sz="4826" b="true">
                <a:solidFill>
                  <a:srgbClr val="03172C"/>
                </a:solidFill>
                <a:latin typeface="Poppins Bold"/>
                <a:ea typeface="Poppins Bold"/>
                <a:cs typeface="Poppins Bold"/>
                <a:sym typeface="Poppins Bold"/>
              </a:rPr>
              <a:t>Real Estate </a:t>
            </a:r>
            <a:r>
              <a:rPr lang="en-US" sz="4826" b="true">
                <a:solidFill>
                  <a:srgbClr val="C41E3A"/>
                </a:solidFill>
                <a:latin typeface="Poppins Bold"/>
                <a:ea typeface="Poppins Bold"/>
                <a:cs typeface="Poppins Bold"/>
                <a:sym typeface="Poppins Bold"/>
              </a:rPr>
              <a:t>Fast Facts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220441" y="8607975"/>
            <a:ext cx="5846118" cy="207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sz="1200" i="true">
                <a:solidFill>
                  <a:srgbClr val="000000"/>
                </a:solidFill>
                <a:latin typeface="Poppins Italics"/>
                <a:ea typeface="Poppins Italics"/>
                <a:cs typeface="Poppins Italics"/>
                <a:sym typeface="Poppins Italics"/>
              </a:rPr>
              <a:t>Source: National Association of REALTORS® Profile of Home Buyers and Sellers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DAGi2Gk4XH8</dc:identifier>
  <dcterms:modified xsi:type="dcterms:W3CDTF">2011-08-01T06:04:30Z</dcterms:modified>
  <cp:revision>1</cp:revision>
  <dc:title>Real Estate Fast Facts - FSBO vs. Agent.pptx</dc:title>
</cp:coreProperties>
</file>