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1089600" cy="40233600"/>
  <p:notesSz cx="6858000" cy="9144000"/>
  <p:defaultTextStyle>
    <a:defPPr marL="0" marR="0" indent="0" algn="l" defTabSz="3657600" rtl="0" fontAlgn="auto" latinLnBrk="1"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828800" rtl="0" fontAlgn="auto" latinLnBrk="0" hangingPunct="0">
      <a:lnSpc>
        <a:spcPct val="100000"/>
      </a:lnSpc>
      <a:spcBef>
        <a:spcPts val="0"/>
      </a:spcBef>
      <a:spcAft>
        <a:spcPts val="0"/>
      </a:spcAft>
      <a:buClrTx/>
      <a:buSzTx/>
      <a:buFontTx/>
      <a:buNone/>
      <a:tabLst/>
      <a:defRPr kumimoji="0" sz="72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20" d="100"/>
          <a:sy n="20" d="100"/>
        </p:scale>
        <p:origin x="3480"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2103438" y="685800"/>
            <a:ext cx="2651125"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914400" latinLnBrk="0">
      <a:defRPr>
        <a:latin typeface="+mn-lt"/>
        <a:ea typeface="+mn-ea"/>
        <a:cs typeface="+mn-cs"/>
        <a:sym typeface="Helvetica Neue"/>
      </a:defRPr>
    </a:lvl2pPr>
    <a:lvl3pPr indent="1828800" latinLnBrk="0">
      <a:defRPr>
        <a:latin typeface="+mn-lt"/>
        <a:ea typeface="+mn-ea"/>
        <a:cs typeface="+mn-cs"/>
        <a:sym typeface="Helvetica Neue"/>
      </a:defRPr>
    </a:lvl3pPr>
    <a:lvl4pPr indent="2743200" latinLnBrk="0">
      <a:defRPr>
        <a:latin typeface="+mn-lt"/>
        <a:ea typeface="+mn-ea"/>
        <a:cs typeface="+mn-cs"/>
        <a:sym typeface="Helvetica Neue"/>
      </a:defRPr>
    </a:lvl4pPr>
    <a:lvl5pPr indent="3657600" latinLnBrk="0">
      <a:defRPr>
        <a:latin typeface="+mn-lt"/>
        <a:ea typeface="+mn-ea"/>
        <a:cs typeface="+mn-cs"/>
        <a:sym typeface="Helvetica Neue"/>
      </a:defRPr>
    </a:lvl5pPr>
    <a:lvl6pPr indent="4572000" latinLnBrk="0">
      <a:defRPr>
        <a:latin typeface="+mn-lt"/>
        <a:ea typeface="+mn-ea"/>
        <a:cs typeface="+mn-cs"/>
        <a:sym typeface="Helvetica Neue"/>
      </a:defRPr>
    </a:lvl6pPr>
    <a:lvl7pPr indent="5486400" latinLnBrk="0">
      <a:defRPr>
        <a:latin typeface="+mn-lt"/>
        <a:ea typeface="+mn-ea"/>
        <a:cs typeface="+mn-cs"/>
        <a:sym typeface="Helvetica Neue"/>
      </a:defRPr>
    </a:lvl7pPr>
    <a:lvl8pPr indent="6400800" latinLnBrk="0">
      <a:defRPr>
        <a:latin typeface="+mn-lt"/>
        <a:ea typeface="+mn-ea"/>
        <a:cs typeface="+mn-cs"/>
        <a:sym typeface="Helvetica Neue"/>
      </a:defRPr>
    </a:lvl8pPr>
    <a:lvl9pPr indent="7315200"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658042" y="4516964"/>
            <a:ext cx="24871684" cy="9788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3" name="Body Level One…"/>
          <p:cNvSpPr txBox="1">
            <a:spLocks noGrp="1"/>
          </p:cNvSpPr>
          <p:nvPr>
            <p:ph type="body" idx="1"/>
          </p:nvPr>
        </p:nvSpPr>
        <p:spPr>
          <a:xfrm>
            <a:off x="17352962" y="14305278"/>
            <a:ext cx="12176764" cy="259283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8256206" y="38009583"/>
            <a:ext cx="693456" cy="707882"/>
          </a:xfrm>
          <a:prstGeom prst="rect">
            <a:avLst/>
          </a:prstGeom>
          <a:ln w="12700">
            <a:miter lim="400000"/>
          </a:ln>
        </p:spPr>
        <p:txBody>
          <a:bodyPr wrap="none" lIns="45718" tIns="45718" rIns="45718" bIns="45718" anchor="ctr">
            <a:spAutoFit/>
          </a:bodyPr>
          <a:lstStyle>
            <a:lvl1pPr algn="r" defTabSz="3105148">
              <a:defRPr sz="4000">
                <a:solidFill>
                  <a:srgbClr val="898989"/>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1pPr>
      <a:lvl2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2pPr>
      <a:lvl3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3pPr>
      <a:lvl4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4pPr>
      <a:lvl5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5pPr>
      <a:lvl6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6pPr>
      <a:lvl7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7pPr>
      <a:lvl8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8pPr>
      <a:lvl9pPr marL="0" marR="0" indent="0" algn="l" defTabSz="3105148" rtl="0" latinLnBrk="0">
        <a:lnSpc>
          <a:spcPct val="90000"/>
        </a:lnSpc>
        <a:spcBef>
          <a:spcPts val="0"/>
        </a:spcBef>
        <a:spcAft>
          <a:spcPts val="0"/>
        </a:spcAft>
        <a:buClrTx/>
        <a:buSzTx/>
        <a:buFontTx/>
        <a:buNone/>
        <a:tabLst/>
        <a:defRPr sz="14800" b="0" i="0" u="none" strike="noStrike" cap="none" spc="0" baseline="0">
          <a:solidFill>
            <a:srgbClr val="000000"/>
          </a:solidFill>
          <a:uFillTx/>
          <a:latin typeface="Calibri"/>
          <a:ea typeface="Calibri"/>
          <a:cs typeface="Calibri"/>
          <a:sym typeface="Calibri"/>
        </a:defRPr>
      </a:lvl9pPr>
    </p:titleStyle>
    <p:bodyStyle>
      <a:lvl1pPr marL="774700" marR="0" indent="-774700"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1pPr>
      <a:lvl2pPr marL="2446652" marR="0" indent="-890896"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2pPr>
      <a:lvl3pPr marL="4159620" marR="0" indent="-1048120"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3pPr>
      <a:lvl4pPr marL="5848772" marR="0" indent="-1187872"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4pPr>
      <a:lvl5pPr marL="7206536" marR="0" indent="-989888" algn="l" defTabSz="3105148" rtl="0" latinLnBrk="0">
        <a:lnSpc>
          <a:spcPct val="90000"/>
        </a:lnSpc>
        <a:spcBef>
          <a:spcPts val="3200"/>
        </a:spcBef>
        <a:spcAft>
          <a:spcPts val="0"/>
        </a:spcAft>
        <a:buClrTx/>
        <a:buSzPct val="100000"/>
        <a:buFont typeface="Arial"/>
        <a:buChar char="•"/>
        <a:tabLst/>
        <a:defRPr sz="9200" b="0" i="0" u="none" strike="noStrike" cap="none" spc="0" baseline="0">
          <a:solidFill>
            <a:srgbClr val="000000"/>
          </a:solidFill>
          <a:uFillTx/>
          <a:latin typeface="Calibri"/>
          <a:ea typeface="Calibri"/>
          <a:cs typeface="Calibri"/>
          <a:sym typeface="Calibri"/>
        </a:defRPr>
      </a:lvl5pPr>
      <a:lvl6pPr marL="0" marR="0" indent="0" algn="l" defTabSz="3105148" rtl="0" latinLnBrk="0">
        <a:lnSpc>
          <a:spcPct val="90000"/>
        </a:lnSpc>
        <a:spcBef>
          <a:spcPts val="3200"/>
        </a:spcBef>
        <a:spcAft>
          <a:spcPts val="0"/>
        </a:spcAft>
        <a:buClrTx/>
        <a:buSzTx/>
        <a:buFont typeface="Arial"/>
        <a:buNone/>
        <a:tabLst/>
        <a:defRPr sz="9200" b="0" i="0" u="none" strike="noStrike" cap="none" spc="0" baseline="0">
          <a:solidFill>
            <a:srgbClr val="000000"/>
          </a:solidFill>
          <a:uFillTx/>
          <a:latin typeface="Calibri"/>
          <a:ea typeface="Calibri"/>
          <a:cs typeface="Calibri"/>
          <a:sym typeface="Calibri"/>
        </a:defRPr>
      </a:lvl6pPr>
      <a:lvl7pPr marL="0" marR="0" indent="0" algn="l" defTabSz="3105148" rtl="0" latinLnBrk="0">
        <a:lnSpc>
          <a:spcPct val="90000"/>
        </a:lnSpc>
        <a:spcBef>
          <a:spcPts val="3200"/>
        </a:spcBef>
        <a:spcAft>
          <a:spcPts val="0"/>
        </a:spcAft>
        <a:buClrTx/>
        <a:buSzTx/>
        <a:buFont typeface="Arial"/>
        <a:buNone/>
        <a:tabLst/>
        <a:defRPr sz="9200" b="0" i="0" u="none" strike="noStrike" cap="none" spc="0" baseline="0">
          <a:solidFill>
            <a:srgbClr val="000000"/>
          </a:solidFill>
          <a:uFillTx/>
          <a:latin typeface="Calibri"/>
          <a:ea typeface="Calibri"/>
          <a:cs typeface="Calibri"/>
          <a:sym typeface="Calibri"/>
        </a:defRPr>
      </a:lvl7pPr>
      <a:lvl8pPr marL="0" marR="0" indent="0" algn="l" defTabSz="3105148" rtl="0" latinLnBrk="0">
        <a:lnSpc>
          <a:spcPct val="90000"/>
        </a:lnSpc>
        <a:spcBef>
          <a:spcPts val="3200"/>
        </a:spcBef>
        <a:spcAft>
          <a:spcPts val="0"/>
        </a:spcAft>
        <a:buClrTx/>
        <a:buSzTx/>
        <a:buFont typeface="Arial"/>
        <a:buNone/>
        <a:tabLst/>
        <a:defRPr sz="9200" b="0" i="0" u="none" strike="noStrike" cap="none" spc="0" baseline="0">
          <a:solidFill>
            <a:srgbClr val="000000"/>
          </a:solidFill>
          <a:uFillTx/>
          <a:latin typeface="Calibri"/>
          <a:ea typeface="Calibri"/>
          <a:cs typeface="Calibri"/>
          <a:sym typeface="Calibri"/>
        </a:defRPr>
      </a:lvl8pPr>
      <a:lvl9pPr marL="0" marR="0" indent="0" algn="l" defTabSz="3105148" rtl="0" latinLnBrk="0">
        <a:lnSpc>
          <a:spcPct val="90000"/>
        </a:lnSpc>
        <a:spcBef>
          <a:spcPts val="3200"/>
        </a:spcBef>
        <a:spcAft>
          <a:spcPts val="0"/>
        </a:spcAft>
        <a:buClrTx/>
        <a:buSzTx/>
        <a:buFont typeface="Arial"/>
        <a:buNone/>
        <a:tabLst/>
        <a:defRPr sz="9200" b="0" i="0" u="none" strike="noStrike" cap="none" spc="0" baseline="0">
          <a:solidFill>
            <a:srgbClr val="000000"/>
          </a:solidFill>
          <a:uFillTx/>
          <a:latin typeface="Calibri"/>
          <a:ea typeface="Calibri"/>
          <a:cs typeface="Calibri"/>
          <a:sym typeface="Calibri"/>
        </a:defRPr>
      </a:lvl9pPr>
    </p:bodyStyle>
    <p:otherStyle>
      <a:lvl1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1pPr>
      <a:lvl2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2pPr>
      <a:lvl3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3pPr>
      <a:lvl4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4pPr>
      <a:lvl5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5pPr>
      <a:lvl6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6pPr>
      <a:lvl7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7pPr>
      <a:lvl8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8pPr>
      <a:lvl9pPr marL="0" marR="0" indent="0" algn="r" defTabSz="3105148" rtl="0" latinLnBrk="0">
        <a:lnSpc>
          <a:spcPct val="100000"/>
        </a:lnSpc>
        <a:spcBef>
          <a:spcPts val="0"/>
        </a:spcBef>
        <a:spcAft>
          <a:spcPts val="0"/>
        </a:spcAft>
        <a:buClrTx/>
        <a:buSzTx/>
        <a:buFontTx/>
        <a:buNone/>
        <a:tabLst/>
        <a:defRPr sz="4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A-Winter-Guide-to-Selling-agent-BKND-01.png" descr="PA-Winter-Guide-to-Selling-agent-BKND-01.png"/>
          <p:cNvPicPr>
            <a:picLocks noChangeAspect="1"/>
          </p:cNvPicPr>
          <p:nvPr/>
        </p:nvPicPr>
        <p:blipFill>
          <a:blip r:embed="rId2"/>
          <a:stretch>
            <a:fillRect/>
          </a:stretch>
        </p:blipFill>
        <p:spPr>
          <a:xfrm>
            <a:off x="0" y="0"/>
            <a:ext cx="31089600" cy="40233600"/>
          </a:xfrm>
          <a:prstGeom prst="rect">
            <a:avLst/>
          </a:prstGeom>
          <a:ln w="12700">
            <a:miter lim="400000"/>
          </a:ln>
        </p:spPr>
      </p:pic>
      <p:sp>
        <p:nvSpPr>
          <p:cNvPr id="21" name="As a seller’s agent, my fiduciary responsibility is to the home seller.…"/>
          <p:cNvSpPr txBox="1"/>
          <p:nvPr/>
        </p:nvSpPr>
        <p:spPr>
          <a:xfrm>
            <a:off x="1515836" y="36298778"/>
            <a:ext cx="28057928" cy="135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lvl1pPr>
              <a:defRPr sz="1600" b="1">
                <a:latin typeface="Calibri"/>
                <a:ea typeface="Calibri"/>
                <a:cs typeface="Calibri"/>
                <a:sym typeface="Calibri"/>
              </a:defRPr>
            </a:lvl1pPr>
          </a:lstStyle>
          <a:p>
            <a:r>
              <a:rPr sz="6400"/>
              <a:t>Agent Contact Info Here.</a:t>
            </a:r>
          </a:p>
        </p:txBody>
      </p:sp>
      <p:pic>
        <p:nvPicPr>
          <p:cNvPr id="22" name="Power-Agent-FINAL-LOGO.png" descr="Power-Agent-FINAL-LOGO.png"/>
          <p:cNvPicPr>
            <a:picLocks noChangeAspect="1"/>
          </p:cNvPicPr>
          <p:nvPr/>
        </p:nvPicPr>
        <p:blipFill>
          <a:blip r:embed="rId3"/>
          <a:stretch>
            <a:fillRect/>
          </a:stretch>
        </p:blipFill>
        <p:spPr>
          <a:xfrm>
            <a:off x="1098292" y="37989446"/>
            <a:ext cx="5210104" cy="1906140"/>
          </a:xfrm>
          <a:prstGeom prst="rect">
            <a:avLst/>
          </a:prstGeom>
          <a:ln w="12700">
            <a:miter lim="400000"/>
          </a:ln>
        </p:spPr>
      </p:pic>
      <p:pic>
        <p:nvPicPr>
          <p:cNvPr id="23" name="callme.png" descr="callme.png"/>
          <p:cNvPicPr>
            <a:picLocks noChangeAspect="1"/>
          </p:cNvPicPr>
          <p:nvPr/>
        </p:nvPicPr>
        <p:blipFill>
          <a:blip r:embed="rId4"/>
          <a:srcRect t="86349"/>
          <a:stretch>
            <a:fillRect/>
          </a:stretch>
        </p:blipFill>
        <p:spPr>
          <a:xfrm>
            <a:off x="788986" y="29130124"/>
            <a:ext cx="29511004" cy="5491952"/>
          </a:xfrm>
          <a:prstGeom prst="rect">
            <a:avLst/>
          </a:prstGeom>
          <a:ln w="12700">
            <a:miter lim="400000"/>
          </a:ln>
        </p:spPr>
      </p:pic>
      <p:sp>
        <p:nvSpPr>
          <p:cNvPr id="24" name="Market warmth. When advertising homes for sale, I cater to the season. For example: in the cold winter months, feature a photo of that fireplace filled with a roaring fire, surrounded by cozy winter colors. No fireplace? Candles and other warm lighting c"/>
          <p:cNvSpPr txBox="1"/>
          <p:nvPr/>
        </p:nvSpPr>
        <p:spPr>
          <a:xfrm>
            <a:off x="2036736" y="13284808"/>
            <a:ext cx="27722792" cy="15881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82872" tIns="182872" rIns="182872" bIns="182872">
            <a:spAutoFit/>
          </a:bodyPr>
          <a:lstStyle/>
          <a:p>
            <a:pPr marL="914400" indent="-914400">
              <a:buSzPct val="80000"/>
              <a:buBlip>
                <a:blip r:embed="rId5"/>
              </a:buBlip>
              <a:defRPr sz="1200"/>
            </a:pPr>
            <a:r>
              <a:rPr sz="4800" b="1">
                <a:solidFill>
                  <a:schemeClr val="accent1">
                    <a:satOff val="-3547"/>
                    <a:lumOff val="-10352"/>
                  </a:schemeClr>
                </a:solidFill>
              </a:rPr>
              <a:t>Market warmth</a:t>
            </a:r>
            <a:r>
              <a:rPr sz="4800">
                <a:solidFill>
                  <a:schemeClr val="accent1">
                    <a:satOff val="-3547"/>
                    <a:lumOff val="-10352"/>
                  </a:schemeClr>
                </a:solidFill>
              </a:rPr>
              <a:t>. </a:t>
            </a:r>
            <a:r>
              <a:rPr sz="4800"/>
              <a:t>When advertising homes for sale, I cater to the season. For example: in the cold winter months, feature a photo of that fireplace filled with a roaring fire, surrounded by cozy winter colors. No fireplace? Candles and other warm lighting can convey the same inviting feeling that will make buyers want to curl up in your house all winter.</a:t>
            </a:r>
          </a:p>
          <a:p>
            <a:pPr>
              <a:defRPr sz="1200"/>
            </a:pPr>
            <a:endParaRPr sz="4800"/>
          </a:p>
          <a:p>
            <a:pPr marL="914400" indent="-914400">
              <a:buClr>
                <a:srgbClr val="000000"/>
              </a:buClr>
              <a:buSzPct val="80000"/>
              <a:buBlip>
                <a:blip r:embed="rId5"/>
              </a:buBlip>
              <a:defRPr sz="1200"/>
            </a:pPr>
            <a:r>
              <a:rPr sz="4800" b="1">
                <a:solidFill>
                  <a:schemeClr val="accent1">
                    <a:satOff val="-3547"/>
                    <a:lumOff val="-10352"/>
                  </a:schemeClr>
                </a:solidFill>
              </a:rPr>
              <a:t>Don’t forget about pathways. </a:t>
            </a:r>
            <a:r>
              <a:rPr sz="4800"/>
              <a:t>The easiest way to turn off a buyer is for them to slip on their way in. If ice is a possibility, be sure to purchase de-icing materials well before you open your house to potential buyers.</a:t>
            </a:r>
          </a:p>
          <a:p>
            <a:pPr marL="914400" indent="-914400">
              <a:buClr>
                <a:srgbClr val="000000"/>
              </a:buClr>
              <a:buSzPct val="80000"/>
              <a:buBlip>
                <a:blip r:embed="rId5"/>
              </a:buBlip>
              <a:defRPr sz="1200"/>
            </a:pPr>
            <a:endParaRPr sz="4800"/>
          </a:p>
          <a:p>
            <a:pPr marL="914400" indent="-914400">
              <a:buClr>
                <a:srgbClr val="000000"/>
              </a:buClr>
              <a:buSzPct val="80000"/>
              <a:buBlip>
                <a:blip r:embed="rId5"/>
              </a:buBlip>
              <a:defRPr sz="1200"/>
            </a:pPr>
            <a:r>
              <a:rPr sz="4800" b="1">
                <a:solidFill>
                  <a:schemeClr val="accent1">
                    <a:satOff val="-3547"/>
                    <a:lumOff val="-10352"/>
                  </a:schemeClr>
                </a:solidFill>
              </a:rPr>
              <a:t>Add curb appeal. </a:t>
            </a:r>
            <a:r>
              <a:rPr sz="4800"/>
              <a:t>Even if gloomy weather makes landscaping a burden, you can attract buyers with a few simple touches. Place electric candles in windows, hang a wreath on the door and clean the yard of all debris.</a:t>
            </a:r>
          </a:p>
          <a:p>
            <a:pPr marL="914400" indent="-914400">
              <a:buClr>
                <a:srgbClr val="000000"/>
              </a:buClr>
              <a:buSzPct val="80000"/>
              <a:buBlip>
                <a:blip r:embed="rId5"/>
              </a:buBlip>
              <a:defRPr sz="1200"/>
            </a:pPr>
            <a:endParaRPr sz="4800"/>
          </a:p>
          <a:p>
            <a:pPr marL="914400" indent="-914400">
              <a:buClr>
                <a:srgbClr val="000000"/>
              </a:buClr>
              <a:buSzPct val="80000"/>
              <a:buBlip>
                <a:blip r:embed="rId5"/>
              </a:buBlip>
              <a:defRPr sz="1200"/>
            </a:pPr>
            <a:r>
              <a:rPr sz="4800" b="1">
                <a:solidFill>
                  <a:schemeClr val="accent1">
                    <a:satOff val="-3547"/>
                    <a:lumOff val="-10352"/>
                  </a:schemeClr>
                </a:solidFill>
              </a:rPr>
              <a:t>Crank up the heat.</a:t>
            </a:r>
            <a:r>
              <a:rPr sz="4800"/>
              <a:t> People entering and exiting during an open house are sure to let in the cold air from outside — and the last impression you want to give buyers is that the home is difficult to heat. So crank up the heat a few degrees before the open house starts and they’ll never want to go back out into the cold.</a:t>
            </a:r>
          </a:p>
          <a:p>
            <a:pPr marL="914400" indent="-914400">
              <a:buClr>
                <a:srgbClr val="000000"/>
              </a:buClr>
              <a:buSzPct val="80000"/>
              <a:buBlip>
                <a:blip r:embed="rId5"/>
              </a:buBlip>
              <a:defRPr sz="1200"/>
            </a:pPr>
            <a:endParaRPr sz="4800"/>
          </a:p>
          <a:p>
            <a:pPr marL="914400" indent="-914400">
              <a:buClr>
                <a:srgbClr val="000000"/>
              </a:buClr>
              <a:buSzPct val="80000"/>
              <a:buBlip>
                <a:blip r:embed="rId5"/>
              </a:buBlip>
              <a:defRPr sz="1200"/>
            </a:pPr>
            <a:r>
              <a:rPr sz="4800" b="1">
                <a:solidFill>
                  <a:schemeClr val="accent1">
                    <a:satOff val="-3547"/>
                    <a:lumOff val="-10352"/>
                  </a:schemeClr>
                </a:solidFill>
              </a:rPr>
              <a:t>Offer hot drinks. </a:t>
            </a:r>
            <a:r>
              <a:rPr sz="4800"/>
              <a:t>Set out some hot drink options for buyers to sip on while touring the house. Coffee, cider and hot chocolate are all good ways to make a buyer feel cozy in your home. Put out plenty of mugs or to-go cups, along with cream and sugar.</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285</Words>
  <Application>Microsoft Macintosh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 Neue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Close, Madeline</cp:lastModifiedBy>
  <cp:revision>1</cp:revision>
  <dcterms:modified xsi:type="dcterms:W3CDTF">2021-12-27T17:37:01Z</dcterms:modified>
</cp:coreProperties>
</file>