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1089600" cy="40233600"/>
  <p:notesSz cx="6858000" cy="9144000"/>
  <p:defaultTextStyle>
    <a:defPPr marL="0" marR="0" indent="0" algn="l" defTabSz="3657600" rtl="0" fontAlgn="auto" latinLnBrk="1"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Calibri"/>
        <a:ea typeface="Calibri"/>
        <a:cs typeface="Calibri"/>
        <a:sym typeface="Calibri"/>
      </a:defRPr>
    </a:lvl1pPr>
    <a:lvl2pPr marL="0" marR="0" indent="182880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Calibri"/>
        <a:ea typeface="Calibri"/>
        <a:cs typeface="Calibri"/>
        <a:sym typeface="Calibri"/>
      </a:defRPr>
    </a:lvl2pPr>
    <a:lvl3pPr marL="0" marR="0" indent="365760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Calibri"/>
        <a:ea typeface="Calibri"/>
        <a:cs typeface="Calibri"/>
        <a:sym typeface="Calibri"/>
      </a:defRPr>
    </a:lvl3pPr>
    <a:lvl4pPr marL="0" marR="0" indent="548640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Calibri"/>
        <a:ea typeface="Calibri"/>
        <a:cs typeface="Calibri"/>
        <a:sym typeface="Calibri"/>
      </a:defRPr>
    </a:lvl4pPr>
    <a:lvl5pPr marL="0" marR="0" indent="731520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 d="100"/>
          <a:sy n="14" d="100"/>
        </p:scale>
        <p:origin x="2520"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2103438" y="685800"/>
            <a:ext cx="2651125"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914400" latinLnBrk="0">
      <a:defRPr>
        <a:latin typeface="+mj-lt"/>
        <a:ea typeface="+mj-ea"/>
        <a:cs typeface="+mj-cs"/>
        <a:sym typeface="Helvetica Neue"/>
      </a:defRPr>
    </a:lvl2pPr>
    <a:lvl3pPr indent="1828800" latinLnBrk="0">
      <a:defRPr>
        <a:latin typeface="+mj-lt"/>
        <a:ea typeface="+mj-ea"/>
        <a:cs typeface="+mj-cs"/>
        <a:sym typeface="Helvetica Neue"/>
      </a:defRPr>
    </a:lvl3pPr>
    <a:lvl4pPr indent="2743200" latinLnBrk="0">
      <a:defRPr>
        <a:latin typeface="+mj-lt"/>
        <a:ea typeface="+mj-ea"/>
        <a:cs typeface="+mj-cs"/>
        <a:sym typeface="Helvetica Neue"/>
      </a:defRPr>
    </a:lvl4pPr>
    <a:lvl5pPr indent="3657600" latinLnBrk="0">
      <a:defRPr>
        <a:latin typeface="+mj-lt"/>
        <a:ea typeface="+mj-ea"/>
        <a:cs typeface="+mj-cs"/>
        <a:sym typeface="Helvetica Neue"/>
      </a:defRPr>
    </a:lvl5pPr>
    <a:lvl6pPr indent="4572000" latinLnBrk="0">
      <a:defRPr>
        <a:latin typeface="+mj-lt"/>
        <a:ea typeface="+mj-ea"/>
        <a:cs typeface="+mj-cs"/>
        <a:sym typeface="Helvetica Neue"/>
      </a:defRPr>
    </a:lvl6pPr>
    <a:lvl7pPr indent="5486400" latinLnBrk="0">
      <a:defRPr>
        <a:latin typeface="+mj-lt"/>
        <a:ea typeface="+mj-ea"/>
        <a:cs typeface="+mj-cs"/>
        <a:sym typeface="Helvetica Neue"/>
      </a:defRPr>
    </a:lvl7pPr>
    <a:lvl8pPr indent="6400800" latinLnBrk="0">
      <a:defRPr>
        <a:latin typeface="+mj-lt"/>
        <a:ea typeface="+mj-ea"/>
        <a:cs typeface="+mj-cs"/>
        <a:sym typeface="Helvetica Neue"/>
      </a:defRPr>
    </a:lvl8pPr>
    <a:lvl9pPr indent="73152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554480" y="540172"/>
            <a:ext cx="27980640" cy="88476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1554480" y="9387840"/>
            <a:ext cx="27980640" cy="30845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8256196" y="38009581"/>
            <a:ext cx="693458" cy="707886"/>
          </a:xfrm>
          <a:prstGeom prst="rect">
            <a:avLst/>
          </a:prstGeom>
          <a:ln w="12700">
            <a:miter lim="400000"/>
          </a:ln>
        </p:spPr>
        <p:txBody>
          <a:bodyPr wrap="none" lIns="45719" rIns="45719" anchor="ctr">
            <a:spAutoFit/>
          </a:bodyPr>
          <a:lstStyle>
            <a:lvl1pPr algn="r" defTabSz="3105148">
              <a:defRPr sz="40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1pPr>
      <a:lvl2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2pPr>
      <a:lvl3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3pPr>
      <a:lvl4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4pPr>
      <a:lvl5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5pPr>
      <a:lvl6pPr marL="0" marR="0" indent="182880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6pPr>
      <a:lvl7pPr marL="0" marR="0" indent="365760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7pPr>
      <a:lvl8pPr marL="0" marR="0" indent="548640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8pPr>
      <a:lvl9pPr marL="0" marR="0" indent="731520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9pPr>
    </p:titleStyle>
    <p:bodyStyle>
      <a:lvl1pPr marL="774700" marR="0" indent="-774700"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1pPr>
      <a:lvl2pPr marL="2446652" marR="0" indent="-890904"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2pPr>
      <a:lvl3pPr marL="4159620" marR="0" indent="-1048120"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3pPr>
      <a:lvl4pPr marL="5848772" marR="0" indent="-1187872"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4pPr>
      <a:lvl5pPr marL="7206544" marR="0" indent="-989892"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5pPr>
      <a:lvl6pPr marL="9035344" marR="0" indent="-989892"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6pPr>
      <a:lvl7pPr marL="10864144" marR="0" indent="-989892"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7pPr>
      <a:lvl8pPr marL="12692944" marR="0" indent="-989892"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8pPr>
      <a:lvl9pPr marL="14521744" marR="0" indent="-989892"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9pPr>
    </p:bodyStyle>
    <p:otherStyle>
      <a:lvl1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1pPr>
      <a:lvl2pPr marL="0" marR="0" indent="182880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2pPr>
      <a:lvl3pPr marL="0" marR="0" indent="365760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3pPr>
      <a:lvl4pPr marL="0" marR="0" indent="548640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4pPr>
      <a:lvl5pPr marL="0" marR="0" indent="731520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5pPr>
      <a:lvl6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6pPr>
      <a:lvl7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7pPr>
      <a:lvl8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8pPr>
      <a:lvl9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trusted.png" descr="trusted.png"/>
          <p:cNvPicPr>
            <a:picLocks noChangeAspect="1"/>
          </p:cNvPicPr>
          <p:nvPr/>
        </p:nvPicPr>
        <p:blipFill>
          <a:blip r:embed="rId2"/>
          <a:stretch>
            <a:fillRect/>
          </a:stretch>
        </p:blipFill>
        <p:spPr>
          <a:xfrm>
            <a:off x="0" y="-666"/>
            <a:ext cx="31089600" cy="9938484"/>
          </a:xfrm>
          <a:prstGeom prst="rect">
            <a:avLst/>
          </a:prstGeom>
          <a:ln w="12700">
            <a:miter lim="400000"/>
          </a:ln>
        </p:spPr>
      </p:pic>
      <p:sp>
        <p:nvSpPr>
          <p:cNvPr id="21" name="Rectangle"/>
          <p:cNvSpPr/>
          <p:nvPr/>
        </p:nvSpPr>
        <p:spPr>
          <a:xfrm>
            <a:off x="898848" y="33347781"/>
            <a:ext cx="21910432" cy="2887268"/>
          </a:xfrm>
          <a:prstGeom prst="rect">
            <a:avLst/>
          </a:prstGeom>
          <a:solidFill>
            <a:srgbClr val="FFFFFF"/>
          </a:solidFill>
          <a:ln w="25400">
            <a:solidFill>
              <a:srgbClr val="000000"/>
            </a:solidFill>
          </a:ln>
        </p:spPr>
        <p:txBody>
          <a:bodyPr lIns="182876" rIns="182876"/>
          <a:lstStyle/>
          <a:p>
            <a:endParaRPr sz="28800"/>
          </a:p>
        </p:txBody>
      </p:sp>
      <p:sp>
        <p:nvSpPr>
          <p:cNvPr id="22" name="Rectangle"/>
          <p:cNvSpPr/>
          <p:nvPr/>
        </p:nvSpPr>
        <p:spPr>
          <a:xfrm>
            <a:off x="-50800" y="36490192"/>
            <a:ext cx="31191200" cy="2988872"/>
          </a:xfrm>
          <a:prstGeom prst="rect">
            <a:avLst/>
          </a:prstGeom>
          <a:solidFill>
            <a:srgbClr val="ECCE4D"/>
          </a:solidFill>
          <a:ln w="12700">
            <a:miter lim="400000"/>
          </a:ln>
        </p:spPr>
        <p:txBody>
          <a:bodyPr lIns="182876" rIns="182876"/>
          <a:lstStyle/>
          <a:p>
            <a:endParaRPr sz="28800"/>
          </a:p>
        </p:txBody>
      </p:sp>
      <p:sp>
        <p:nvSpPr>
          <p:cNvPr id="23" name="Add names, phone numbers, and email addresses for your trusted referral partners. Feel free to edit and add categories. Then replace this text with your contact information, photo, and logo. These are great “refrigerator worthy” lists for giving to clien"/>
          <p:cNvSpPr txBox="1"/>
          <p:nvPr/>
        </p:nvSpPr>
        <p:spPr>
          <a:xfrm>
            <a:off x="646530" y="36887348"/>
            <a:ext cx="22415068"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6" rIns="182876">
            <a:spAutoFit/>
          </a:bodyPr>
          <a:lstStyle>
            <a:lvl1pPr algn="ctr">
              <a:defRPr sz="1000">
                <a:latin typeface="Cambria"/>
                <a:ea typeface="Cambria"/>
                <a:cs typeface="Cambria"/>
                <a:sym typeface="Cambria"/>
              </a:defRPr>
            </a:lvl1pPr>
          </a:lstStyle>
          <a:p>
            <a:r>
              <a:rPr sz="4000" dirty="0"/>
              <a:t>Add names, phone numbers, and email addresses for your trusted referral partners. Feel free to edit and add categories. Then replace this text with your contact information, </a:t>
            </a:r>
            <a:r>
              <a:rPr lang="en-US" sz="4000" dirty="0"/>
              <a:t>company name, etc</a:t>
            </a:r>
            <a:r>
              <a:rPr sz="4000" dirty="0"/>
              <a:t>. These are great “refrigerator worthy” lists for giving to clients, have at open houses, etc. </a:t>
            </a:r>
          </a:p>
        </p:txBody>
      </p:sp>
      <p:sp>
        <p:nvSpPr>
          <p:cNvPr id="24" name="Attorney:…"/>
          <p:cNvSpPr txBox="1"/>
          <p:nvPr/>
        </p:nvSpPr>
        <p:spPr>
          <a:xfrm>
            <a:off x="683644" y="10255824"/>
            <a:ext cx="6231506" cy="22436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2876" rIns="182876">
            <a:spAutoFit/>
          </a:bodyPr>
          <a:lstStyle/>
          <a:p>
            <a:pPr>
              <a:defRPr sz="1100">
                <a:latin typeface="Cambria"/>
                <a:ea typeface="Cambria"/>
                <a:cs typeface="Cambria"/>
                <a:sym typeface="Cambria"/>
              </a:defRPr>
            </a:pPr>
            <a:r>
              <a:rPr lang="en-US" sz="4400" dirty="0"/>
              <a:t>Accountant:</a:t>
            </a:r>
          </a:p>
          <a:p>
            <a:pPr>
              <a:defRPr sz="1100">
                <a:latin typeface="Cambria"/>
                <a:ea typeface="Cambria"/>
                <a:cs typeface="Cambria"/>
                <a:sym typeface="Cambria"/>
              </a:defRPr>
            </a:pPr>
            <a:endParaRPr lang="en-US" sz="4400" dirty="0"/>
          </a:p>
          <a:p>
            <a:pPr>
              <a:defRPr sz="1100">
                <a:latin typeface="Cambria"/>
                <a:ea typeface="Cambria"/>
                <a:cs typeface="Cambria"/>
                <a:sym typeface="Cambria"/>
              </a:defRPr>
            </a:pPr>
            <a:r>
              <a:rPr lang="en-US" sz="4400" dirty="0"/>
              <a:t>Air Conditioning Repair:</a:t>
            </a:r>
          </a:p>
          <a:p>
            <a:pPr>
              <a:defRPr sz="1100">
                <a:latin typeface="Cambria"/>
                <a:ea typeface="Cambria"/>
                <a:cs typeface="Cambria"/>
                <a:sym typeface="Cambria"/>
              </a:defRPr>
            </a:pPr>
            <a:endParaRPr lang="en-US" sz="4400" dirty="0"/>
          </a:p>
          <a:p>
            <a:pPr>
              <a:defRPr sz="1100">
                <a:latin typeface="Cambria"/>
                <a:ea typeface="Cambria"/>
                <a:cs typeface="Cambria"/>
                <a:sym typeface="Cambria"/>
              </a:defRPr>
            </a:pPr>
            <a:r>
              <a:rPr lang="en-US" sz="4400" dirty="0"/>
              <a:t>Architect: </a:t>
            </a:r>
          </a:p>
          <a:p>
            <a:pPr>
              <a:defRPr sz="1100">
                <a:latin typeface="Cambria"/>
                <a:ea typeface="Cambria"/>
                <a:cs typeface="Cambria"/>
                <a:sym typeface="Cambria"/>
              </a:defRPr>
            </a:pPr>
            <a:endParaRPr lang="en-US" sz="4400" dirty="0"/>
          </a:p>
          <a:p>
            <a:pPr>
              <a:defRPr sz="1100">
                <a:latin typeface="Cambria"/>
                <a:ea typeface="Cambria"/>
                <a:cs typeface="Cambria"/>
                <a:sym typeface="Cambria"/>
              </a:defRPr>
            </a:pPr>
            <a:r>
              <a:rPr sz="4400" dirty="0"/>
              <a:t>Attorney:</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Carpet Cleaner: </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Cleaning Service:</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Contractors: </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Driveway &amp; Masonry:</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Electrician: </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Fencing:</a:t>
            </a:r>
          </a:p>
          <a:p>
            <a:pPr>
              <a:defRPr sz="1100">
                <a:latin typeface="Cambria"/>
                <a:ea typeface="Cambria"/>
                <a:cs typeface="Cambria"/>
                <a:sym typeface="Cambria"/>
              </a:defRPr>
            </a:pPr>
            <a:endParaRPr lang="en-US" sz="4400" dirty="0"/>
          </a:p>
          <a:p>
            <a:pPr>
              <a:defRPr sz="1100">
                <a:latin typeface="Cambria"/>
                <a:ea typeface="Cambria"/>
                <a:cs typeface="Cambria"/>
                <a:sym typeface="Cambria"/>
              </a:defRPr>
            </a:pPr>
            <a:r>
              <a:rPr lang="en-US" sz="4400" dirty="0"/>
              <a:t>Furnace/Boiler Repair</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Garage Doors:</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Handyman: </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lang="en-US" sz="4400" dirty="0"/>
              <a:t>Home Inspector: </a:t>
            </a:r>
          </a:p>
          <a:p>
            <a:pPr>
              <a:defRPr sz="1100">
                <a:latin typeface="Cambria"/>
                <a:ea typeface="Cambria"/>
                <a:cs typeface="Cambria"/>
                <a:sym typeface="Cambria"/>
              </a:defRPr>
            </a:pPr>
            <a:endParaRPr lang="en-US" sz="4400" dirty="0"/>
          </a:p>
          <a:p>
            <a:pPr>
              <a:defRPr sz="1100">
                <a:latin typeface="Cambria"/>
                <a:ea typeface="Cambria"/>
                <a:cs typeface="Cambria"/>
                <a:sym typeface="Cambria"/>
              </a:defRPr>
            </a:pPr>
            <a:r>
              <a:rPr lang="en-US" sz="4400" dirty="0"/>
              <a:t>Home Staging Pro: </a:t>
            </a:r>
          </a:p>
          <a:p>
            <a:pPr>
              <a:defRPr sz="1100">
                <a:latin typeface="Cambria"/>
                <a:ea typeface="Cambria"/>
                <a:cs typeface="Cambria"/>
                <a:sym typeface="Cambria"/>
              </a:defRPr>
            </a:pPr>
            <a:endParaRPr lang="en-US" sz="4400" dirty="0"/>
          </a:p>
          <a:p>
            <a:pPr>
              <a:defRPr sz="1100">
                <a:latin typeface="Cambria"/>
                <a:ea typeface="Cambria"/>
                <a:cs typeface="Cambria"/>
                <a:sym typeface="Cambria"/>
              </a:defRPr>
            </a:pPr>
            <a:r>
              <a:rPr lang="en-US" sz="4400" dirty="0"/>
              <a:t>Insurance Company: </a:t>
            </a:r>
          </a:p>
          <a:p>
            <a:pPr>
              <a:defRPr sz="1100">
                <a:latin typeface="Cambria"/>
                <a:ea typeface="Cambria"/>
                <a:cs typeface="Cambria"/>
                <a:sym typeface="Cambria"/>
              </a:defRPr>
            </a:pPr>
            <a:endParaRPr lang="en-US" sz="4400" dirty="0"/>
          </a:p>
        </p:txBody>
      </p:sp>
      <p:pic>
        <p:nvPicPr>
          <p:cNvPr id="25" name="PA logo horizontal black.png" descr="PA logo horizontal black.png"/>
          <p:cNvPicPr>
            <a:picLocks noChangeAspect="1"/>
          </p:cNvPicPr>
          <p:nvPr/>
        </p:nvPicPr>
        <p:blipFill>
          <a:blip r:embed="rId3"/>
          <a:stretch>
            <a:fillRect/>
          </a:stretch>
        </p:blipFill>
        <p:spPr>
          <a:xfrm>
            <a:off x="11958422" y="7068940"/>
            <a:ext cx="6278780" cy="1432960"/>
          </a:xfrm>
          <a:prstGeom prst="rect">
            <a:avLst/>
          </a:prstGeom>
          <a:ln w="12700">
            <a:miter lim="400000"/>
          </a:ln>
        </p:spPr>
      </p:pic>
      <p:sp>
        <p:nvSpPr>
          <p:cNvPr id="26" name="Landscapers:…"/>
          <p:cNvSpPr txBox="1"/>
          <p:nvPr/>
        </p:nvSpPr>
        <p:spPr>
          <a:xfrm>
            <a:off x="15872846" y="10255826"/>
            <a:ext cx="5926935" cy="21082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2876" rIns="182876">
            <a:spAutoFit/>
          </a:bodyPr>
          <a:lstStyle/>
          <a:p>
            <a:pPr>
              <a:defRPr sz="1100">
                <a:latin typeface="Cambria"/>
                <a:ea typeface="Cambria"/>
                <a:cs typeface="Cambria"/>
                <a:sym typeface="Cambria"/>
              </a:defRPr>
            </a:pPr>
            <a:r>
              <a:rPr lang="en-US" sz="4400" dirty="0"/>
              <a:t>Interior Design: </a:t>
            </a:r>
          </a:p>
          <a:p>
            <a:pPr>
              <a:defRPr sz="1100">
                <a:latin typeface="Cambria"/>
                <a:ea typeface="Cambria"/>
                <a:cs typeface="Cambria"/>
                <a:sym typeface="Cambria"/>
              </a:defRPr>
            </a:pPr>
            <a:endParaRPr lang="en-US" sz="4400" dirty="0"/>
          </a:p>
          <a:p>
            <a:pPr>
              <a:defRPr sz="1100">
                <a:latin typeface="Cambria"/>
                <a:ea typeface="Cambria"/>
                <a:cs typeface="Cambria"/>
                <a:sym typeface="Cambria"/>
              </a:defRPr>
            </a:pPr>
            <a:r>
              <a:rPr sz="4400" dirty="0"/>
              <a:t>Landscapers: </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Mortgage Company:</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Moving Company: </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Painter: </a:t>
            </a:r>
            <a:endParaRPr lang="en-US" sz="4400" dirty="0"/>
          </a:p>
          <a:p>
            <a:pPr>
              <a:defRPr sz="1100">
                <a:latin typeface="Cambria"/>
                <a:ea typeface="Cambria"/>
                <a:cs typeface="Cambria"/>
                <a:sym typeface="Cambria"/>
              </a:defRPr>
            </a:pPr>
            <a:endParaRPr lang="en-US" sz="4400" dirty="0"/>
          </a:p>
          <a:p>
            <a:pPr>
              <a:defRPr sz="1100">
                <a:latin typeface="Cambria"/>
                <a:ea typeface="Cambria"/>
                <a:cs typeface="Cambria"/>
                <a:sym typeface="Cambria"/>
              </a:defRPr>
            </a:pPr>
            <a:r>
              <a:rPr lang="en-US" sz="4400" dirty="0"/>
              <a:t>Pest Control: </a:t>
            </a:r>
          </a:p>
          <a:p>
            <a:pPr>
              <a:defRPr sz="1100">
                <a:latin typeface="Cambria"/>
                <a:ea typeface="Cambria"/>
                <a:cs typeface="Cambria"/>
                <a:sym typeface="Cambria"/>
              </a:defRPr>
            </a:pPr>
            <a:endParaRPr lang="en-US" sz="4400" dirty="0"/>
          </a:p>
          <a:p>
            <a:pPr>
              <a:defRPr sz="1100">
                <a:latin typeface="Cambria"/>
                <a:ea typeface="Cambria"/>
                <a:cs typeface="Cambria"/>
                <a:sym typeface="Cambria"/>
              </a:defRPr>
            </a:pPr>
            <a:r>
              <a:rPr lang="en-US" sz="4400" dirty="0"/>
              <a:t>Pet Sitting Service: </a:t>
            </a:r>
            <a:endParaRPr sz="4400" dirty="0"/>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Photographer: </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Plumber: </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Pool Company: </a:t>
            </a:r>
            <a:endParaRPr lang="en-US" sz="4400" dirty="0"/>
          </a:p>
          <a:p>
            <a:pPr>
              <a:defRPr sz="1100">
                <a:latin typeface="Cambria"/>
                <a:ea typeface="Cambria"/>
                <a:cs typeface="Cambria"/>
                <a:sym typeface="Cambria"/>
              </a:defRPr>
            </a:pPr>
            <a:endParaRPr lang="en-US" sz="4400" dirty="0"/>
          </a:p>
          <a:p>
            <a:pPr>
              <a:defRPr sz="1100">
                <a:latin typeface="Cambria"/>
                <a:ea typeface="Cambria"/>
                <a:cs typeface="Cambria"/>
                <a:sym typeface="Cambria"/>
              </a:defRPr>
            </a:pPr>
            <a:r>
              <a:rPr lang="en-US" sz="4400" dirty="0"/>
              <a:t>Property Management:</a:t>
            </a:r>
            <a:endParaRPr sz="4400" dirty="0"/>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Roofer: </a:t>
            </a:r>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lang="en-US" sz="4400" dirty="0"/>
              <a:t>Siding and Gutters:</a:t>
            </a:r>
            <a:endParaRPr sz="4400" dirty="0"/>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Staging Pro: </a:t>
            </a:r>
            <a:endParaRPr lang="en-US" sz="4400" dirty="0"/>
          </a:p>
          <a:p>
            <a:pPr>
              <a:defRPr sz="1100">
                <a:latin typeface="Cambria"/>
                <a:ea typeface="Cambria"/>
                <a:cs typeface="Cambria"/>
                <a:sym typeface="Cambria"/>
              </a:defRPr>
            </a:pPr>
            <a:endParaRPr lang="en-US" sz="4400" dirty="0"/>
          </a:p>
          <a:p>
            <a:pPr>
              <a:defRPr sz="1100">
                <a:latin typeface="Cambria"/>
                <a:ea typeface="Cambria"/>
                <a:cs typeface="Cambria"/>
                <a:sym typeface="Cambria"/>
              </a:defRPr>
            </a:pPr>
            <a:r>
              <a:rPr lang="en-US" sz="4400" dirty="0"/>
              <a:t>Storage Facilities:</a:t>
            </a:r>
            <a:endParaRPr sz="4400" dirty="0"/>
          </a:p>
          <a:p>
            <a:pPr>
              <a:defRPr sz="1100">
                <a:latin typeface="Cambria"/>
                <a:ea typeface="Cambria"/>
                <a:cs typeface="Cambria"/>
                <a:sym typeface="Cambria"/>
              </a:defRPr>
            </a:pPr>
            <a:endParaRPr sz="4400" dirty="0"/>
          </a:p>
          <a:p>
            <a:pPr>
              <a:defRPr sz="1100">
                <a:latin typeface="Cambria"/>
                <a:ea typeface="Cambria"/>
                <a:cs typeface="Cambria"/>
                <a:sym typeface="Cambria"/>
              </a:defRPr>
            </a:pPr>
            <a:r>
              <a:rPr sz="4400" dirty="0"/>
              <a:t>Title Company: </a:t>
            </a:r>
          </a:p>
        </p:txBody>
      </p:sp>
      <p:grpSp>
        <p:nvGrpSpPr>
          <p:cNvPr id="29" name="avatar-01.png"/>
          <p:cNvGrpSpPr/>
          <p:nvPr/>
        </p:nvGrpSpPr>
        <p:grpSpPr>
          <a:xfrm>
            <a:off x="23364932" y="32279838"/>
            <a:ext cx="7648968" cy="7801364"/>
            <a:chOff x="0" y="0"/>
            <a:chExt cx="1912240" cy="1950340"/>
          </a:xfrm>
        </p:grpSpPr>
        <p:pic>
          <p:nvPicPr>
            <p:cNvPr id="28" name="avatar-01.png" descr="avatar-01.png"/>
            <p:cNvPicPr>
              <a:picLocks noChangeAspect="1"/>
            </p:cNvPicPr>
            <p:nvPr/>
          </p:nvPicPr>
          <p:blipFill>
            <a:blip r:embed="rId4"/>
            <a:stretch>
              <a:fillRect/>
            </a:stretch>
          </p:blipFill>
          <p:spPr>
            <a:xfrm>
              <a:off x="203200" y="203200"/>
              <a:ext cx="1505841" cy="1505841"/>
            </a:xfrm>
            <a:prstGeom prst="rect">
              <a:avLst/>
            </a:prstGeom>
            <a:ln>
              <a:noFill/>
            </a:ln>
            <a:effectLst/>
          </p:spPr>
        </p:pic>
        <p:pic>
          <p:nvPicPr>
            <p:cNvPr id="27" name="avatar-01.png" descr="avatar-01.png"/>
            <p:cNvPicPr>
              <a:picLocks/>
            </p:cNvPicPr>
            <p:nvPr/>
          </p:nvPicPr>
          <p:blipFill>
            <a:blip r:embed="rId5"/>
            <a:stretch>
              <a:fillRect/>
            </a:stretch>
          </p:blipFill>
          <p:spPr>
            <a:xfrm>
              <a:off x="0" y="0"/>
              <a:ext cx="1912241" cy="1950341"/>
            </a:xfrm>
            <a:prstGeom prst="rect">
              <a:avLst/>
            </a:prstGeom>
            <a:effectLst/>
          </p:spPr>
        </p:pic>
      </p:grpSp>
      <p:sp>
        <p:nvSpPr>
          <p:cNvPr id="30" name="Miscellaneous:"/>
          <p:cNvSpPr txBox="1"/>
          <p:nvPr/>
        </p:nvSpPr>
        <p:spPr>
          <a:xfrm>
            <a:off x="1384068" y="33380610"/>
            <a:ext cx="424859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2876" rIns="182876">
            <a:spAutoFit/>
          </a:bodyPr>
          <a:lstStyle>
            <a:lvl1pPr>
              <a:defRPr sz="1200">
                <a:latin typeface="Cambria"/>
                <a:ea typeface="Cambria"/>
                <a:cs typeface="Cambria"/>
                <a:sym typeface="Cambria"/>
              </a:defRPr>
            </a:lvl1pPr>
          </a:lstStyle>
          <a:p>
            <a:r>
              <a:rPr sz="4800"/>
              <a:t>Miscellaneous:</a:t>
            </a:r>
          </a:p>
        </p:txBody>
      </p:sp>
      <p:pic>
        <p:nvPicPr>
          <p:cNvPr id="31" name="companylogo-01.png" descr="companylogo-01.png"/>
          <p:cNvPicPr>
            <a:picLocks noChangeAspect="1"/>
          </p:cNvPicPr>
          <p:nvPr/>
        </p:nvPicPr>
        <p:blipFill>
          <a:blip r:embed="rId6"/>
          <a:stretch>
            <a:fillRect/>
          </a:stretch>
        </p:blipFill>
        <p:spPr>
          <a:xfrm>
            <a:off x="19354214" y="6201988"/>
            <a:ext cx="8357516" cy="316686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TotalTime>
  <Words>149</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Helvetica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Julia Escobar</cp:lastModifiedBy>
  <cp:revision>3</cp:revision>
  <dcterms:modified xsi:type="dcterms:W3CDTF">2023-08-22T14:04:41Z</dcterms:modified>
</cp:coreProperties>
</file>