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all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164510" y="1129241"/>
            <a:ext cx="6217921" cy="244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38240" y="3576320"/>
            <a:ext cx="3044191" cy="648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4538" y="9476626"/>
            <a:ext cx="232876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 b="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5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"/>
          <p:cNvSpPr/>
          <p:nvPr/>
        </p:nvSpPr>
        <p:spPr>
          <a:xfrm>
            <a:off x="279400" y="5066022"/>
            <a:ext cx="2260898" cy="507604"/>
          </a:xfrm>
          <a:prstGeom prst="rect">
            <a:avLst/>
          </a:prstGeom>
          <a:solidFill>
            <a:srgbClr val="BC684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 b="0" cap="none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" name="As a seller’s agent, my fiduciary responsibility is to the home seller.…"/>
          <p:cNvSpPr txBox="1"/>
          <p:nvPr/>
        </p:nvSpPr>
        <p:spPr>
          <a:xfrm>
            <a:off x="378960" y="9360444"/>
            <a:ext cx="7014480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Agent Contact Info / Photo(s) Here.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803" y="9319071"/>
            <a:ext cx="1846197" cy="675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shutterstock_425561287.jpg" descr="shutterstock_425561287.jpg"/>
          <p:cNvPicPr>
            <a:picLocks noChangeAspect="1"/>
          </p:cNvPicPr>
          <p:nvPr/>
        </p:nvPicPr>
        <p:blipFill>
          <a:blip r:embed="rId3"/>
          <a:srcRect b="31674"/>
          <a:stretch>
            <a:fillRect/>
          </a:stretch>
        </p:blipFill>
        <p:spPr>
          <a:xfrm>
            <a:off x="0" y="-7113"/>
            <a:ext cx="7772400" cy="398396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tangle"/>
          <p:cNvSpPr/>
          <p:nvPr/>
        </p:nvSpPr>
        <p:spPr>
          <a:xfrm>
            <a:off x="-25400" y="3937000"/>
            <a:ext cx="7823200" cy="331242"/>
          </a:xfrm>
          <a:prstGeom prst="rect">
            <a:avLst/>
          </a:prstGeom>
          <a:solidFill>
            <a:srgbClr val="BC684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 b="0" cap="none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" name="What it Costs You to Wait"/>
          <p:cNvSpPr txBox="1"/>
          <p:nvPr/>
        </p:nvSpPr>
        <p:spPr>
          <a:xfrm>
            <a:off x="481368" y="373381"/>
            <a:ext cx="6809664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</a:defRPr>
            </a:lvl1pPr>
          </a:lstStyle>
          <a:p>
            <a:r>
              <a:t>What it Costs You to Wait</a:t>
            </a:r>
          </a:p>
        </p:txBody>
      </p:sp>
      <p:sp>
        <p:nvSpPr>
          <p:cNvPr id="26" name="Our Market is Changing. Every Percent Counts."/>
          <p:cNvSpPr txBox="1"/>
          <p:nvPr/>
        </p:nvSpPr>
        <p:spPr>
          <a:xfrm>
            <a:off x="1227164" y="4449963"/>
            <a:ext cx="5318072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b="1"/>
              <a:t>Our Market is Changing. </a:t>
            </a:r>
            <a:r>
              <a:rPr i="1"/>
              <a:t>Every Percent Counts.</a:t>
            </a:r>
          </a:p>
        </p:txBody>
      </p:sp>
      <p:sp>
        <p:nvSpPr>
          <p:cNvPr id="27" name="SAMPLE MORTGAGE"/>
          <p:cNvSpPr txBox="1"/>
          <p:nvPr/>
        </p:nvSpPr>
        <p:spPr>
          <a:xfrm>
            <a:off x="386527" y="5172505"/>
            <a:ext cx="2097444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 b="0"/>
            </a:pPr>
            <a:r>
              <a:rPr b="1"/>
              <a:t>SAMPLE MORTGAGE</a:t>
            </a:r>
          </a:p>
        </p:txBody>
      </p:sp>
      <p:sp>
        <p:nvSpPr>
          <p:cNvPr id="28" name="Rectangle"/>
          <p:cNvSpPr/>
          <p:nvPr/>
        </p:nvSpPr>
        <p:spPr>
          <a:xfrm>
            <a:off x="2793851" y="5066022"/>
            <a:ext cx="2260898" cy="507604"/>
          </a:xfrm>
          <a:prstGeom prst="rect">
            <a:avLst/>
          </a:prstGeom>
          <a:solidFill>
            <a:srgbClr val="BC684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 b="0" cap="none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" name="INTEREST RATE"/>
          <p:cNvSpPr txBox="1"/>
          <p:nvPr/>
        </p:nvSpPr>
        <p:spPr>
          <a:xfrm>
            <a:off x="3119148" y="5172505"/>
            <a:ext cx="1661104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 b="0"/>
            </a:pPr>
            <a:r>
              <a:rPr b="1"/>
              <a:t>INTEREST RATE</a:t>
            </a:r>
          </a:p>
        </p:txBody>
      </p:sp>
      <p:sp>
        <p:nvSpPr>
          <p:cNvPr id="30" name="Rectangle"/>
          <p:cNvSpPr/>
          <p:nvPr/>
        </p:nvSpPr>
        <p:spPr>
          <a:xfrm>
            <a:off x="5308302" y="5066022"/>
            <a:ext cx="2260898" cy="507604"/>
          </a:xfrm>
          <a:prstGeom prst="rect">
            <a:avLst/>
          </a:prstGeom>
          <a:solidFill>
            <a:srgbClr val="BC684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800" b="0" cap="none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" name="PAYMENT"/>
          <p:cNvSpPr txBox="1"/>
          <p:nvPr/>
        </p:nvSpPr>
        <p:spPr>
          <a:xfrm>
            <a:off x="5926735" y="5172505"/>
            <a:ext cx="1074833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 b="0"/>
            </a:pPr>
            <a:r>
              <a:rPr b="1"/>
              <a:t>PAYMENT</a:t>
            </a:r>
          </a:p>
        </p:txBody>
      </p:sp>
      <p:sp>
        <p:nvSpPr>
          <p:cNvPr id="32" name="$300,000…"/>
          <p:cNvSpPr txBox="1"/>
          <p:nvPr/>
        </p:nvSpPr>
        <p:spPr>
          <a:xfrm>
            <a:off x="936286" y="5723597"/>
            <a:ext cx="901846" cy="1962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lang="en-US" dirty="0"/>
              <a:t>$350,000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lang="en-US" dirty="0"/>
              <a:t>$325,000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$300,000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$275,000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$250,000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$225,000</a:t>
            </a:r>
          </a:p>
        </p:txBody>
      </p:sp>
      <p:sp>
        <p:nvSpPr>
          <p:cNvPr id="33" name="5%…"/>
          <p:cNvSpPr txBox="1"/>
          <p:nvPr/>
        </p:nvSpPr>
        <p:spPr>
          <a:xfrm>
            <a:off x="3689711" y="5723597"/>
            <a:ext cx="347207" cy="1962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lang="en-US" dirty="0"/>
              <a:t>3%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lang="en-US" dirty="0"/>
              <a:t>4%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5%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6%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7%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8%</a:t>
            </a:r>
          </a:p>
        </p:txBody>
      </p:sp>
      <p:sp>
        <p:nvSpPr>
          <p:cNvPr id="34" name="$1,610…"/>
          <p:cNvSpPr txBox="1"/>
          <p:nvPr/>
        </p:nvSpPr>
        <p:spPr>
          <a:xfrm>
            <a:off x="6095326" y="5723597"/>
            <a:ext cx="635747" cy="1962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lang="en-US" dirty="0"/>
              <a:t>$1,476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lang="en-US" dirty="0"/>
              <a:t>$1,552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$1,610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$1,648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$1,663</a:t>
            </a:r>
          </a:p>
          <a:p>
            <a:pPr>
              <a:spcBef>
                <a:spcPts val="900"/>
              </a:spcBef>
              <a:defRPr sz="1400" b="0" cap="none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$1,650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all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all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Helvetica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Julia Escobar</cp:lastModifiedBy>
  <cp:revision>1</cp:revision>
  <dcterms:modified xsi:type="dcterms:W3CDTF">2020-06-15T16:28:25Z</dcterms:modified>
</cp:coreProperties>
</file>