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Lst>
  <p:sldSz cx="7772400" cy="100584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2" d="100"/>
          <a:sy n="72" d="100"/>
        </p:scale>
        <p:origin x="2226"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82930" y="3118104"/>
            <a:ext cx="6606540" cy="211226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65860" y="5632704"/>
            <a:ext cx="5440680" cy="25146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388620" y="2313432"/>
            <a:ext cx="3380994" cy="66385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002786" y="2313432"/>
            <a:ext cx="3380994" cy="66385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88620" y="402336"/>
            <a:ext cx="6995160" cy="160934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88620" y="2313432"/>
            <a:ext cx="6995160" cy="66385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642616" y="9354312"/>
            <a:ext cx="2487168" cy="5029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88620" y="9354312"/>
            <a:ext cx="1787652" cy="5029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11/12/2020</a:t>
            </a:fld>
            <a:endParaRPr lang="en-US"/>
          </a:p>
        </p:txBody>
      </p:sp>
      <p:sp>
        <p:nvSpPr>
          <p:cNvPr id="6" name="Holder 6"/>
          <p:cNvSpPr>
            <a:spLocks noGrp="1"/>
          </p:cNvSpPr>
          <p:nvPr>
            <p:ph type="sldNum" sz="quarter" idx="7"/>
          </p:nvPr>
        </p:nvSpPr>
        <p:spPr>
          <a:xfrm>
            <a:off x="5596128" y="9354312"/>
            <a:ext cx="1787652" cy="5029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YOURSITE.COM/" TargetMode="External"/><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WWW.YOURSITE.COM/" TargetMode="External"/><Relationship Id="rId2" Type="http://schemas.openxmlformats.org/officeDocument/2006/relationships/image" Target="../media/image1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72399" cy="801378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876425" y="9167876"/>
            <a:ext cx="3756660" cy="482600"/>
          </a:xfrm>
          <a:prstGeom prst="rect">
            <a:avLst/>
          </a:prstGeom>
        </p:spPr>
        <p:txBody>
          <a:bodyPr vert="horz" wrap="square" lIns="0" tIns="12700" rIns="0" bIns="0" rtlCol="0">
            <a:spAutoFit/>
          </a:bodyPr>
          <a:lstStyle/>
          <a:p>
            <a:pPr marL="3175" algn="ctr">
              <a:lnSpc>
                <a:spcPct val="100000"/>
              </a:lnSpc>
              <a:spcBef>
                <a:spcPts val="100"/>
              </a:spcBef>
            </a:pPr>
            <a:r>
              <a:rPr sz="1500" spc="-5" dirty="0">
                <a:latin typeface="Calibri"/>
                <a:cs typeface="Calibri"/>
              </a:rPr>
              <a:t>YOUR</a:t>
            </a:r>
            <a:r>
              <a:rPr sz="1500" spc="-25" dirty="0">
                <a:latin typeface="Calibri"/>
                <a:cs typeface="Calibri"/>
              </a:rPr>
              <a:t> </a:t>
            </a:r>
            <a:r>
              <a:rPr sz="1500" dirty="0">
                <a:latin typeface="Calibri"/>
                <a:cs typeface="Calibri"/>
              </a:rPr>
              <a:t>NAME</a:t>
            </a:r>
          </a:p>
          <a:p>
            <a:pPr algn="ctr">
              <a:lnSpc>
                <a:spcPct val="100000"/>
              </a:lnSpc>
            </a:pPr>
            <a:r>
              <a:rPr sz="1500" spc="-5" dirty="0">
                <a:latin typeface="Calibri"/>
                <a:cs typeface="Calibri"/>
              </a:rPr>
              <a:t>YOUR PHONE </a:t>
            </a:r>
            <a:r>
              <a:rPr sz="1500" dirty="0">
                <a:latin typeface="Calibri"/>
                <a:cs typeface="Calibri"/>
              </a:rPr>
              <a:t>NUMBER </a:t>
            </a:r>
            <a:r>
              <a:rPr sz="1500" dirty="0">
                <a:latin typeface="Calibri"/>
                <a:cs typeface="Calibri"/>
                <a:hlinkClick r:id="rId3"/>
              </a:rPr>
              <a:t>|</a:t>
            </a:r>
            <a:r>
              <a:rPr sz="1500" spc="-80" dirty="0">
                <a:latin typeface="Calibri"/>
                <a:cs typeface="Calibri"/>
                <a:hlinkClick r:id="rId3"/>
              </a:rPr>
              <a:t> </a:t>
            </a:r>
            <a:r>
              <a:rPr sz="1500" spc="-5" dirty="0">
                <a:latin typeface="Calibri"/>
                <a:cs typeface="Calibri"/>
                <a:hlinkClick r:id="rId3"/>
              </a:rPr>
              <a:t>WWW.YOURSITE.COM</a:t>
            </a:r>
            <a:endParaRPr sz="1500" dirty="0">
              <a:latin typeface="Calibri"/>
              <a:cs typeface="Calibri"/>
            </a:endParaRPr>
          </a:p>
        </p:txBody>
      </p:sp>
      <p:sp>
        <p:nvSpPr>
          <p:cNvPr id="4" name="object 4"/>
          <p:cNvSpPr/>
          <p:nvPr/>
        </p:nvSpPr>
        <p:spPr>
          <a:xfrm>
            <a:off x="2522225" y="8574023"/>
            <a:ext cx="2457818" cy="3048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age.png" descr="image.png">
            <a:extLst>
              <a:ext uri="{FF2B5EF4-FFF2-40B4-BE49-F238E27FC236}">
                <a16:creationId xmlns:a16="http://schemas.microsoft.com/office/drawing/2014/main" id="{14768EFB-F0AA-4118-ADDC-027C20FA052F}"/>
              </a:ext>
            </a:extLst>
          </p:cNvPr>
          <p:cNvPicPr>
            <a:picLocks noChangeAspect="1"/>
          </p:cNvPicPr>
          <p:nvPr/>
        </p:nvPicPr>
        <p:blipFill rotWithShape="1">
          <a:blip r:embed="rId2"/>
          <a:srcRect t="91667"/>
          <a:stretch/>
        </p:blipFill>
        <p:spPr>
          <a:xfrm>
            <a:off x="0" y="9220200"/>
            <a:ext cx="7772400" cy="838200"/>
          </a:xfrm>
          <a:prstGeom prst="rect">
            <a:avLst/>
          </a:prstGeom>
          <a:ln w="12700">
            <a:miter lim="400000"/>
          </a:ln>
        </p:spPr>
      </p:pic>
      <p:sp>
        <p:nvSpPr>
          <p:cNvPr id="2" name="object 2"/>
          <p:cNvSpPr/>
          <p:nvPr/>
        </p:nvSpPr>
        <p:spPr>
          <a:xfrm>
            <a:off x="0" y="0"/>
            <a:ext cx="7772365" cy="5312090"/>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523857" y="5938723"/>
            <a:ext cx="6737350" cy="1739264"/>
          </a:xfrm>
          <a:prstGeom prst="rect">
            <a:avLst/>
          </a:prstGeom>
        </p:spPr>
        <p:txBody>
          <a:bodyPr vert="horz" wrap="square" lIns="0" tIns="16510" rIns="0" bIns="0" rtlCol="0">
            <a:spAutoFit/>
          </a:bodyPr>
          <a:lstStyle/>
          <a:p>
            <a:pPr marL="14604" marR="5080" indent="1270" algn="just">
              <a:lnSpc>
                <a:spcPct val="110500"/>
              </a:lnSpc>
              <a:spcBef>
                <a:spcPts val="130"/>
              </a:spcBef>
            </a:pPr>
            <a:r>
              <a:rPr sz="1450" b="1" spc="15" dirty="0">
                <a:solidFill>
                  <a:srgbClr val="0C0C0C"/>
                </a:solidFill>
                <a:latin typeface="Arial"/>
                <a:cs typeface="Arial"/>
              </a:rPr>
              <a:t>Negotiation </a:t>
            </a:r>
            <a:r>
              <a:rPr sz="1450" b="1" spc="-60" dirty="0">
                <a:solidFill>
                  <a:srgbClr val="0C0C0C"/>
                </a:solidFill>
                <a:latin typeface="Arial"/>
                <a:cs typeface="Arial"/>
              </a:rPr>
              <a:t>is </a:t>
            </a:r>
            <a:r>
              <a:rPr sz="1450" b="1" spc="-75" dirty="0">
                <a:solidFill>
                  <a:srgbClr val="0C0C0C"/>
                </a:solidFill>
                <a:latin typeface="Arial"/>
                <a:cs typeface="Arial"/>
              </a:rPr>
              <a:t>a </a:t>
            </a:r>
            <a:r>
              <a:rPr sz="1450" b="1" spc="20" dirty="0">
                <a:solidFill>
                  <a:srgbClr val="0C0C0C"/>
                </a:solidFill>
                <a:latin typeface="Arial"/>
                <a:cs typeface="Arial"/>
              </a:rPr>
              <a:t>critical </a:t>
            </a:r>
            <a:r>
              <a:rPr sz="1450" b="1" spc="-15" dirty="0">
                <a:solidFill>
                  <a:srgbClr val="0C0C0C"/>
                </a:solidFill>
                <a:latin typeface="Arial"/>
                <a:cs typeface="Arial"/>
              </a:rPr>
              <a:t>skill </a:t>
            </a:r>
            <a:r>
              <a:rPr sz="1450" b="1" spc="15" dirty="0">
                <a:solidFill>
                  <a:srgbClr val="0C0C0C"/>
                </a:solidFill>
                <a:latin typeface="Arial"/>
                <a:cs typeface="Arial"/>
              </a:rPr>
              <a:t>you'll </a:t>
            </a:r>
            <a:r>
              <a:rPr sz="1450" b="1" spc="5" dirty="0">
                <a:solidFill>
                  <a:srgbClr val="0C0C0C"/>
                </a:solidFill>
                <a:latin typeface="Arial"/>
                <a:cs typeface="Arial"/>
              </a:rPr>
              <a:t>need </a:t>
            </a:r>
            <a:r>
              <a:rPr sz="1450" b="1" spc="45" dirty="0">
                <a:solidFill>
                  <a:srgbClr val="0C0C0C"/>
                </a:solidFill>
                <a:latin typeface="Arial"/>
                <a:cs typeface="Arial"/>
              </a:rPr>
              <a:t>to </a:t>
            </a:r>
            <a:r>
              <a:rPr sz="1450" b="1" spc="-15" dirty="0">
                <a:solidFill>
                  <a:srgbClr val="0C0C0C"/>
                </a:solidFill>
                <a:latin typeface="Arial"/>
                <a:cs typeface="Arial"/>
              </a:rPr>
              <a:t>have </a:t>
            </a:r>
            <a:r>
              <a:rPr sz="1450" b="1" spc="5" dirty="0">
                <a:solidFill>
                  <a:srgbClr val="0C0C0C"/>
                </a:solidFill>
                <a:latin typeface="Arial"/>
                <a:cs typeface="Arial"/>
              </a:rPr>
              <a:t>whether </a:t>
            </a:r>
            <a:r>
              <a:rPr sz="1450" b="1" spc="-15" dirty="0">
                <a:solidFill>
                  <a:srgbClr val="0C0C0C"/>
                </a:solidFill>
                <a:latin typeface="Arial"/>
                <a:cs typeface="Arial"/>
              </a:rPr>
              <a:t>you </a:t>
            </a:r>
            <a:r>
              <a:rPr sz="1450" b="1" spc="30" dirty="0">
                <a:solidFill>
                  <a:srgbClr val="0C0C0C"/>
                </a:solidFill>
                <a:latin typeface="Arial"/>
                <a:cs typeface="Arial"/>
              </a:rPr>
              <a:t>are </a:t>
            </a:r>
            <a:r>
              <a:rPr sz="1450" b="1" spc="5" dirty="0">
                <a:solidFill>
                  <a:srgbClr val="0C0C0C"/>
                </a:solidFill>
                <a:latin typeface="Arial"/>
                <a:cs typeface="Arial"/>
              </a:rPr>
              <a:t>buying </a:t>
            </a:r>
            <a:r>
              <a:rPr sz="1450" b="1" spc="10" dirty="0">
                <a:solidFill>
                  <a:srgbClr val="0C0C0C"/>
                </a:solidFill>
                <a:latin typeface="Arial"/>
                <a:cs typeface="Arial"/>
              </a:rPr>
              <a:t>or  </a:t>
            </a:r>
            <a:r>
              <a:rPr sz="1450" b="1" spc="-20" dirty="0">
                <a:solidFill>
                  <a:srgbClr val="0C0C0C"/>
                </a:solidFill>
                <a:latin typeface="Arial"/>
                <a:cs typeface="Arial"/>
              </a:rPr>
              <a:t>selling </a:t>
            </a:r>
            <a:r>
              <a:rPr sz="1450" b="1" dirty="0">
                <a:solidFill>
                  <a:srgbClr val="0C0C0C"/>
                </a:solidFill>
                <a:latin typeface="Arial"/>
                <a:cs typeface="Arial"/>
              </a:rPr>
              <a:t>property. </a:t>
            </a:r>
            <a:r>
              <a:rPr sz="1450" spc="105" dirty="0">
                <a:solidFill>
                  <a:srgbClr val="0C0C0C"/>
                </a:solidFill>
                <a:latin typeface="Arial"/>
                <a:cs typeface="Arial"/>
              </a:rPr>
              <a:t>Multiple </a:t>
            </a:r>
            <a:r>
              <a:rPr sz="1450" spc="15" dirty="0">
                <a:solidFill>
                  <a:srgbClr val="1D1D1D"/>
                </a:solidFill>
                <a:latin typeface="Arial"/>
                <a:cs typeface="Arial"/>
              </a:rPr>
              <a:t>offers </a:t>
            </a:r>
            <a:r>
              <a:rPr sz="1450" spc="55" dirty="0">
                <a:solidFill>
                  <a:srgbClr val="1D1D1D"/>
                </a:solidFill>
                <a:latin typeface="Arial"/>
                <a:cs typeface="Arial"/>
              </a:rPr>
              <a:t>can </a:t>
            </a:r>
            <a:r>
              <a:rPr sz="1450" spc="30" dirty="0">
                <a:solidFill>
                  <a:srgbClr val="0C0C0C"/>
                </a:solidFill>
                <a:latin typeface="Arial"/>
                <a:cs typeface="Arial"/>
              </a:rPr>
              <a:t>further </a:t>
            </a:r>
            <a:r>
              <a:rPr sz="1450" spc="60" dirty="0">
                <a:solidFill>
                  <a:srgbClr val="1D1D1D"/>
                </a:solidFill>
                <a:latin typeface="Arial"/>
                <a:cs typeface="Arial"/>
              </a:rPr>
              <a:t>complicate </a:t>
            </a:r>
            <a:r>
              <a:rPr sz="1450" spc="55" dirty="0">
                <a:solidFill>
                  <a:srgbClr val="1D1D1D"/>
                </a:solidFill>
                <a:latin typeface="Arial"/>
                <a:cs typeface="Arial"/>
              </a:rPr>
              <a:t>what </a:t>
            </a:r>
            <a:r>
              <a:rPr sz="1450" spc="40" dirty="0">
                <a:solidFill>
                  <a:srgbClr val="1D1D1D"/>
                </a:solidFill>
                <a:latin typeface="Arial"/>
                <a:cs typeface="Arial"/>
              </a:rPr>
              <a:t>can often  </a:t>
            </a:r>
            <a:r>
              <a:rPr sz="1450" spc="15" dirty="0">
                <a:solidFill>
                  <a:srgbClr val="1D1D1D"/>
                </a:solidFill>
                <a:latin typeface="Arial"/>
                <a:cs typeface="Arial"/>
              </a:rPr>
              <a:t>already </a:t>
            </a:r>
            <a:r>
              <a:rPr sz="1450" spc="75" dirty="0">
                <a:solidFill>
                  <a:srgbClr val="0C0C0C"/>
                </a:solidFill>
                <a:latin typeface="Arial"/>
                <a:cs typeface="Arial"/>
              </a:rPr>
              <a:t>be </a:t>
            </a:r>
            <a:r>
              <a:rPr sz="1450" spc="40" dirty="0">
                <a:solidFill>
                  <a:srgbClr val="1D1D1D"/>
                </a:solidFill>
                <a:latin typeface="Arial"/>
                <a:cs typeface="Arial"/>
              </a:rPr>
              <a:t>cumbersome </a:t>
            </a:r>
            <a:r>
              <a:rPr sz="1450" dirty="0">
                <a:solidFill>
                  <a:srgbClr val="0C0C0C"/>
                </a:solidFill>
                <a:latin typeface="Arial"/>
                <a:cs typeface="Arial"/>
              </a:rPr>
              <a:t>process. </a:t>
            </a:r>
            <a:r>
              <a:rPr sz="1450" spc="70" dirty="0">
                <a:solidFill>
                  <a:srgbClr val="0C0C0C"/>
                </a:solidFill>
                <a:latin typeface="Arial"/>
                <a:cs typeface="Arial"/>
              </a:rPr>
              <a:t>Having </a:t>
            </a:r>
            <a:r>
              <a:rPr sz="1450" spc="45" dirty="0">
                <a:solidFill>
                  <a:srgbClr val="0C0C0C"/>
                </a:solidFill>
                <a:latin typeface="Arial"/>
                <a:cs typeface="Arial"/>
              </a:rPr>
              <a:t>the </a:t>
            </a:r>
            <a:r>
              <a:rPr sz="1450" spc="60" dirty="0">
                <a:solidFill>
                  <a:srgbClr val="0C0C0C"/>
                </a:solidFill>
                <a:latin typeface="Arial"/>
                <a:cs typeface="Arial"/>
              </a:rPr>
              <a:t>right </a:t>
            </a:r>
            <a:r>
              <a:rPr sz="1450" spc="30" dirty="0">
                <a:solidFill>
                  <a:srgbClr val="0C0C0C"/>
                </a:solidFill>
                <a:latin typeface="Arial"/>
                <a:cs typeface="Arial"/>
              </a:rPr>
              <a:t>tools </a:t>
            </a:r>
            <a:r>
              <a:rPr sz="1450" spc="60" dirty="0">
                <a:solidFill>
                  <a:srgbClr val="1D1D1D"/>
                </a:solidFill>
                <a:latin typeface="Arial"/>
                <a:cs typeface="Arial"/>
              </a:rPr>
              <a:t>and </a:t>
            </a:r>
            <a:r>
              <a:rPr sz="1450" spc="35" dirty="0">
                <a:solidFill>
                  <a:srgbClr val="1D1D1D"/>
                </a:solidFill>
                <a:latin typeface="Arial"/>
                <a:cs typeface="Arial"/>
              </a:rPr>
              <a:t>experience </a:t>
            </a:r>
            <a:r>
              <a:rPr sz="1450" spc="-15" dirty="0">
                <a:solidFill>
                  <a:srgbClr val="0C0C0C"/>
                </a:solidFill>
                <a:latin typeface="Arial"/>
                <a:cs typeface="Arial"/>
              </a:rPr>
              <a:t>is </a:t>
            </a:r>
            <a:r>
              <a:rPr sz="1450" spc="50" dirty="0">
                <a:solidFill>
                  <a:srgbClr val="0C0C0C"/>
                </a:solidFill>
                <a:latin typeface="Arial"/>
                <a:cs typeface="Arial"/>
              </a:rPr>
              <a:t>ke</a:t>
            </a:r>
            <a:r>
              <a:rPr sz="1450" spc="50" dirty="0">
                <a:solidFill>
                  <a:srgbClr val="2D2D2D"/>
                </a:solidFill>
                <a:latin typeface="Arial"/>
                <a:cs typeface="Arial"/>
              </a:rPr>
              <a:t>y  </a:t>
            </a:r>
            <a:r>
              <a:rPr sz="1450" spc="55" dirty="0">
                <a:solidFill>
                  <a:srgbClr val="0C0C0C"/>
                </a:solidFill>
                <a:latin typeface="Arial"/>
                <a:cs typeface="Arial"/>
              </a:rPr>
              <a:t>to </a:t>
            </a:r>
            <a:r>
              <a:rPr sz="1450" spc="45" dirty="0">
                <a:solidFill>
                  <a:srgbClr val="1D1D1D"/>
                </a:solidFill>
                <a:latin typeface="Arial"/>
                <a:cs typeface="Arial"/>
              </a:rPr>
              <a:t>getting </a:t>
            </a:r>
            <a:r>
              <a:rPr sz="1450" spc="55" dirty="0">
                <a:solidFill>
                  <a:srgbClr val="1D1D1D"/>
                </a:solidFill>
                <a:latin typeface="Arial"/>
                <a:cs typeface="Arial"/>
              </a:rPr>
              <a:t>your </a:t>
            </a:r>
            <a:r>
              <a:rPr sz="1450" spc="15" dirty="0">
                <a:solidFill>
                  <a:srgbClr val="0C0C0C"/>
                </a:solidFill>
                <a:latin typeface="Arial"/>
                <a:cs typeface="Arial"/>
              </a:rPr>
              <a:t>best </a:t>
            </a:r>
            <a:r>
              <a:rPr sz="1450" spc="45" dirty="0">
                <a:solidFill>
                  <a:srgbClr val="0C0C0C"/>
                </a:solidFill>
                <a:latin typeface="Arial"/>
                <a:cs typeface="Arial"/>
              </a:rPr>
              <a:t>return </a:t>
            </a:r>
            <a:r>
              <a:rPr sz="1450" spc="35" dirty="0">
                <a:solidFill>
                  <a:srgbClr val="0C0C0C"/>
                </a:solidFill>
                <a:latin typeface="Arial"/>
                <a:cs typeface="Arial"/>
              </a:rPr>
              <a:t>for </a:t>
            </a:r>
            <a:r>
              <a:rPr sz="1450" spc="30" dirty="0">
                <a:solidFill>
                  <a:srgbClr val="0C0C0C"/>
                </a:solidFill>
                <a:latin typeface="Arial"/>
                <a:cs typeface="Arial"/>
              </a:rPr>
              <a:t>investment </a:t>
            </a:r>
            <a:r>
              <a:rPr sz="1450" spc="105" dirty="0">
                <a:solidFill>
                  <a:srgbClr val="1D1D1D"/>
                </a:solidFill>
                <a:latin typeface="Arial"/>
                <a:cs typeface="Arial"/>
              </a:rPr>
              <a:t>with </a:t>
            </a:r>
            <a:r>
              <a:rPr sz="1450" spc="45" dirty="0">
                <a:solidFill>
                  <a:srgbClr val="0C0C0C"/>
                </a:solidFill>
                <a:latin typeface="Arial"/>
                <a:cs typeface="Arial"/>
              </a:rPr>
              <a:t>the </a:t>
            </a:r>
            <a:r>
              <a:rPr sz="1450" spc="-5" dirty="0">
                <a:solidFill>
                  <a:srgbClr val="0C0C0C"/>
                </a:solidFill>
                <a:latin typeface="Arial"/>
                <a:cs typeface="Arial"/>
              </a:rPr>
              <a:t>least </a:t>
            </a:r>
            <a:r>
              <a:rPr sz="1450" spc="70" dirty="0">
                <a:solidFill>
                  <a:srgbClr val="1D1D1D"/>
                </a:solidFill>
                <a:latin typeface="Arial"/>
                <a:cs typeface="Arial"/>
              </a:rPr>
              <a:t>amount </a:t>
            </a:r>
            <a:r>
              <a:rPr sz="1450" spc="50" dirty="0">
                <a:solidFill>
                  <a:srgbClr val="0C0C0C"/>
                </a:solidFill>
                <a:latin typeface="Arial"/>
                <a:cs typeface="Arial"/>
              </a:rPr>
              <a:t>of</a:t>
            </a:r>
            <a:r>
              <a:rPr sz="1450" spc="140" dirty="0">
                <a:solidFill>
                  <a:srgbClr val="0C0C0C"/>
                </a:solidFill>
                <a:latin typeface="Arial"/>
                <a:cs typeface="Arial"/>
              </a:rPr>
              <a:t> </a:t>
            </a:r>
            <a:r>
              <a:rPr sz="1450" spc="-40" dirty="0">
                <a:solidFill>
                  <a:srgbClr val="1D1D1D"/>
                </a:solidFill>
                <a:latin typeface="Arial"/>
                <a:cs typeface="Arial"/>
              </a:rPr>
              <a:t>stress.</a:t>
            </a:r>
            <a:endParaRPr sz="1450" dirty="0">
              <a:latin typeface="Arial"/>
              <a:cs typeface="Arial"/>
            </a:endParaRPr>
          </a:p>
          <a:p>
            <a:pPr>
              <a:lnSpc>
                <a:spcPct val="100000"/>
              </a:lnSpc>
              <a:spcBef>
                <a:spcPts val="20"/>
              </a:spcBef>
            </a:pPr>
            <a:endParaRPr sz="1600" dirty="0">
              <a:latin typeface="Arial"/>
              <a:cs typeface="Arial"/>
            </a:endParaRPr>
          </a:p>
          <a:p>
            <a:pPr marL="15875" marR="5080" indent="-3810" algn="just">
              <a:lnSpc>
                <a:spcPct val="112400"/>
              </a:lnSpc>
            </a:pPr>
            <a:r>
              <a:rPr sz="1450" spc="-40" dirty="0">
                <a:solidFill>
                  <a:srgbClr val="0C0C0C"/>
                </a:solidFill>
                <a:latin typeface="Arial"/>
                <a:cs typeface="Arial"/>
              </a:rPr>
              <a:t>In</a:t>
            </a:r>
            <a:r>
              <a:rPr sz="1450" spc="114" dirty="0">
                <a:solidFill>
                  <a:srgbClr val="0C0C0C"/>
                </a:solidFill>
                <a:latin typeface="Arial"/>
                <a:cs typeface="Arial"/>
              </a:rPr>
              <a:t> </a:t>
            </a:r>
            <a:r>
              <a:rPr sz="1450" spc="35" dirty="0">
                <a:solidFill>
                  <a:srgbClr val="1D1D1D"/>
                </a:solidFill>
                <a:latin typeface="Arial"/>
                <a:cs typeface="Arial"/>
              </a:rPr>
              <a:t>this</a:t>
            </a:r>
            <a:r>
              <a:rPr sz="1450" spc="-95" dirty="0">
                <a:solidFill>
                  <a:srgbClr val="1D1D1D"/>
                </a:solidFill>
                <a:latin typeface="Arial"/>
                <a:cs typeface="Arial"/>
              </a:rPr>
              <a:t> </a:t>
            </a:r>
            <a:r>
              <a:rPr sz="1450" spc="40" dirty="0">
                <a:solidFill>
                  <a:srgbClr val="1D1D1D"/>
                </a:solidFill>
                <a:latin typeface="Arial"/>
                <a:cs typeface="Arial"/>
              </a:rPr>
              <a:t>eGuide,</a:t>
            </a:r>
            <a:r>
              <a:rPr sz="1450" spc="-5" dirty="0">
                <a:solidFill>
                  <a:srgbClr val="1D1D1D"/>
                </a:solidFill>
                <a:latin typeface="Arial"/>
                <a:cs typeface="Arial"/>
              </a:rPr>
              <a:t> </a:t>
            </a:r>
            <a:r>
              <a:rPr sz="1450" spc="25" dirty="0">
                <a:solidFill>
                  <a:srgbClr val="0C0C0C"/>
                </a:solidFill>
                <a:latin typeface="Arial"/>
                <a:cs typeface="Arial"/>
              </a:rPr>
              <a:t>I</a:t>
            </a:r>
            <a:r>
              <a:rPr sz="1450" spc="-25" dirty="0">
                <a:solidFill>
                  <a:srgbClr val="0C0C0C"/>
                </a:solidFill>
                <a:latin typeface="Arial"/>
                <a:cs typeface="Arial"/>
              </a:rPr>
              <a:t> </a:t>
            </a:r>
            <a:r>
              <a:rPr sz="1450" spc="114" dirty="0">
                <a:solidFill>
                  <a:srgbClr val="0C0C0C"/>
                </a:solidFill>
                <a:latin typeface="Arial"/>
                <a:cs typeface="Arial"/>
              </a:rPr>
              <a:t>will</a:t>
            </a:r>
            <a:r>
              <a:rPr sz="1450" spc="-15" dirty="0">
                <a:solidFill>
                  <a:srgbClr val="0C0C0C"/>
                </a:solidFill>
                <a:latin typeface="Arial"/>
                <a:cs typeface="Arial"/>
              </a:rPr>
              <a:t> </a:t>
            </a:r>
            <a:r>
              <a:rPr sz="1450" spc="55" dirty="0">
                <a:solidFill>
                  <a:srgbClr val="0C0C0C"/>
                </a:solidFill>
                <a:latin typeface="Arial"/>
                <a:cs typeface="Arial"/>
              </a:rPr>
              <a:t>walk</a:t>
            </a:r>
            <a:r>
              <a:rPr sz="1450" dirty="0">
                <a:solidFill>
                  <a:srgbClr val="0C0C0C"/>
                </a:solidFill>
                <a:latin typeface="Arial"/>
                <a:cs typeface="Arial"/>
              </a:rPr>
              <a:t> </a:t>
            </a:r>
            <a:r>
              <a:rPr sz="1450" spc="55" dirty="0">
                <a:solidFill>
                  <a:srgbClr val="1D1D1D"/>
                </a:solidFill>
                <a:latin typeface="Arial"/>
                <a:cs typeface="Arial"/>
              </a:rPr>
              <a:t>you</a:t>
            </a:r>
            <a:r>
              <a:rPr sz="1450" spc="-55" dirty="0">
                <a:solidFill>
                  <a:srgbClr val="1D1D1D"/>
                </a:solidFill>
                <a:latin typeface="Arial"/>
                <a:cs typeface="Arial"/>
              </a:rPr>
              <a:t> </a:t>
            </a:r>
            <a:r>
              <a:rPr sz="1450" spc="35" dirty="0">
                <a:solidFill>
                  <a:srgbClr val="0C0C0C"/>
                </a:solidFill>
                <a:latin typeface="Arial"/>
                <a:cs typeface="Arial"/>
              </a:rPr>
              <a:t>through</a:t>
            </a:r>
            <a:r>
              <a:rPr sz="1450" spc="5" dirty="0">
                <a:solidFill>
                  <a:srgbClr val="0C0C0C"/>
                </a:solidFill>
                <a:latin typeface="Arial"/>
                <a:cs typeface="Arial"/>
              </a:rPr>
              <a:t> </a:t>
            </a:r>
            <a:r>
              <a:rPr sz="1450" dirty="0">
                <a:solidFill>
                  <a:srgbClr val="0C0C0C"/>
                </a:solidFill>
                <a:latin typeface="Arial"/>
                <a:cs typeface="Arial"/>
              </a:rPr>
              <a:t>some</a:t>
            </a:r>
            <a:r>
              <a:rPr sz="1450" spc="-50" dirty="0">
                <a:solidFill>
                  <a:srgbClr val="0C0C0C"/>
                </a:solidFill>
                <a:latin typeface="Arial"/>
                <a:cs typeface="Arial"/>
              </a:rPr>
              <a:t> </a:t>
            </a:r>
            <a:r>
              <a:rPr sz="1450" spc="50" dirty="0">
                <a:solidFill>
                  <a:srgbClr val="0C0C0C"/>
                </a:solidFill>
                <a:latin typeface="Arial"/>
                <a:cs typeface="Arial"/>
              </a:rPr>
              <a:t>of</a:t>
            </a:r>
            <a:r>
              <a:rPr sz="1450" spc="-60" dirty="0">
                <a:solidFill>
                  <a:srgbClr val="0C0C0C"/>
                </a:solidFill>
                <a:latin typeface="Arial"/>
                <a:cs typeface="Arial"/>
              </a:rPr>
              <a:t> </a:t>
            </a:r>
            <a:r>
              <a:rPr sz="1450" spc="35" dirty="0">
                <a:solidFill>
                  <a:srgbClr val="0C0C0C"/>
                </a:solidFill>
                <a:latin typeface="Arial"/>
                <a:cs typeface="Arial"/>
              </a:rPr>
              <a:t>the</a:t>
            </a:r>
            <a:r>
              <a:rPr sz="1450" spc="-75" dirty="0">
                <a:solidFill>
                  <a:srgbClr val="0C0C0C"/>
                </a:solidFill>
                <a:latin typeface="Arial"/>
                <a:cs typeface="Arial"/>
              </a:rPr>
              <a:t> </a:t>
            </a:r>
            <a:r>
              <a:rPr sz="1450" spc="-10" dirty="0">
                <a:solidFill>
                  <a:srgbClr val="0C0C0C"/>
                </a:solidFill>
                <a:latin typeface="Arial"/>
                <a:cs typeface="Arial"/>
              </a:rPr>
              <a:t>best</a:t>
            </a:r>
            <a:r>
              <a:rPr sz="1450" spc="-75" dirty="0">
                <a:solidFill>
                  <a:srgbClr val="0C0C0C"/>
                </a:solidFill>
                <a:latin typeface="Arial"/>
                <a:cs typeface="Arial"/>
              </a:rPr>
              <a:t> </a:t>
            </a:r>
            <a:r>
              <a:rPr sz="1450" spc="5" dirty="0">
                <a:solidFill>
                  <a:srgbClr val="0C0C0C"/>
                </a:solidFill>
                <a:latin typeface="Arial"/>
                <a:cs typeface="Arial"/>
              </a:rPr>
              <a:t>practices</a:t>
            </a:r>
            <a:r>
              <a:rPr sz="1450" spc="85" dirty="0">
                <a:solidFill>
                  <a:srgbClr val="0C0C0C"/>
                </a:solidFill>
                <a:latin typeface="Arial"/>
                <a:cs typeface="Arial"/>
              </a:rPr>
              <a:t> </a:t>
            </a:r>
            <a:r>
              <a:rPr sz="1450" spc="5" dirty="0">
                <a:solidFill>
                  <a:srgbClr val="0C0C0C"/>
                </a:solidFill>
                <a:latin typeface="Arial"/>
                <a:cs typeface="Arial"/>
              </a:rPr>
              <a:t>in</a:t>
            </a:r>
            <a:r>
              <a:rPr sz="1450" spc="60" dirty="0">
                <a:solidFill>
                  <a:srgbClr val="0C0C0C"/>
                </a:solidFill>
                <a:latin typeface="Arial"/>
                <a:cs typeface="Arial"/>
              </a:rPr>
              <a:t> </a:t>
            </a:r>
            <a:r>
              <a:rPr sz="1450" spc="35" dirty="0">
                <a:solidFill>
                  <a:srgbClr val="0C0C0C"/>
                </a:solidFill>
                <a:latin typeface="Arial"/>
                <a:cs typeface="Arial"/>
              </a:rPr>
              <a:t>the</a:t>
            </a:r>
            <a:r>
              <a:rPr sz="1450" spc="-50" dirty="0">
                <a:solidFill>
                  <a:srgbClr val="0C0C0C"/>
                </a:solidFill>
                <a:latin typeface="Arial"/>
                <a:cs typeface="Arial"/>
              </a:rPr>
              <a:t> </a:t>
            </a:r>
            <a:r>
              <a:rPr sz="1450" spc="35" dirty="0">
                <a:solidFill>
                  <a:srgbClr val="0C0C0C"/>
                </a:solidFill>
                <a:latin typeface="Arial"/>
                <a:cs typeface="Arial"/>
              </a:rPr>
              <a:t>industr</a:t>
            </a:r>
            <a:r>
              <a:rPr sz="1450" spc="35" dirty="0">
                <a:solidFill>
                  <a:srgbClr val="2D2D2D"/>
                </a:solidFill>
                <a:latin typeface="Arial"/>
                <a:cs typeface="Arial"/>
              </a:rPr>
              <a:t>y  </a:t>
            </a:r>
            <a:r>
              <a:rPr sz="1450" spc="45" dirty="0">
                <a:solidFill>
                  <a:srgbClr val="0C0C0C"/>
                </a:solidFill>
                <a:latin typeface="Arial"/>
                <a:cs typeface="Arial"/>
              </a:rPr>
              <a:t>for negotiating </a:t>
            </a:r>
            <a:r>
              <a:rPr sz="1450" spc="30" dirty="0">
                <a:solidFill>
                  <a:srgbClr val="1D1D1D"/>
                </a:solidFill>
                <a:latin typeface="Arial"/>
                <a:cs typeface="Arial"/>
              </a:rPr>
              <a:t>a </a:t>
            </a:r>
            <a:r>
              <a:rPr sz="1450" spc="40" dirty="0">
                <a:solidFill>
                  <a:srgbClr val="0C0C0C"/>
                </a:solidFill>
                <a:latin typeface="Arial"/>
                <a:cs typeface="Arial"/>
              </a:rPr>
              <a:t>fair </a:t>
            </a:r>
            <a:r>
              <a:rPr sz="1450" spc="25" dirty="0">
                <a:solidFill>
                  <a:srgbClr val="0C0C0C"/>
                </a:solidFill>
                <a:latin typeface="Arial"/>
                <a:cs typeface="Arial"/>
              </a:rPr>
              <a:t>transaction </a:t>
            </a:r>
            <a:r>
              <a:rPr sz="1450" spc="60" dirty="0">
                <a:solidFill>
                  <a:srgbClr val="0C0C0C"/>
                </a:solidFill>
                <a:latin typeface="Arial"/>
                <a:cs typeface="Arial"/>
              </a:rPr>
              <a:t>where </a:t>
            </a:r>
            <a:r>
              <a:rPr sz="1450" spc="85" dirty="0">
                <a:solidFill>
                  <a:srgbClr val="0C0C0C"/>
                </a:solidFill>
                <a:latin typeface="Arial"/>
                <a:cs typeface="Arial"/>
              </a:rPr>
              <a:t>multiple </a:t>
            </a:r>
            <a:r>
              <a:rPr sz="1450" spc="15" dirty="0">
                <a:solidFill>
                  <a:srgbClr val="0C0C0C"/>
                </a:solidFill>
                <a:latin typeface="Arial"/>
                <a:cs typeface="Arial"/>
              </a:rPr>
              <a:t>offers </a:t>
            </a:r>
            <a:r>
              <a:rPr sz="1450" spc="15" dirty="0">
                <a:solidFill>
                  <a:srgbClr val="1D1D1D"/>
                </a:solidFill>
                <a:latin typeface="Arial"/>
                <a:cs typeface="Arial"/>
              </a:rPr>
              <a:t>are </a:t>
            </a:r>
            <a:r>
              <a:rPr sz="1450" spc="15" dirty="0">
                <a:solidFill>
                  <a:srgbClr val="0C0C0C"/>
                </a:solidFill>
                <a:latin typeface="Arial"/>
                <a:cs typeface="Arial"/>
              </a:rPr>
              <a:t>involved</a:t>
            </a:r>
            <a:r>
              <a:rPr sz="1450" spc="90" dirty="0">
                <a:solidFill>
                  <a:srgbClr val="0C0C0C"/>
                </a:solidFill>
                <a:latin typeface="Arial"/>
                <a:cs typeface="Arial"/>
              </a:rPr>
              <a:t> </a:t>
            </a:r>
            <a:r>
              <a:rPr sz="1450" spc="15" dirty="0">
                <a:solidFill>
                  <a:srgbClr val="424242"/>
                </a:solidFill>
                <a:latin typeface="Arial"/>
                <a:cs typeface="Arial"/>
              </a:rPr>
              <a:t>.</a:t>
            </a:r>
            <a:endParaRPr sz="1450" dirty="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4747365"/>
            <a:ext cx="7772400" cy="5311140"/>
            <a:chOff x="0" y="4747365"/>
            <a:chExt cx="7772400" cy="5311140"/>
          </a:xfrm>
        </p:grpSpPr>
        <p:sp>
          <p:nvSpPr>
            <p:cNvPr id="3" name="object 3"/>
            <p:cNvSpPr/>
            <p:nvPr/>
          </p:nvSpPr>
          <p:spPr>
            <a:xfrm>
              <a:off x="0" y="4747365"/>
              <a:ext cx="4860588" cy="54072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5288088"/>
              <a:ext cx="7767772" cy="477031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856002" y="4751948"/>
              <a:ext cx="2916555" cy="128905"/>
            </a:xfrm>
            <a:custGeom>
              <a:avLst/>
              <a:gdLst/>
              <a:ahLst/>
              <a:cxnLst/>
              <a:rect l="l" t="t" r="r" b="b"/>
              <a:pathLst>
                <a:path w="2916554" h="128904">
                  <a:moveTo>
                    <a:pt x="0" y="0"/>
                  </a:moveTo>
                  <a:lnTo>
                    <a:pt x="2916397" y="0"/>
                  </a:lnTo>
                  <a:lnTo>
                    <a:pt x="2916397" y="128307"/>
                  </a:lnTo>
                  <a:lnTo>
                    <a:pt x="0" y="128307"/>
                  </a:lnTo>
                  <a:lnTo>
                    <a:pt x="0" y="0"/>
                  </a:lnTo>
                  <a:close/>
                </a:path>
              </a:pathLst>
            </a:custGeom>
            <a:solidFill>
              <a:srgbClr val="000000"/>
            </a:solidFill>
          </p:spPr>
          <p:txBody>
            <a:bodyPr wrap="square" lIns="0" tIns="0" rIns="0" bIns="0" rtlCol="0"/>
            <a:lstStyle/>
            <a:p>
              <a:endParaRPr/>
            </a:p>
          </p:txBody>
        </p:sp>
        <p:sp>
          <p:nvSpPr>
            <p:cNvPr id="6" name="object 6"/>
            <p:cNvSpPr/>
            <p:nvPr/>
          </p:nvSpPr>
          <p:spPr>
            <a:xfrm>
              <a:off x="1971747" y="5618022"/>
              <a:ext cx="1568450" cy="0"/>
            </a:xfrm>
            <a:custGeom>
              <a:avLst/>
              <a:gdLst/>
              <a:ahLst/>
              <a:cxnLst/>
              <a:rect l="l" t="t" r="r" b="b"/>
              <a:pathLst>
                <a:path w="1568450">
                  <a:moveTo>
                    <a:pt x="0" y="0"/>
                  </a:moveTo>
                  <a:lnTo>
                    <a:pt x="1568227" y="0"/>
                  </a:lnTo>
                </a:path>
              </a:pathLst>
            </a:custGeom>
            <a:ln w="18329">
              <a:solidFill>
                <a:srgbClr val="000000"/>
              </a:solidFill>
            </a:ln>
          </p:spPr>
          <p:txBody>
            <a:bodyPr wrap="square" lIns="0" tIns="0" rIns="0" bIns="0" rtlCol="0"/>
            <a:lstStyle/>
            <a:p>
              <a:endParaRPr/>
            </a:p>
          </p:txBody>
        </p:sp>
      </p:grpSp>
      <p:sp>
        <p:nvSpPr>
          <p:cNvPr id="7" name="object 7"/>
          <p:cNvSpPr txBox="1"/>
          <p:nvPr/>
        </p:nvSpPr>
        <p:spPr>
          <a:xfrm>
            <a:off x="524461" y="815694"/>
            <a:ext cx="6692265" cy="754380"/>
          </a:xfrm>
          <a:prstGeom prst="rect">
            <a:avLst/>
          </a:prstGeom>
        </p:spPr>
        <p:txBody>
          <a:bodyPr vert="horz" wrap="square" lIns="0" tIns="12700" rIns="0" bIns="0" rtlCol="0">
            <a:spAutoFit/>
          </a:bodyPr>
          <a:lstStyle/>
          <a:p>
            <a:pPr marL="12700" marR="5080" indent="5080">
              <a:lnSpc>
                <a:spcPct val="113799"/>
              </a:lnSpc>
              <a:spcBef>
                <a:spcPts val="100"/>
              </a:spcBef>
            </a:pPr>
            <a:r>
              <a:rPr sz="1400" b="1" spc="-60" dirty="0">
                <a:solidFill>
                  <a:srgbClr val="080808"/>
                </a:solidFill>
                <a:latin typeface="Arial"/>
                <a:cs typeface="Arial"/>
              </a:rPr>
              <a:t>In </a:t>
            </a:r>
            <a:r>
              <a:rPr sz="1400" b="1" spc="40" dirty="0">
                <a:solidFill>
                  <a:srgbClr val="080808"/>
                </a:solidFill>
                <a:latin typeface="Arial"/>
                <a:cs typeface="Arial"/>
              </a:rPr>
              <a:t>certain </a:t>
            </a:r>
            <a:r>
              <a:rPr sz="1400" b="1" spc="15" dirty="0">
                <a:solidFill>
                  <a:srgbClr val="080808"/>
                </a:solidFill>
                <a:latin typeface="Arial"/>
                <a:cs typeface="Arial"/>
              </a:rPr>
              <a:t>markets, </a:t>
            </a:r>
            <a:r>
              <a:rPr sz="1400" b="1" spc="-30" dirty="0">
                <a:solidFill>
                  <a:srgbClr val="080808"/>
                </a:solidFill>
                <a:latin typeface="Arial"/>
                <a:cs typeface="Arial"/>
              </a:rPr>
              <a:t>such </a:t>
            </a:r>
            <a:r>
              <a:rPr sz="1400" b="1" spc="-55" dirty="0">
                <a:solidFill>
                  <a:srgbClr val="080808"/>
                </a:solidFill>
                <a:latin typeface="Arial"/>
                <a:cs typeface="Arial"/>
              </a:rPr>
              <a:t>as </a:t>
            </a:r>
            <a:r>
              <a:rPr sz="1400" b="1" spc="-5" dirty="0">
                <a:solidFill>
                  <a:srgbClr val="080808"/>
                </a:solidFill>
                <a:latin typeface="Arial"/>
                <a:cs typeface="Arial"/>
              </a:rPr>
              <a:t>ones </a:t>
            </a:r>
            <a:r>
              <a:rPr sz="1400" b="1" spc="85" dirty="0">
                <a:solidFill>
                  <a:srgbClr val="080808"/>
                </a:solidFill>
                <a:latin typeface="Arial"/>
                <a:cs typeface="Arial"/>
              </a:rPr>
              <a:t>with </a:t>
            </a:r>
            <a:r>
              <a:rPr sz="1400" b="1" spc="100" dirty="0">
                <a:solidFill>
                  <a:srgbClr val="080808"/>
                </a:solidFill>
                <a:latin typeface="Arial"/>
                <a:cs typeface="Arial"/>
              </a:rPr>
              <a:t>low </a:t>
            </a:r>
            <a:r>
              <a:rPr sz="1400" b="1" spc="15" dirty="0">
                <a:solidFill>
                  <a:srgbClr val="080808"/>
                </a:solidFill>
                <a:latin typeface="Arial"/>
                <a:cs typeface="Arial"/>
              </a:rPr>
              <a:t>listing </a:t>
            </a:r>
            <a:r>
              <a:rPr sz="1400" b="1" spc="20" dirty="0">
                <a:solidFill>
                  <a:srgbClr val="080808"/>
                </a:solidFill>
                <a:latin typeface="Arial"/>
                <a:cs typeface="Arial"/>
              </a:rPr>
              <a:t>inventory, </a:t>
            </a:r>
            <a:r>
              <a:rPr sz="1400" b="1" spc="-20" dirty="0">
                <a:solidFill>
                  <a:srgbClr val="080808"/>
                </a:solidFill>
                <a:latin typeface="Arial"/>
                <a:cs typeface="Arial"/>
              </a:rPr>
              <a:t>sellers </a:t>
            </a:r>
            <a:r>
              <a:rPr sz="1400" b="1" spc="50" dirty="0">
                <a:solidFill>
                  <a:srgbClr val="080808"/>
                </a:solidFill>
                <a:latin typeface="Arial"/>
                <a:cs typeface="Arial"/>
              </a:rPr>
              <a:t>are </a:t>
            </a:r>
            <a:r>
              <a:rPr sz="1400" b="1" spc="35" dirty="0">
                <a:solidFill>
                  <a:srgbClr val="080808"/>
                </a:solidFill>
                <a:latin typeface="Arial"/>
                <a:cs typeface="Arial"/>
              </a:rPr>
              <a:t>often  in the </a:t>
            </a:r>
            <a:r>
              <a:rPr sz="1400" b="1" spc="15" dirty="0">
                <a:solidFill>
                  <a:srgbClr val="080808"/>
                </a:solidFill>
                <a:latin typeface="Arial"/>
                <a:cs typeface="Arial"/>
              </a:rPr>
              <a:t>position </a:t>
            </a:r>
            <a:r>
              <a:rPr sz="1400" b="1" spc="20" dirty="0">
                <a:solidFill>
                  <a:srgbClr val="080808"/>
                </a:solidFill>
                <a:latin typeface="Arial"/>
                <a:cs typeface="Arial"/>
              </a:rPr>
              <a:t>to </a:t>
            </a:r>
            <a:r>
              <a:rPr sz="1400" b="1" spc="35" dirty="0">
                <a:solidFill>
                  <a:srgbClr val="080808"/>
                </a:solidFill>
                <a:latin typeface="Arial"/>
                <a:cs typeface="Arial"/>
              </a:rPr>
              <a:t>weigh </a:t>
            </a:r>
            <a:r>
              <a:rPr sz="1400" b="1" spc="25" dirty="0">
                <a:solidFill>
                  <a:srgbClr val="080808"/>
                </a:solidFill>
                <a:latin typeface="Arial"/>
                <a:cs typeface="Arial"/>
              </a:rPr>
              <a:t>competing </a:t>
            </a:r>
            <a:r>
              <a:rPr sz="1400" b="1" spc="5" dirty="0">
                <a:solidFill>
                  <a:srgbClr val="080808"/>
                </a:solidFill>
                <a:latin typeface="Arial"/>
                <a:cs typeface="Arial"/>
              </a:rPr>
              <a:t>purchase </a:t>
            </a:r>
            <a:r>
              <a:rPr sz="1400" b="1" spc="10" dirty="0">
                <a:solidFill>
                  <a:srgbClr val="080808"/>
                </a:solidFill>
                <a:latin typeface="Arial"/>
                <a:cs typeface="Arial"/>
              </a:rPr>
              <a:t>offers </a:t>
            </a:r>
            <a:r>
              <a:rPr sz="1400" b="1" spc="60" dirty="0">
                <a:solidFill>
                  <a:srgbClr val="080808"/>
                </a:solidFill>
                <a:latin typeface="Arial"/>
                <a:cs typeface="Arial"/>
              </a:rPr>
              <a:t>from </a:t>
            </a:r>
            <a:r>
              <a:rPr sz="1400" b="1" spc="50" dirty="0">
                <a:solidFill>
                  <a:srgbClr val="080808"/>
                </a:solidFill>
                <a:latin typeface="Arial"/>
                <a:cs typeface="Arial"/>
              </a:rPr>
              <a:t>multiple</a:t>
            </a:r>
            <a:r>
              <a:rPr sz="1400" b="1" spc="400" dirty="0">
                <a:solidFill>
                  <a:srgbClr val="080808"/>
                </a:solidFill>
                <a:latin typeface="Arial"/>
                <a:cs typeface="Arial"/>
              </a:rPr>
              <a:t> </a:t>
            </a:r>
            <a:r>
              <a:rPr sz="1400" b="1" spc="-5" dirty="0">
                <a:solidFill>
                  <a:srgbClr val="080808"/>
                </a:solidFill>
                <a:latin typeface="Arial"/>
                <a:cs typeface="Arial"/>
              </a:rPr>
              <a:t>buyers.</a:t>
            </a:r>
            <a:endParaRPr sz="1400" dirty="0">
              <a:latin typeface="Arial"/>
              <a:cs typeface="Arial"/>
            </a:endParaRPr>
          </a:p>
          <a:p>
            <a:pPr marL="12700">
              <a:lnSpc>
                <a:spcPct val="100000"/>
              </a:lnSpc>
              <a:spcBef>
                <a:spcPts val="229"/>
              </a:spcBef>
            </a:pPr>
            <a:r>
              <a:rPr sz="1400" b="1" spc="5" dirty="0">
                <a:solidFill>
                  <a:srgbClr val="080808"/>
                </a:solidFill>
                <a:latin typeface="Arial"/>
                <a:cs typeface="Arial"/>
              </a:rPr>
              <a:t>They </a:t>
            </a:r>
            <a:r>
              <a:rPr sz="1400" b="1" spc="35" dirty="0">
                <a:solidFill>
                  <a:srgbClr val="080808"/>
                </a:solidFill>
                <a:latin typeface="Arial"/>
                <a:cs typeface="Arial"/>
              </a:rPr>
              <a:t>can then </a:t>
            </a:r>
            <a:r>
              <a:rPr sz="1400" b="1" spc="65" dirty="0">
                <a:solidFill>
                  <a:srgbClr val="080808"/>
                </a:solidFill>
                <a:latin typeface="Arial"/>
                <a:cs typeface="Arial"/>
              </a:rPr>
              <a:t>do </a:t>
            </a:r>
            <a:r>
              <a:rPr sz="1400" b="1" spc="45" dirty="0">
                <a:solidFill>
                  <a:srgbClr val="080808"/>
                </a:solidFill>
                <a:latin typeface="Arial"/>
                <a:cs typeface="Arial"/>
              </a:rPr>
              <a:t>one </a:t>
            </a:r>
            <a:r>
              <a:rPr sz="1400" b="1" spc="35" dirty="0">
                <a:solidFill>
                  <a:srgbClr val="080808"/>
                </a:solidFill>
                <a:latin typeface="Arial"/>
                <a:cs typeface="Arial"/>
              </a:rPr>
              <a:t>of </a:t>
            </a:r>
            <a:r>
              <a:rPr sz="1400" b="1" spc="-5" dirty="0">
                <a:solidFill>
                  <a:srgbClr val="080808"/>
                </a:solidFill>
                <a:latin typeface="Arial"/>
                <a:cs typeface="Arial"/>
              </a:rPr>
              <a:t>several</a:t>
            </a:r>
            <a:r>
              <a:rPr sz="1400" b="1" spc="20" dirty="0">
                <a:solidFill>
                  <a:srgbClr val="080808"/>
                </a:solidFill>
                <a:latin typeface="Arial"/>
                <a:cs typeface="Arial"/>
              </a:rPr>
              <a:t> </a:t>
            </a:r>
            <a:r>
              <a:rPr sz="1400" b="1" dirty="0">
                <a:solidFill>
                  <a:srgbClr val="080808"/>
                </a:solidFill>
                <a:latin typeface="Arial"/>
                <a:cs typeface="Arial"/>
              </a:rPr>
              <a:t>things:</a:t>
            </a:r>
            <a:endParaRPr sz="1400" dirty="0">
              <a:latin typeface="Arial"/>
              <a:cs typeface="Arial"/>
            </a:endParaRPr>
          </a:p>
        </p:txBody>
      </p:sp>
      <p:sp>
        <p:nvSpPr>
          <p:cNvPr id="8" name="object 8"/>
          <p:cNvSpPr txBox="1"/>
          <p:nvPr/>
        </p:nvSpPr>
        <p:spPr>
          <a:xfrm>
            <a:off x="1000069" y="2799620"/>
            <a:ext cx="93980" cy="618490"/>
          </a:xfrm>
          <a:prstGeom prst="rect">
            <a:avLst/>
          </a:prstGeom>
        </p:spPr>
        <p:txBody>
          <a:bodyPr vert="horz" wrap="square" lIns="0" tIns="12700" rIns="0" bIns="0" rtlCol="0">
            <a:spAutoFit/>
          </a:bodyPr>
          <a:lstStyle/>
          <a:p>
            <a:pPr marL="12700">
              <a:lnSpc>
                <a:spcPct val="100000"/>
              </a:lnSpc>
              <a:spcBef>
                <a:spcPts val="100"/>
              </a:spcBef>
            </a:pPr>
            <a:r>
              <a:rPr sz="1450" spc="30" dirty="0">
                <a:solidFill>
                  <a:srgbClr val="080808"/>
                </a:solidFill>
                <a:latin typeface="Arial"/>
                <a:cs typeface="Arial"/>
              </a:rPr>
              <a:t>•</a:t>
            </a:r>
            <a:endParaRPr sz="1450">
              <a:latin typeface="Arial"/>
              <a:cs typeface="Arial"/>
            </a:endParaRPr>
          </a:p>
          <a:p>
            <a:pPr marL="12700">
              <a:lnSpc>
                <a:spcPct val="100000"/>
              </a:lnSpc>
              <a:spcBef>
                <a:spcPts val="1185"/>
              </a:spcBef>
            </a:pPr>
            <a:r>
              <a:rPr sz="1450" spc="25" dirty="0">
                <a:solidFill>
                  <a:srgbClr val="080808"/>
                </a:solidFill>
                <a:latin typeface="Arial"/>
                <a:cs typeface="Arial"/>
              </a:rPr>
              <a:t>•</a:t>
            </a:r>
            <a:endParaRPr sz="1450">
              <a:latin typeface="Arial"/>
              <a:cs typeface="Arial"/>
            </a:endParaRPr>
          </a:p>
        </p:txBody>
      </p:sp>
      <p:sp>
        <p:nvSpPr>
          <p:cNvPr id="9" name="object 9"/>
          <p:cNvSpPr txBox="1"/>
          <p:nvPr/>
        </p:nvSpPr>
        <p:spPr>
          <a:xfrm>
            <a:off x="1000069" y="1814403"/>
            <a:ext cx="6157595" cy="1603375"/>
          </a:xfrm>
          <a:prstGeom prst="rect">
            <a:avLst/>
          </a:prstGeom>
        </p:spPr>
        <p:txBody>
          <a:bodyPr vert="horz" wrap="square" lIns="0" tIns="12700" rIns="0" bIns="0" rtlCol="0">
            <a:spAutoFit/>
          </a:bodyPr>
          <a:lstStyle/>
          <a:p>
            <a:pPr marL="457834" indent="-445770">
              <a:lnSpc>
                <a:spcPct val="100000"/>
              </a:lnSpc>
              <a:spcBef>
                <a:spcPts val="100"/>
              </a:spcBef>
              <a:buClr>
                <a:srgbClr val="080808"/>
              </a:buClr>
              <a:buChar char="•"/>
              <a:tabLst>
                <a:tab pos="457834" algn="l"/>
                <a:tab pos="458470" algn="l"/>
              </a:tabLst>
            </a:pPr>
            <a:r>
              <a:rPr sz="1450" spc="55" dirty="0">
                <a:solidFill>
                  <a:srgbClr val="1F1F1F"/>
                </a:solidFill>
                <a:latin typeface="Arial"/>
                <a:cs typeface="Arial"/>
              </a:rPr>
              <a:t>Accept </a:t>
            </a:r>
            <a:r>
              <a:rPr sz="1450" spc="65" dirty="0">
                <a:solidFill>
                  <a:srgbClr val="1F1F1F"/>
                </a:solidFill>
                <a:latin typeface="Arial"/>
                <a:cs typeface="Arial"/>
              </a:rPr>
              <a:t>what </a:t>
            </a:r>
            <a:r>
              <a:rPr sz="1450" spc="35" dirty="0">
                <a:solidFill>
                  <a:srgbClr val="080808"/>
                </a:solidFill>
                <a:latin typeface="Arial"/>
                <a:cs typeface="Arial"/>
              </a:rPr>
              <a:t>they </a:t>
            </a:r>
            <a:r>
              <a:rPr sz="1450" spc="25" dirty="0">
                <a:solidFill>
                  <a:srgbClr val="080808"/>
                </a:solidFill>
                <a:latin typeface="Arial"/>
                <a:cs typeface="Arial"/>
              </a:rPr>
              <a:t>feel </a:t>
            </a:r>
            <a:r>
              <a:rPr sz="1450" spc="5" dirty="0">
                <a:solidFill>
                  <a:srgbClr val="080808"/>
                </a:solidFill>
                <a:latin typeface="Arial"/>
                <a:cs typeface="Arial"/>
              </a:rPr>
              <a:t>is </a:t>
            </a:r>
            <a:r>
              <a:rPr sz="1450" spc="50" dirty="0">
                <a:solidFill>
                  <a:srgbClr val="080808"/>
                </a:solidFill>
                <a:latin typeface="Arial"/>
                <a:cs typeface="Arial"/>
              </a:rPr>
              <a:t>the </a:t>
            </a:r>
            <a:r>
              <a:rPr sz="1450" spc="10" dirty="0">
                <a:solidFill>
                  <a:srgbClr val="080808"/>
                </a:solidFill>
                <a:latin typeface="Arial"/>
                <a:cs typeface="Arial"/>
              </a:rPr>
              <a:t>best</a:t>
            </a:r>
            <a:r>
              <a:rPr sz="1450" spc="20" dirty="0">
                <a:solidFill>
                  <a:srgbClr val="080808"/>
                </a:solidFill>
                <a:latin typeface="Arial"/>
                <a:cs typeface="Arial"/>
              </a:rPr>
              <a:t> </a:t>
            </a:r>
            <a:r>
              <a:rPr sz="1450" spc="30" dirty="0">
                <a:solidFill>
                  <a:srgbClr val="1F1F1F"/>
                </a:solidFill>
                <a:latin typeface="Arial"/>
                <a:cs typeface="Arial"/>
              </a:rPr>
              <a:t>offer</a:t>
            </a:r>
            <a:endParaRPr sz="1450" dirty="0">
              <a:latin typeface="Arial"/>
              <a:cs typeface="Arial"/>
            </a:endParaRPr>
          </a:p>
          <a:p>
            <a:pPr marL="455295" marR="309245" indent="-443230">
              <a:lnSpc>
                <a:spcPct val="109900"/>
              </a:lnSpc>
              <a:spcBef>
                <a:spcPts val="1010"/>
              </a:spcBef>
              <a:buChar char="•"/>
              <a:tabLst>
                <a:tab pos="454025" algn="l"/>
                <a:tab pos="455295" algn="l"/>
              </a:tabLst>
            </a:pPr>
            <a:r>
              <a:rPr sz="1450" spc="55" dirty="0">
                <a:solidFill>
                  <a:srgbClr val="080808"/>
                </a:solidFill>
                <a:latin typeface="Arial"/>
                <a:cs typeface="Arial"/>
              </a:rPr>
              <a:t>Inform </a:t>
            </a:r>
            <a:r>
              <a:rPr sz="1450" spc="40" dirty="0">
                <a:solidFill>
                  <a:srgbClr val="1F1F1F"/>
                </a:solidFill>
                <a:latin typeface="Arial"/>
                <a:cs typeface="Arial"/>
              </a:rPr>
              <a:t>all </a:t>
            </a:r>
            <a:r>
              <a:rPr sz="1450" spc="50" dirty="0">
                <a:solidFill>
                  <a:srgbClr val="1F1F1F"/>
                </a:solidFill>
                <a:latin typeface="Arial"/>
                <a:cs typeface="Arial"/>
              </a:rPr>
              <a:t>potential </a:t>
            </a:r>
            <a:r>
              <a:rPr sz="1450" spc="15" dirty="0">
                <a:solidFill>
                  <a:srgbClr val="080808"/>
                </a:solidFill>
                <a:latin typeface="Arial"/>
                <a:cs typeface="Arial"/>
              </a:rPr>
              <a:t>buyers </a:t>
            </a:r>
            <a:r>
              <a:rPr sz="1450" spc="40" dirty="0">
                <a:solidFill>
                  <a:srgbClr val="080808"/>
                </a:solidFill>
                <a:latin typeface="Arial"/>
                <a:cs typeface="Arial"/>
              </a:rPr>
              <a:t>that </a:t>
            </a:r>
            <a:r>
              <a:rPr sz="1450" spc="30" dirty="0">
                <a:solidFill>
                  <a:srgbClr val="080808"/>
                </a:solidFill>
                <a:latin typeface="Arial"/>
                <a:cs typeface="Arial"/>
              </a:rPr>
              <a:t>there </a:t>
            </a:r>
            <a:r>
              <a:rPr sz="1450" spc="30" dirty="0">
                <a:solidFill>
                  <a:srgbClr val="1F1F1F"/>
                </a:solidFill>
                <a:latin typeface="Arial"/>
                <a:cs typeface="Arial"/>
              </a:rPr>
              <a:t>are </a:t>
            </a:r>
            <a:r>
              <a:rPr sz="1450" spc="80" dirty="0">
                <a:solidFill>
                  <a:srgbClr val="080808"/>
                </a:solidFill>
                <a:latin typeface="Arial"/>
                <a:cs typeface="Arial"/>
              </a:rPr>
              <a:t>multiple </a:t>
            </a:r>
            <a:r>
              <a:rPr sz="1450" spc="5" dirty="0">
                <a:solidFill>
                  <a:srgbClr val="1F1F1F"/>
                </a:solidFill>
                <a:latin typeface="Arial"/>
                <a:cs typeface="Arial"/>
              </a:rPr>
              <a:t>offers </a:t>
            </a:r>
            <a:r>
              <a:rPr sz="1450" spc="75" dirty="0">
                <a:solidFill>
                  <a:srgbClr val="080808"/>
                </a:solidFill>
                <a:latin typeface="Arial"/>
                <a:cs typeface="Arial"/>
              </a:rPr>
              <a:t>being </a:t>
            </a:r>
            <a:r>
              <a:rPr sz="1450" spc="75" dirty="0">
                <a:solidFill>
                  <a:srgbClr val="1F1F1F"/>
                </a:solidFill>
                <a:latin typeface="Arial"/>
                <a:cs typeface="Arial"/>
              </a:rPr>
              <a:t> </a:t>
            </a:r>
            <a:r>
              <a:rPr sz="1450" spc="40" dirty="0">
                <a:solidFill>
                  <a:srgbClr val="1F1F1F"/>
                </a:solidFill>
                <a:latin typeface="Arial"/>
                <a:cs typeface="Arial"/>
              </a:rPr>
              <a:t>considered</a:t>
            </a:r>
            <a:endParaRPr sz="1450" dirty="0">
              <a:latin typeface="Arial"/>
              <a:cs typeface="Arial"/>
            </a:endParaRPr>
          </a:p>
          <a:p>
            <a:pPr marL="453390" marR="5080">
              <a:lnSpc>
                <a:spcPct val="168000"/>
              </a:lnSpc>
            </a:pPr>
            <a:r>
              <a:rPr sz="1450" spc="40" dirty="0">
                <a:solidFill>
                  <a:srgbClr val="1F1F1F"/>
                </a:solidFill>
                <a:latin typeface="Arial"/>
                <a:cs typeface="Arial"/>
              </a:rPr>
              <a:t>Counter </a:t>
            </a:r>
            <a:r>
              <a:rPr sz="1450" spc="70" dirty="0">
                <a:solidFill>
                  <a:srgbClr val="1F1F1F"/>
                </a:solidFill>
                <a:latin typeface="Arial"/>
                <a:cs typeface="Arial"/>
              </a:rPr>
              <a:t>one </a:t>
            </a:r>
            <a:r>
              <a:rPr sz="1450" spc="15" dirty="0">
                <a:solidFill>
                  <a:srgbClr val="080808"/>
                </a:solidFill>
                <a:latin typeface="Arial"/>
                <a:cs typeface="Arial"/>
              </a:rPr>
              <a:t>offer, </a:t>
            </a:r>
            <a:r>
              <a:rPr sz="1450" spc="70" dirty="0">
                <a:solidFill>
                  <a:srgbClr val="1F1F1F"/>
                </a:solidFill>
                <a:latin typeface="Arial"/>
                <a:cs typeface="Arial"/>
              </a:rPr>
              <a:t>and </a:t>
            </a:r>
            <a:r>
              <a:rPr sz="1450" spc="55" dirty="0">
                <a:solidFill>
                  <a:srgbClr val="080808"/>
                </a:solidFill>
                <a:latin typeface="Arial"/>
                <a:cs typeface="Arial"/>
              </a:rPr>
              <a:t>put </a:t>
            </a:r>
            <a:r>
              <a:rPr sz="1450" spc="40" dirty="0">
                <a:solidFill>
                  <a:srgbClr val="1F1F1F"/>
                </a:solidFill>
                <a:latin typeface="Arial"/>
                <a:cs typeface="Arial"/>
              </a:rPr>
              <a:t>other </a:t>
            </a:r>
            <a:r>
              <a:rPr sz="1450" spc="5" dirty="0">
                <a:solidFill>
                  <a:srgbClr val="1F1F1F"/>
                </a:solidFill>
                <a:latin typeface="Arial"/>
                <a:cs typeface="Arial"/>
              </a:rPr>
              <a:t>offers </a:t>
            </a:r>
            <a:r>
              <a:rPr sz="1450" spc="15" dirty="0">
                <a:solidFill>
                  <a:srgbClr val="1F1F1F"/>
                </a:solidFill>
                <a:latin typeface="Arial"/>
                <a:cs typeface="Arial"/>
              </a:rPr>
              <a:t>on </a:t>
            </a:r>
            <a:r>
              <a:rPr sz="1450" spc="105" dirty="0">
                <a:solidFill>
                  <a:srgbClr val="080808"/>
                </a:solidFill>
                <a:latin typeface="Arial"/>
                <a:cs typeface="Arial"/>
              </a:rPr>
              <a:t>hold </a:t>
            </a:r>
            <a:r>
              <a:rPr sz="1450" spc="80" dirty="0">
                <a:solidFill>
                  <a:srgbClr val="080808"/>
                </a:solidFill>
                <a:latin typeface="Arial"/>
                <a:cs typeface="Arial"/>
              </a:rPr>
              <a:t>until </a:t>
            </a:r>
            <a:r>
              <a:rPr sz="1450" spc="30" dirty="0">
                <a:solidFill>
                  <a:srgbClr val="1F1F1F"/>
                </a:solidFill>
                <a:latin typeface="Arial"/>
                <a:cs typeface="Arial"/>
              </a:rPr>
              <a:t>counter-offer  </a:t>
            </a:r>
            <a:r>
              <a:rPr sz="1450" spc="40" dirty="0">
                <a:solidFill>
                  <a:srgbClr val="080808"/>
                </a:solidFill>
                <a:latin typeface="Arial"/>
                <a:cs typeface="Arial"/>
              </a:rPr>
              <a:t>Counter </a:t>
            </a:r>
            <a:r>
              <a:rPr sz="1450" spc="45" dirty="0">
                <a:solidFill>
                  <a:srgbClr val="1F1F1F"/>
                </a:solidFill>
                <a:latin typeface="Arial"/>
                <a:cs typeface="Arial"/>
              </a:rPr>
              <a:t>an </a:t>
            </a:r>
            <a:r>
              <a:rPr sz="1450" spc="35" dirty="0">
                <a:solidFill>
                  <a:srgbClr val="1F1F1F"/>
                </a:solidFill>
                <a:latin typeface="Arial"/>
                <a:cs typeface="Arial"/>
              </a:rPr>
              <a:t>offer </a:t>
            </a:r>
            <a:r>
              <a:rPr sz="1450" spc="60" dirty="0">
                <a:solidFill>
                  <a:srgbClr val="1F1F1F"/>
                </a:solidFill>
                <a:latin typeface="Arial"/>
                <a:cs typeface="Arial"/>
              </a:rPr>
              <a:t>and </a:t>
            </a:r>
            <a:r>
              <a:rPr sz="1450" spc="55" dirty="0">
                <a:solidFill>
                  <a:srgbClr val="1F1F1F"/>
                </a:solidFill>
                <a:latin typeface="Arial"/>
                <a:cs typeface="Arial"/>
              </a:rPr>
              <a:t>reject </a:t>
            </a:r>
            <a:r>
              <a:rPr sz="1450" spc="40" dirty="0">
                <a:solidFill>
                  <a:srgbClr val="1F1F1F"/>
                </a:solidFill>
                <a:latin typeface="Arial"/>
                <a:cs typeface="Arial"/>
              </a:rPr>
              <a:t>other</a:t>
            </a:r>
            <a:r>
              <a:rPr sz="1450" spc="-40" dirty="0">
                <a:solidFill>
                  <a:srgbClr val="1F1F1F"/>
                </a:solidFill>
                <a:latin typeface="Arial"/>
                <a:cs typeface="Arial"/>
              </a:rPr>
              <a:t> </a:t>
            </a:r>
            <a:r>
              <a:rPr sz="1450" spc="15" dirty="0">
                <a:solidFill>
                  <a:srgbClr val="1F1F1F"/>
                </a:solidFill>
                <a:latin typeface="Arial"/>
                <a:cs typeface="Arial"/>
              </a:rPr>
              <a:t>offers</a:t>
            </a:r>
            <a:endParaRPr sz="1450" dirty="0">
              <a:latin typeface="Arial"/>
              <a:cs typeface="Arial"/>
            </a:endParaRPr>
          </a:p>
        </p:txBody>
      </p:sp>
      <p:sp>
        <p:nvSpPr>
          <p:cNvPr id="10" name="object 10"/>
          <p:cNvSpPr txBox="1"/>
          <p:nvPr/>
        </p:nvSpPr>
        <p:spPr>
          <a:xfrm>
            <a:off x="1965416" y="5569170"/>
            <a:ext cx="1579245" cy="433070"/>
          </a:xfrm>
          <a:prstGeom prst="rect">
            <a:avLst/>
          </a:prstGeom>
        </p:spPr>
        <p:txBody>
          <a:bodyPr vert="horz" wrap="square" lIns="0" tIns="12700" rIns="0" bIns="0" rtlCol="0">
            <a:spAutoFit/>
          </a:bodyPr>
          <a:lstStyle/>
          <a:p>
            <a:pPr marL="12700">
              <a:lnSpc>
                <a:spcPts val="1575"/>
              </a:lnSpc>
              <a:spcBef>
                <a:spcPts val="100"/>
              </a:spcBef>
              <a:tabLst>
                <a:tab pos="318770" algn="l"/>
              </a:tabLst>
            </a:pPr>
            <a:r>
              <a:rPr sz="1400" spc="10" dirty="0">
                <a:solidFill>
                  <a:srgbClr val="80A0B5"/>
                </a:solidFill>
                <a:latin typeface="Arial"/>
                <a:cs typeface="Arial"/>
              </a:rPr>
              <a:t>.	</a:t>
            </a:r>
            <a:r>
              <a:rPr sz="1400" b="1" spc="440" dirty="0">
                <a:solidFill>
                  <a:srgbClr val="E43F54"/>
                </a:solidFill>
                <a:latin typeface="Arial"/>
                <a:cs typeface="Arial"/>
              </a:rPr>
              <a:t>UNDER</a:t>
            </a:r>
            <a:r>
              <a:rPr sz="1400" spc="440" dirty="0">
                <a:solidFill>
                  <a:srgbClr val="6E9EC4"/>
                </a:solidFill>
                <a:latin typeface="Arial"/>
                <a:cs typeface="Arial"/>
              </a:rPr>
              <a:t>.</a:t>
            </a:r>
            <a:endParaRPr sz="1400">
              <a:latin typeface="Arial"/>
              <a:cs typeface="Arial"/>
            </a:endParaRPr>
          </a:p>
          <a:p>
            <a:pPr marL="12700">
              <a:lnSpc>
                <a:spcPts val="1635"/>
              </a:lnSpc>
            </a:pPr>
            <a:r>
              <a:rPr sz="1450" b="1" spc="484" dirty="0">
                <a:solidFill>
                  <a:srgbClr val="E43F54"/>
                </a:solidFill>
                <a:latin typeface="Times New Roman"/>
                <a:cs typeface="Times New Roman"/>
              </a:rPr>
              <a:t>CONTRACT</a:t>
            </a:r>
            <a:endParaRPr sz="1450">
              <a:latin typeface="Times New Roman"/>
              <a:cs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image.png" descr="image.png">
            <a:extLst>
              <a:ext uri="{FF2B5EF4-FFF2-40B4-BE49-F238E27FC236}">
                <a16:creationId xmlns:a16="http://schemas.microsoft.com/office/drawing/2014/main" id="{6830013E-BF5E-4BA4-9E0C-554FE8853A5D}"/>
              </a:ext>
            </a:extLst>
          </p:cNvPr>
          <p:cNvPicPr>
            <a:picLocks noChangeAspect="1"/>
          </p:cNvPicPr>
          <p:nvPr/>
        </p:nvPicPr>
        <p:blipFill rotWithShape="1">
          <a:blip r:embed="rId2"/>
          <a:srcRect t="93162"/>
          <a:stretch/>
        </p:blipFill>
        <p:spPr>
          <a:xfrm>
            <a:off x="0" y="9370574"/>
            <a:ext cx="7772400" cy="687825"/>
          </a:xfrm>
          <a:prstGeom prst="rect">
            <a:avLst/>
          </a:prstGeom>
          <a:ln w="12700">
            <a:miter lim="400000"/>
          </a:ln>
        </p:spPr>
      </p:pic>
      <p:sp>
        <p:nvSpPr>
          <p:cNvPr id="2" name="object 2"/>
          <p:cNvSpPr/>
          <p:nvPr/>
        </p:nvSpPr>
        <p:spPr>
          <a:xfrm>
            <a:off x="0" y="0"/>
            <a:ext cx="7767772" cy="5315583"/>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442891" y="5587246"/>
            <a:ext cx="7025005" cy="3783329"/>
          </a:xfrm>
          <a:prstGeom prst="rect">
            <a:avLst/>
          </a:prstGeom>
        </p:spPr>
        <p:txBody>
          <a:bodyPr vert="horz" wrap="square" lIns="0" tIns="12065" rIns="0" bIns="0" rtlCol="0">
            <a:spAutoFit/>
          </a:bodyPr>
          <a:lstStyle/>
          <a:p>
            <a:pPr marL="17145" marR="5080" indent="1270">
              <a:lnSpc>
                <a:spcPct val="112000"/>
              </a:lnSpc>
              <a:spcBef>
                <a:spcPts val="95"/>
              </a:spcBef>
            </a:pPr>
            <a:r>
              <a:rPr sz="1450" spc="-5" dirty="0">
                <a:solidFill>
                  <a:srgbClr val="0A0A0A"/>
                </a:solidFill>
                <a:latin typeface="Arial"/>
                <a:cs typeface="Arial"/>
              </a:rPr>
              <a:t>First, </a:t>
            </a:r>
            <a:r>
              <a:rPr sz="1450" spc="5" dirty="0">
                <a:solidFill>
                  <a:srgbClr val="0A0A0A"/>
                </a:solidFill>
                <a:latin typeface="Arial"/>
                <a:cs typeface="Arial"/>
              </a:rPr>
              <a:t>let's </a:t>
            </a:r>
            <a:r>
              <a:rPr sz="1450" spc="35" dirty="0">
                <a:solidFill>
                  <a:srgbClr val="0A0A0A"/>
                </a:solidFill>
                <a:latin typeface="Arial"/>
                <a:cs typeface="Arial"/>
              </a:rPr>
              <a:t>take </a:t>
            </a:r>
            <a:r>
              <a:rPr sz="1450" spc="15" dirty="0">
                <a:solidFill>
                  <a:srgbClr val="1C1C1C"/>
                </a:solidFill>
                <a:latin typeface="Arial"/>
                <a:cs typeface="Arial"/>
              </a:rPr>
              <a:t>a </a:t>
            </a:r>
            <a:r>
              <a:rPr sz="1450" spc="60" dirty="0">
                <a:solidFill>
                  <a:srgbClr val="0A0A0A"/>
                </a:solidFill>
                <a:latin typeface="Arial"/>
                <a:cs typeface="Arial"/>
              </a:rPr>
              <a:t>look </a:t>
            </a:r>
            <a:r>
              <a:rPr sz="1450" spc="55" dirty="0">
                <a:solidFill>
                  <a:srgbClr val="1C1C1C"/>
                </a:solidFill>
                <a:latin typeface="Arial"/>
                <a:cs typeface="Arial"/>
              </a:rPr>
              <a:t>at </a:t>
            </a:r>
            <a:r>
              <a:rPr sz="1450" spc="25" dirty="0">
                <a:solidFill>
                  <a:srgbClr val="1C1C1C"/>
                </a:solidFill>
                <a:latin typeface="Arial"/>
                <a:cs typeface="Arial"/>
              </a:rPr>
              <a:t>some </a:t>
            </a:r>
            <a:r>
              <a:rPr sz="1450" spc="15" dirty="0">
                <a:solidFill>
                  <a:srgbClr val="1C1C1C"/>
                </a:solidFill>
                <a:latin typeface="Arial"/>
                <a:cs typeface="Arial"/>
              </a:rPr>
              <a:t>of </a:t>
            </a:r>
            <a:r>
              <a:rPr sz="1450" spc="65" dirty="0">
                <a:solidFill>
                  <a:srgbClr val="1C1C1C"/>
                </a:solidFill>
                <a:latin typeface="Arial"/>
                <a:cs typeface="Arial"/>
              </a:rPr>
              <a:t>the </a:t>
            </a:r>
            <a:r>
              <a:rPr sz="1450" spc="-5" dirty="0">
                <a:solidFill>
                  <a:srgbClr val="0A0A0A"/>
                </a:solidFill>
                <a:latin typeface="Arial"/>
                <a:cs typeface="Arial"/>
              </a:rPr>
              <a:t>facts </a:t>
            </a:r>
            <a:r>
              <a:rPr sz="1450" spc="60" dirty="0">
                <a:solidFill>
                  <a:srgbClr val="1C1C1C"/>
                </a:solidFill>
                <a:latin typeface="Arial"/>
                <a:cs typeface="Arial"/>
              </a:rPr>
              <a:t>and </a:t>
            </a:r>
            <a:r>
              <a:rPr sz="1450" spc="-15" dirty="0">
                <a:solidFill>
                  <a:srgbClr val="1C1C1C"/>
                </a:solidFill>
                <a:latin typeface="Arial"/>
                <a:cs typeface="Arial"/>
              </a:rPr>
              <a:t>strategies </a:t>
            </a:r>
            <a:r>
              <a:rPr sz="1450" spc="40" dirty="0">
                <a:solidFill>
                  <a:srgbClr val="1C1C1C"/>
                </a:solidFill>
                <a:latin typeface="Arial"/>
                <a:cs typeface="Arial"/>
              </a:rPr>
              <a:t>that </a:t>
            </a:r>
            <a:r>
              <a:rPr sz="1450" spc="45" dirty="0">
                <a:solidFill>
                  <a:srgbClr val="0A0A0A"/>
                </a:solidFill>
                <a:latin typeface="Arial"/>
                <a:cs typeface="Arial"/>
              </a:rPr>
              <a:t>make </a:t>
            </a:r>
            <a:r>
              <a:rPr sz="1450" spc="40" dirty="0">
                <a:solidFill>
                  <a:srgbClr val="1C1C1C"/>
                </a:solidFill>
                <a:latin typeface="Arial"/>
                <a:cs typeface="Arial"/>
              </a:rPr>
              <a:t>can </a:t>
            </a:r>
            <a:r>
              <a:rPr sz="1450" spc="30" dirty="0">
                <a:solidFill>
                  <a:srgbClr val="1C1C1C"/>
                </a:solidFill>
                <a:latin typeface="Arial"/>
                <a:cs typeface="Arial"/>
              </a:rPr>
              <a:t>affect </a:t>
            </a:r>
            <a:r>
              <a:rPr sz="1450" spc="40" dirty="0">
                <a:solidFill>
                  <a:srgbClr val="1C1C1C"/>
                </a:solidFill>
                <a:latin typeface="Arial"/>
                <a:cs typeface="Arial"/>
              </a:rPr>
              <a:t>th</a:t>
            </a:r>
            <a:r>
              <a:rPr sz="1450" spc="40" dirty="0">
                <a:solidFill>
                  <a:srgbClr val="0A0A0A"/>
                </a:solidFill>
                <a:latin typeface="Arial"/>
                <a:cs typeface="Arial"/>
              </a:rPr>
              <a:t>is  </a:t>
            </a:r>
            <a:r>
              <a:rPr sz="1450" spc="50" dirty="0">
                <a:solidFill>
                  <a:srgbClr val="0A0A0A"/>
                </a:solidFill>
                <a:latin typeface="Arial"/>
                <a:cs typeface="Arial"/>
              </a:rPr>
              <a:t>type </a:t>
            </a:r>
            <a:r>
              <a:rPr sz="1450" spc="45" dirty="0">
                <a:solidFill>
                  <a:srgbClr val="1C1C1C"/>
                </a:solidFill>
                <a:latin typeface="Arial"/>
                <a:cs typeface="Arial"/>
              </a:rPr>
              <a:t>of</a:t>
            </a:r>
            <a:r>
              <a:rPr sz="1450" spc="25" dirty="0">
                <a:solidFill>
                  <a:srgbClr val="1C1C1C"/>
                </a:solidFill>
                <a:latin typeface="Arial"/>
                <a:cs typeface="Arial"/>
              </a:rPr>
              <a:t> transaction:</a:t>
            </a:r>
            <a:endParaRPr sz="1450" dirty="0">
              <a:latin typeface="Arial"/>
              <a:cs typeface="Arial"/>
            </a:endParaRPr>
          </a:p>
          <a:p>
            <a:pPr>
              <a:lnSpc>
                <a:spcPct val="100000"/>
              </a:lnSpc>
            </a:pPr>
            <a:endParaRPr sz="1600" dirty="0">
              <a:latin typeface="Arial"/>
              <a:cs typeface="Arial"/>
            </a:endParaRPr>
          </a:p>
          <a:p>
            <a:pPr>
              <a:lnSpc>
                <a:spcPct val="100000"/>
              </a:lnSpc>
              <a:spcBef>
                <a:spcPts val="20"/>
              </a:spcBef>
            </a:pPr>
            <a:endParaRPr sz="1550" dirty="0">
              <a:latin typeface="Arial"/>
              <a:cs typeface="Arial"/>
            </a:endParaRPr>
          </a:p>
          <a:p>
            <a:pPr marL="15875" marR="360045" indent="-635">
              <a:lnSpc>
                <a:spcPct val="104600"/>
              </a:lnSpc>
            </a:pPr>
            <a:r>
              <a:rPr sz="1950" b="1" spc="-55" dirty="0">
                <a:solidFill>
                  <a:srgbClr val="89BCBC"/>
                </a:solidFill>
                <a:latin typeface="Arial"/>
                <a:cs typeface="Arial"/>
              </a:rPr>
              <a:t>FACT</a:t>
            </a:r>
            <a:r>
              <a:rPr sz="1950" b="1" spc="-55" dirty="0">
                <a:solidFill>
                  <a:srgbClr val="A5C3C1"/>
                </a:solidFill>
                <a:latin typeface="Arial"/>
                <a:cs typeface="Arial"/>
              </a:rPr>
              <a:t>· </a:t>
            </a:r>
            <a:r>
              <a:rPr sz="1450" spc="80" dirty="0">
                <a:solidFill>
                  <a:srgbClr val="0A0A0A"/>
                </a:solidFill>
                <a:latin typeface="Arial"/>
                <a:cs typeface="Arial"/>
              </a:rPr>
              <a:t>BOTH </a:t>
            </a:r>
            <a:r>
              <a:rPr sz="1450" spc="15" dirty="0">
                <a:solidFill>
                  <a:srgbClr val="1C1C1C"/>
                </a:solidFill>
                <a:latin typeface="Arial"/>
                <a:cs typeface="Arial"/>
              </a:rPr>
              <a:t>parties </a:t>
            </a:r>
            <a:r>
              <a:rPr sz="1450" spc="10" dirty="0">
                <a:solidFill>
                  <a:srgbClr val="1C1C1C"/>
                </a:solidFill>
                <a:latin typeface="Arial"/>
                <a:cs typeface="Arial"/>
              </a:rPr>
              <a:t>are </a:t>
            </a:r>
            <a:r>
              <a:rPr sz="1450" spc="20" dirty="0">
                <a:solidFill>
                  <a:srgbClr val="1C1C1C"/>
                </a:solidFill>
                <a:latin typeface="Arial"/>
                <a:cs typeface="Arial"/>
              </a:rPr>
              <a:t>seeking </a:t>
            </a:r>
            <a:r>
              <a:rPr sz="1450" spc="65" dirty="0">
                <a:solidFill>
                  <a:srgbClr val="0A0A0A"/>
                </a:solidFill>
                <a:latin typeface="Arial"/>
                <a:cs typeface="Arial"/>
              </a:rPr>
              <a:t>the </a:t>
            </a:r>
            <a:r>
              <a:rPr sz="1450" spc="10" dirty="0">
                <a:solidFill>
                  <a:srgbClr val="1C1C1C"/>
                </a:solidFill>
                <a:latin typeface="Arial"/>
                <a:cs typeface="Arial"/>
              </a:rPr>
              <a:t>best </a:t>
            </a:r>
            <a:r>
              <a:rPr sz="1450" spc="60" dirty="0">
                <a:solidFill>
                  <a:srgbClr val="0A0A0A"/>
                </a:solidFill>
                <a:latin typeface="Arial"/>
                <a:cs typeface="Arial"/>
              </a:rPr>
              <a:t>financial </a:t>
            </a:r>
            <a:r>
              <a:rPr sz="1450" spc="25" dirty="0">
                <a:solidFill>
                  <a:srgbClr val="0A0A0A"/>
                </a:solidFill>
                <a:latin typeface="Arial"/>
                <a:cs typeface="Arial"/>
              </a:rPr>
              <a:t>terms </a:t>
            </a:r>
            <a:r>
              <a:rPr sz="1450" spc="50" dirty="0">
                <a:solidFill>
                  <a:srgbClr val="1C1C1C"/>
                </a:solidFill>
                <a:latin typeface="Arial"/>
                <a:cs typeface="Arial"/>
              </a:rPr>
              <a:t>for </a:t>
            </a:r>
            <a:r>
              <a:rPr sz="1450" spc="40" dirty="0">
                <a:solidFill>
                  <a:srgbClr val="1C1C1C"/>
                </a:solidFill>
                <a:latin typeface="Arial"/>
                <a:cs typeface="Arial"/>
              </a:rPr>
              <a:t>their </a:t>
            </a:r>
            <a:r>
              <a:rPr sz="1450" dirty="0">
                <a:solidFill>
                  <a:srgbClr val="0A0A0A"/>
                </a:solidFill>
                <a:latin typeface="Arial"/>
                <a:cs typeface="Arial"/>
              </a:rPr>
              <a:t>interests.  </a:t>
            </a:r>
            <a:r>
              <a:rPr sz="1450" spc="-5" dirty="0">
                <a:solidFill>
                  <a:srgbClr val="1C1C1C"/>
                </a:solidFill>
                <a:latin typeface="Arial"/>
                <a:cs typeface="Arial"/>
              </a:rPr>
              <a:t>Sellers </a:t>
            </a:r>
            <a:r>
              <a:rPr sz="1450" spc="55" dirty="0">
                <a:solidFill>
                  <a:srgbClr val="1C1C1C"/>
                </a:solidFill>
                <a:latin typeface="Arial"/>
                <a:cs typeface="Arial"/>
              </a:rPr>
              <a:t>want </a:t>
            </a:r>
            <a:r>
              <a:rPr sz="1450" spc="50" dirty="0">
                <a:solidFill>
                  <a:srgbClr val="1C1C1C"/>
                </a:solidFill>
                <a:latin typeface="Arial"/>
                <a:cs typeface="Arial"/>
              </a:rPr>
              <a:t>the </a:t>
            </a:r>
            <a:r>
              <a:rPr sz="1450" spc="20" dirty="0">
                <a:solidFill>
                  <a:srgbClr val="0A0A0A"/>
                </a:solidFill>
                <a:latin typeface="Arial"/>
                <a:cs typeface="Arial"/>
              </a:rPr>
              <a:t>highest </a:t>
            </a:r>
            <a:r>
              <a:rPr sz="1450" spc="65" dirty="0">
                <a:solidFill>
                  <a:srgbClr val="1C1C1C"/>
                </a:solidFill>
                <a:latin typeface="Arial"/>
                <a:cs typeface="Arial"/>
              </a:rPr>
              <a:t>price </a:t>
            </a:r>
            <a:r>
              <a:rPr sz="1450" spc="60" dirty="0">
                <a:solidFill>
                  <a:srgbClr val="1C1C1C"/>
                </a:solidFill>
                <a:latin typeface="Arial"/>
                <a:cs typeface="Arial"/>
              </a:rPr>
              <a:t>and </a:t>
            </a:r>
            <a:r>
              <a:rPr sz="1450" spc="15" dirty="0">
                <a:solidFill>
                  <a:srgbClr val="0A0A0A"/>
                </a:solidFill>
                <a:latin typeface="Arial"/>
                <a:cs typeface="Arial"/>
              </a:rPr>
              <a:t>buyers </a:t>
            </a:r>
            <a:r>
              <a:rPr sz="1450" spc="55" dirty="0">
                <a:solidFill>
                  <a:srgbClr val="1C1C1C"/>
                </a:solidFill>
                <a:latin typeface="Arial"/>
                <a:cs typeface="Arial"/>
              </a:rPr>
              <a:t>want </a:t>
            </a:r>
            <a:r>
              <a:rPr sz="1450" spc="65" dirty="0">
                <a:solidFill>
                  <a:srgbClr val="1C1C1C"/>
                </a:solidFill>
                <a:latin typeface="Arial"/>
                <a:cs typeface="Arial"/>
              </a:rPr>
              <a:t>the</a:t>
            </a:r>
            <a:r>
              <a:rPr sz="1450" spc="85" dirty="0">
                <a:solidFill>
                  <a:srgbClr val="1C1C1C"/>
                </a:solidFill>
                <a:latin typeface="Arial"/>
                <a:cs typeface="Arial"/>
              </a:rPr>
              <a:t> </a:t>
            </a:r>
            <a:r>
              <a:rPr sz="1450" spc="35" dirty="0">
                <a:solidFill>
                  <a:srgbClr val="0A0A0A"/>
                </a:solidFill>
                <a:latin typeface="Arial"/>
                <a:cs typeface="Arial"/>
              </a:rPr>
              <a:t>lowest.</a:t>
            </a:r>
            <a:endParaRPr sz="1450" dirty="0">
              <a:latin typeface="Arial"/>
              <a:cs typeface="Arial"/>
            </a:endParaRPr>
          </a:p>
          <a:p>
            <a:pPr>
              <a:lnSpc>
                <a:spcPct val="100000"/>
              </a:lnSpc>
              <a:spcBef>
                <a:spcPts val="50"/>
              </a:spcBef>
            </a:pPr>
            <a:endParaRPr sz="1400" dirty="0">
              <a:latin typeface="Arial"/>
              <a:cs typeface="Arial"/>
            </a:endParaRPr>
          </a:p>
          <a:p>
            <a:pPr marL="18415" marR="160020" indent="-3175">
              <a:lnSpc>
                <a:spcPct val="107600"/>
              </a:lnSpc>
            </a:pPr>
            <a:r>
              <a:rPr sz="1950" b="1" spc="-55" dirty="0">
                <a:solidFill>
                  <a:srgbClr val="89BCBC"/>
                </a:solidFill>
                <a:latin typeface="Arial"/>
                <a:cs typeface="Arial"/>
              </a:rPr>
              <a:t>FACT</a:t>
            </a:r>
            <a:r>
              <a:rPr sz="1950" b="1" spc="-55" dirty="0">
                <a:solidFill>
                  <a:srgbClr val="A5C3C1"/>
                </a:solidFill>
                <a:latin typeface="Arial"/>
                <a:cs typeface="Arial"/>
              </a:rPr>
              <a:t>: </a:t>
            </a:r>
            <a:r>
              <a:rPr sz="1450" spc="5" dirty="0">
                <a:solidFill>
                  <a:srgbClr val="0A0A0A"/>
                </a:solidFill>
                <a:latin typeface="Arial"/>
                <a:cs typeface="Arial"/>
              </a:rPr>
              <a:t>There </a:t>
            </a:r>
            <a:r>
              <a:rPr sz="1450" spc="15" dirty="0">
                <a:solidFill>
                  <a:srgbClr val="1C1C1C"/>
                </a:solidFill>
                <a:latin typeface="Arial"/>
                <a:cs typeface="Arial"/>
              </a:rPr>
              <a:t>are </a:t>
            </a:r>
            <a:r>
              <a:rPr sz="1450" spc="35" dirty="0">
                <a:solidFill>
                  <a:srgbClr val="0A0A0A"/>
                </a:solidFill>
                <a:latin typeface="Arial"/>
                <a:cs typeface="Arial"/>
              </a:rPr>
              <a:t>Listing </a:t>
            </a:r>
            <a:r>
              <a:rPr sz="1450" spc="15" dirty="0">
                <a:solidFill>
                  <a:srgbClr val="0A0A0A"/>
                </a:solidFill>
                <a:latin typeface="Arial"/>
                <a:cs typeface="Arial"/>
              </a:rPr>
              <a:t>Brokers, </a:t>
            </a:r>
            <a:r>
              <a:rPr sz="1450" spc="25" dirty="0">
                <a:solidFill>
                  <a:srgbClr val="1C1C1C"/>
                </a:solidFill>
                <a:latin typeface="Arial"/>
                <a:cs typeface="Arial"/>
              </a:rPr>
              <a:t>who </a:t>
            </a:r>
            <a:r>
              <a:rPr sz="1450" spc="5" dirty="0">
                <a:solidFill>
                  <a:srgbClr val="1C1C1C"/>
                </a:solidFill>
                <a:latin typeface="Arial"/>
                <a:cs typeface="Arial"/>
              </a:rPr>
              <a:t>represent </a:t>
            </a:r>
            <a:r>
              <a:rPr sz="1450" spc="65" dirty="0">
                <a:solidFill>
                  <a:srgbClr val="1C1C1C"/>
                </a:solidFill>
                <a:latin typeface="Arial"/>
                <a:cs typeface="Arial"/>
              </a:rPr>
              <a:t>the </a:t>
            </a:r>
            <a:r>
              <a:rPr sz="1450" spc="-65" dirty="0">
                <a:solidFill>
                  <a:srgbClr val="1C1C1C"/>
                </a:solidFill>
                <a:latin typeface="Arial"/>
                <a:cs typeface="Arial"/>
              </a:rPr>
              <a:t>sel </a:t>
            </a:r>
            <a:r>
              <a:rPr sz="1450" spc="10" dirty="0">
                <a:solidFill>
                  <a:srgbClr val="1C1C1C"/>
                </a:solidFill>
                <a:latin typeface="Arial"/>
                <a:cs typeface="Arial"/>
              </a:rPr>
              <a:t>ler</a:t>
            </a:r>
            <a:r>
              <a:rPr sz="1450" spc="10" dirty="0">
                <a:solidFill>
                  <a:srgbClr val="3B3B3B"/>
                </a:solidFill>
                <a:latin typeface="Arial"/>
                <a:cs typeface="Arial"/>
              </a:rPr>
              <a:t>'</a:t>
            </a:r>
            <a:r>
              <a:rPr sz="1450" spc="10" dirty="0">
                <a:solidFill>
                  <a:srgbClr val="1C1C1C"/>
                </a:solidFill>
                <a:latin typeface="Arial"/>
                <a:cs typeface="Arial"/>
              </a:rPr>
              <a:t>s </a:t>
            </a:r>
            <a:r>
              <a:rPr sz="1450" spc="10" dirty="0">
                <a:solidFill>
                  <a:srgbClr val="0A0A0A"/>
                </a:solidFill>
                <a:latin typeface="Arial"/>
                <a:cs typeface="Arial"/>
              </a:rPr>
              <a:t>best </a:t>
            </a:r>
            <a:r>
              <a:rPr sz="1450" spc="20" dirty="0">
                <a:solidFill>
                  <a:srgbClr val="1C1C1C"/>
                </a:solidFill>
                <a:latin typeface="Arial"/>
                <a:cs typeface="Arial"/>
              </a:rPr>
              <a:t>interest, </a:t>
            </a:r>
            <a:r>
              <a:rPr sz="1450" spc="60" dirty="0">
                <a:solidFill>
                  <a:srgbClr val="1C1C1C"/>
                </a:solidFill>
                <a:latin typeface="Arial"/>
                <a:cs typeface="Arial"/>
              </a:rPr>
              <a:t>and  </a:t>
            </a:r>
            <a:r>
              <a:rPr sz="1450" spc="10" dirty="0">
                <a:solidFill>
                  <a:srgbClr val="0A0A0A"/>
                </a:solidFill>
                <a:latin typeface="Arial"/>
                <a:cs typeface="Arial"/>
              </a:rPr>
              <a:t>Buyer Representatives </a:t>
            </a:r>
            <a:r>
              <a:rPr sz="1450" spc="15" dirty="0">
                <a:solidFill>
                  <a:srgbClr val="1C1C1C"/>
                </a:solidFill>
                <a:latin typeface="Arial"/>
                <a:cs typeface="Arial"/>
              </a:rPr>
              <a:t>who </a:t>
            </a:r>
            <a:r>
              <a:rPr sz="1450" spc="15" dirty="0">
                <a:solidFill>
                  <a:srgbClr val="0A0A0A"/>
                </a:solidFill>
                <a:latin typeface="Arial"/>
                <a:cs typeface="Arial"/>
              </a:rPr>
              <a:t>represent </a:t>
            </a:r>
            <a:r>
              <a:rPr sz="1450" spc="65" dirty="0">
                <a:solidFill>
                  <a:srgbClr val="0A0A0A"/>
                </a:solidFill>
                <a:latin typeface="Arial"/>
                <a:cs typeface="Arial"/>
              </a:rPr>
              <a:t>the </a:t>
            </a:r>
            <a:r>
              <a:rPr sz="1450" spc="35" dirty="0">
                <a:solidFill>
                  <a:srgbClr val="1C1C1C"/>
                </a:solidFill>
                <a:latin typeface="Arial"/>
                <a:cs typeface="Arial"/>
              </a:rPr>
              <a:t>buyer</a:t>
            </a:r>
            <a:r>
              <a:rPr sz="1450" spc="35" dirty="0">
                <a:solidFill>
                  <a:srgbClr val="3B3B3B"/>
                </a:solidFill>
                <a:latin typeface="Arial"/>
                <a:cs typeface="Arial"/>
              </a:rPr>
              <a:t>'</a:t>
            </a:r>
            <a:r>
              <a:rPr sz="1450" spc="35" dirty="0">
                <a:solidFill>
                  <a:srgbClr val="1C1C1C"/>
                </a:solidFill>
                <a:latin typeface="Arial"/>
                <a:cs typeface="Arial"/>
              </a:rPr>
              <a:t>s </a:t>
            </a:r>
            <a:r>
              <a:rPr sz="1450" spc="20" dirty="0">
                <a:solidFill>
                  <a:srgbClr val="0A0A0A"/>
                </a:solidFill>
                <a:latin typeface="Arial"/>
                <a:cs typeface="Arial"/>
              </a:rPr>
              <a:t>interest. </a:t>
            </a:r>
            <a:r>
              <a:rPr sz="1450" spc="15" dirty="0">
                <a:solidFill>
                  <a:srgbClr val="1C1C1C"/>
                </a:solidFill>
                <a:latin typeface="Arial"/>
                <a:cs typeface="Arial"/>
              </a:rPr>
              <a:t>All </a:t>
            </a:r>
            <a:r>
              <a:rPr sz="1450" spc="-65" dirty="0">
                <a:solidFill>
                  <a:srgbClr val="0A0A0A"/>
                </a:solidFill>
                <a:latin typeface="Arial"/>
                <a:cs typeface="Arial"/>
              </a:rPr>
              <a:t>REALTORS</a:t>
            </a:r>
            <a:r>
              <a:rPr sz="1450" spc="-65" dirty="0">
                <a:solidFill>
                  <a:srgbClr val="3B3B3B"/>
                </a:solidFill>
                <a:latin typeface="Arial"/>
                <a:cs typeface="Arial"/>
              </a:rPr>
              <a:t>® </a:t>
            </a:r>
            <a:r>
              <a:rPr sz="1450" spc="15" dirty="0">
                <a:solidFill>
                  <a:srgbClr val="1C1C1C"/>
                </a:solidFill>
                <a:latin typeface="Arial"/>
                <a:cs typeface="Arial"/>
              </a:rPr>
              <a:t>are  </a:t>
            </a:r>
            <a:r>
              <a:rPr sz="1450" spc="30" dirty="0">
                <a:solidFill>
                  <a:srgbClr val="1C1C1C"/>
                </a:solidFill>
                <a:latin typeface="Arial"/>
                <a:cs typeface="Arial"/>
              </a:rPr>
              <a:t>subject </a:t>
            </a:r>
            <a:r>
              <a:rPr sz="1450" spc="25" dirty="0">
                <a:solidFill>
                  <a:srgbClr val="1C1C1C"/>
                </a:solidFill>
                <a:latin typeface="Arial"/>
                <a:cs typeface="Arial"/>
              </a:rPr>
              <a:t>to </a:t>
            </a:r>
            <a:r>
              <a:rPr sz="1450" spc="-15" dirty="0">
                <a:solidFill>
                  <a:srgbClr val="1C1C1C"/>
                </a:solidFill>
                <a:latin typeface="Arial"/>
                <a:cs typeface="Arial"/>
              </a:rPr>
              <a:t>state </a:t>
            </a:r>
            <a:r>
              <a:rPr sz="1450" spc="30" dirty="0">
                <a:solidFill>
                  <a:srgbClr val="0A0A0A"/>
                </a:solidFill>
                <a:latin typeface="Arial"/>
                <a:cs typeface="Arial"/>
              </a:rPr>
              <a:t>real </a:t>
            </a:r>
            <a:r>
              <a:rPr sz="1450" spc="-10" dirty="0">
                <a:solidFill>
                  <a:srgbClr val="1C1C1C"/>
                </a:solidFill>
                <a:latin typeface="Arial"/>
                <a:cs typeface="Arial"/>
              </a:rPr>
              <a:t>estate </a:t>
            </a:r>
            <a:r>
              <a:rPr sz="1450" spc="50" dirty="0">
                <a:solidFill>
                  <a:srgbClr val="0A0A0A"/>
                </a:solidFill>
                <a:latin typeface="Arial"/>
                <a:cs typeface="Arial"/>
              </a:rPr>
              <a:t>regulation </a:t>
            </a:r>
            <a:r>
              <a:rPr sz="1450" spc="45" dirty="0">
                <a:solidFill>
                  <a:srgbClr val="1C1C1C"/>
                </a:solidFill>
                <a:latin typeface="Arial"/>
                <a:cs typeface="Arial"/>
              </a:rPr>
              <a:t>and, </a:t>
            </a:r>
            <a:r>
              <a:rPr sz="1450" spc="20" dirty="0">
                <a:solidFill>
                  <a:srgbClr val="0A0A0A"/>
                </a:solidFill>
                <a:latin typeface="Arial"/>
                <a:cs typeface="Arial"/>
              </a:rPr>
              <a:t>if </a:t>
            </a:r>
            <a:r>
              <a:rPr sz="1450" spc="35" dirty="0">
                <a:solidFill>
                  <a:srgbClr val="1C1C1C"/>
                </a:solidFill>
                <a:latin typeface="Arial"/>
                <a:cs typeface="Arial"/>
              </a:rPr>
              <a:t>they </a:t>
            </a:r>
            <a:r>
              <a:rPr sz="1450" spc="15" dirty="0">
                <a:solidFill>
                  <a:srgbClr val="1C1C1C"/>
                </a:solidFill>
                <a:latin typeface="Arial"/>
                <a:cs typeface="Arial"/>
              </a:rPr>
              <a:t>are </a:t>
            </a:r>
            <a:r>
              <a:rPr sz="1450" spc="-60" dirty="0">
                <a:solidFill>
                  <a:srgbClr val="0A0A0A"/>
                </a:solidFill>
                <a:latin typeface="Arial"/>
                <a:cs typeface="Arial"/>
              </a:rPr>
              <a:t>REALTORS</a:t>
            </a:r>
            <a:r>
              <a:rPr sz="1450" spc="-60" dirty="0">
                <a:solidFill>
                  <a:srgbClr val="3B3B3B"/>
                </a:solidFill>
                <a:latin typeface="Arial"/>
                <a:cs typeface="Arial"/>
              </a:rPr>
              <a:t>® </a:t>
            </a:r>
            <a:r>
              <a:rPr sz="1450" spc="-60" dirty="0">
                <a:solidFill>
                  <a:srgbClr val="1C1C1C"/>
                </a:solidFill>
                <a:latin typeface="Arial"/>
                <a:cs typeface="Arial"/>
              </a:rPr>
              <a:t>, </a:t>
            </a:r>
            <a:r>
              <a:rPr sz="1450" spc="-95" dirty="0">
                <a:solidFill>
                  <a:srgbClr val="1C1C1C"/>
                </a:solidFill>
                <a:latin typeface="Arial"/>
                <a:cs typeface="Arial"/>
              </a:rPr>
              <a:t>to</a:t>
            </a:r>
            <a:r>
              <a:rPr sz="1450" spc="210" dirty="0">
                <a:solidFill>
                  <a:srgbClr val="1C1C1C"/>
                </a:solidFill>
                <a:latin typeface="Arial"/>
                <a:cs typeface="Arial"/>
              </a:rPr>
              <a:t> </a:t>
            </a:r>
            <a:r>
              <a:rPr sz="1450" spc="65" dirty="0">
                <a:solidFill>
                  <a:srgbClr val="1C1C1C"/>
                </a:solidFill>
                <a:latin typeface="Arial"/>
                <a:cs typeface="Arial"/>
              </a:rPr>
              <a:t>the </a:t>
            </a:r>
            <a:r>
              <a:rPr sz="1450" spc="45" dirty="0">
                <a:solidFill>
                  <a:srgbClr val="1C1C1C"/>
                </a:solidFill>
                <a:latin typeface="Arial"/>
                <a:cs typeface="Arial"/>
              </a:rPr>
              <a:t>Code  of </a:t>
            </a:r>
            <a:r>
              <a:rPr sz="1450" dirty="0">
                <a:solidFill>
                  <a:srgbClr val="0A0A0A"/>
                </a:solidFill>
                <a:latin typeface="Arial"/>
                <a:cs typeface="Arial"/>
              </a:rPr>
              <a:t>Ethics </a:t>
            </a:r>
            <a:r>
              <a:rPr sz="1450" spc="5" dirty="0">
                <a:solidFill>
                  <a:srgbClr val="1C1C1C"/>
                </a:solidFill>
                <a:latin typeface="Arial"/>
                <a:cs typeface="Arial"/>
              </a:rPr>
              <a:t>of </a:t>
            </a:r>
            <a:r>
              <a:rPr sz="1450" spc="50" dirty="0">
                <a:solidFill>
                  <a:srgbClr val="1C1C1C"/>
                </a:solidFill>
                <a:latin typeface="Arial"/>
                <a:cs typeface="Arial"/>
              </a:rPr>
              <a:t>the </a:t>
            </a:r>
            <a:r>
              <a:rPr sz="1450" spc="60" dirty="0">
                <a:solidFill>
                  <a:srgbClr val="0A0A0A"/>
                </a:solidFill>
                <a:latin typeface="Arial"/>
                <a:cs typeface="Arial"/>
              </a:rPr>
              <a:t>National </a:t>
            </a:r>
            <a:r>
              <a:rPr sz="1450" spc="30" dirty="0">
                <a:solidFill>
                  <a:srgbClr val="1C1C1C"/>
                </a:solidFill>
                <a:latin typeface="Arial"/>
                <a:cs typeface="Arial"/>
              </a:rPr>
              <a:t>Association </a:t>
            </a:r>
            <a:r>
              <a:rPr sz="1450" spc="25" dirty="0">
                <a:solidFill>
                  <a:srgbClr val="1C1C1C"/>
                </a:solidFill>
                <a:latin typeface="Arial"/>
                <a:cs typeface="Arial"/>
              </a:rPr>
              <a:t>of </a:t>
            </a:r>
            <a:r>
              <a:rPr sz="1450" spc="-70" dirty="0">
                <a:solidFill>
                  <a:srgbClr val="0A0A0A"/>
                </a:solidFill>
                <a:latin typeface="Arial"/>
                <a:cs typeface="Arial"/>
              </a:rPr>
              <a:t>REALTO </a:t>
            </a:r>
            <a:r>
              <a:rPr sz="1450" spc="-150" dirty="0">
                <a:solidFill>
                  <a:srgbClr val="0A0A0A"/>
                </a:solidFill>
                <a:latin typeface="Arial"/>
                <a:cs typeface="Arial"/>
              </a:rPr>
              <a:t>RS</a:t>
            </a:r>
            <a:r>
              <a:rPr sz="1450" spc="-150" dirty="0">
                <a:solidFill>
                  <a:srgbClr val="3B3B3B"/>
                </a:solidFill>
                <a:latin typeface="Arial"/>
                <a:cs typeface="Arial"/>
              </a:rPr>
              <a:t>®</a:t>
            </a:r>
            <a:r>
              <a:rPr sz="1450" spc="-130" dirty="0">
                <a:solidFill>
                  <a:srgbClr val="3B3B3B"/>
                </a:solidFill>
                <a:latin typeface="Arial"/>
                <a:cs typeface="Arial"/>
              </a:rPr>
              <a:t> </a:t>
            </a:r>
            <a:r>
              <a:rPr sz="1450" spc="-60" dirty="0">
                <a:solidFill>
                  <a:srgbClr val="1C1C1C"/>
                </a:solidFill>
                <a:latin typeface="Arial"/>
                <a:cs typeface="Arial"/>
              </a:rPr>
              <a:t>.</a:t>
            </a:r>
            <a:endParaRPr sz="1450" dirty="0">
              <a:latin typeface="Arial"/>
              <a:cs typeface="Arial"/>
            </a:endParaRPr>
          </a:p>
          <a:p>
            <a:pPr>
              <a:lnSpc>
                <a:spcPct val="100000"/>
              </a:lnSpc>
              <a:spcBef>
                <a:spcPts val="5"/>
              </a:spcBef>
            </a:pPr>
            <a:endParaRPr sz="1500" dirty="0">
              <a:latin typeface="Arial"/>
              <a:cs typeface="Arial"/>
            </a:endParaRPr>
          </a:p>
          <a:p>
            <a:pPr marL="12700" marR="115570" indent="2540">
              <a:lnSpc>
                <a:spcPct val="106200"/>
              </a:lnSpc>
            </a:pPr>
            <a:r>
              <a:rPr sz="1950" b="1" spc="-55" dirty="0">
                <a:solidFill>
                  <a:srgbClr val="89BCBC"/>
                </a:solidFill>
                <a:latin typeface="Arial"/>
                <a:cs typeface="Arial"/>
              </a:rPr>
              <a:t>FACT</a:t>
            </a:r>
            <a:r>
              <a:rPr sz="1950" b="1" spc="-55" dirty="0">
                <a:solidFill>
                  <a:srgbClr val="A5C3C1"/>
                </a:solidFill>
                <a:latin typeface="Arial"/>
                <a:cs typeface="Arial"/>
              </a:rPr>
              <a:t>· </a:t>
            </a:r>
            <a:r>
              <a:rPr sz="1450" spc="20" dirty="0">
                <a:solidFill>
                  <a:srgbClr val="0A0A0A"/>
                </a:solidFill>
                <a:latin typeface="Arial"/>
                <a:cs typeface="Arial"/>
              </a:rPr>
              <a:t>The </a:t>
            </a:r>
            <a:r>
              <a:rPr sz="1450" spc="55" dirty="0">
                <a:solidFill>
                  <a:srgbClr val="1C1C1C"/>
                </a:solidFill>
                <a:latin typeface="Arial"/>
                <a:cs typeface="Arial"/>
              </a:rPr>
              <a:t>Code </a:t>
            </a:r>
            <a:r>
              <a:rPr sz="1450" spc="40" dirty="0">
                <a:solidFill>
                  <a:srgbClr val="1C1C1C"/>
                </a:solidFill>
                <a:latin typeface="Arial"/>
                <a:cs typeface="Arial"/>
              </a:rPr>
              <a:t>of </a:t>
            </a:r>
            <a:r>
              <a:rPr sz="1450" spc="-10" dirty="0">
                <a:solidFill>
                  <a:srgbClr val="0A0A0A"/>
                </a:solidFill>
                <a:latin typeface="Arial"/>
                <a:cs typeface="Arial"/>
              </a:rPr>
              <a:t>Ethics </a:t>
            </a:r>
            <a:r>
              <a:rPr sz="1450" spc="25" dirty="0">
                <a:solidFill>
                  <a:srgbClr val="1C1C1C"/>
                </a:solidFill>
                <a:latin typeface="Arial"/>
                <a:cs typeface="Arial"/>
              </a:rPr>
              <a:t>obligates </a:t>
            </a:r>
            <a:r>
              <a:rPr sz="1450" spc="-70" dirty="0">
                <a:solidFill>
                  <a:srgbClr val="0A0A0A"/>
                </a:solidFill>
                <a:latin typeface="Arial"/>
                <a:cs typeface="Arial"/>
              </a:rPr>
              <a:t>REALTORS</a:t>
            </a:r>
            <a:r>
              <a:rPr sz="1450" spc="-70" dirty="0">
                <a:solidFill>
                  <a:srgbClr val="3B3B3B"/>
                </a:solidFill>
                <a:latin typeface="Arial"/>
                <a:cs typeface="Arial"/>
              </a:rPr>
              <a:t>® </a:t>
            </a:r>
            <a:r>
              <a:rPr sz="1450" spc="-120" dirty="0">
                <a:solidFill>
                  <a:srgbClr val="1C1C1C"/>
                </a:solidFill>
                <a:latin typeface="Arial"/>
                <a:cs typeface="Arial"/>
              </a:rPr>
              <a:t>to</a:t>
            </a:r>
            <a:r>
              <a:rPr sz="1450" spc="160" dirty="0">
                <a:solidFill>
                  <a:srgbClr val="1C1C1C"/>
                </a:solidFill>
                <a:latin typeface="Arial"/>
                <a:cs typeface="Arial"/>
              </a:rPr>
              <a:t> </a:t>
            </a:r>
            <a:r>
              <a:rPr sz="1450" spc="70" dirty="0">
                <a:solidFill>
                  <a:srgbClr val="1C1C1C"/>
                </a:solidFill>
                <a:latin typeface="Arial"/>
                <a:cs typeface="Arial"/>
              </a:rPr>
              <a:t>be </a:t>
            </a:r>
            <a:r>
              <a:rPr sz="1450" spc="15" dirty="0">
                <a:solidFill>
                  <a:srgbClr val="0A0A0A"/>
                </a:solidFill>
                <a:latin typeface="Arial"/>
                <a:cs typeface="Arial"/>
              </a:rPr>
              <a:t>honest </a:t>
            </a:r>
            <a:r>
              <a:rPr sz="1450" spc="100" dirty="0">
                <a:solidFill>
                  <a:srgbClr val="1C1C1C"/>
                </a:solidFill>
                <a:latin typeface="Arial"/>
                <a:cs typeface="Arial"/>
              </a:rPr>
              <a:t>with </a:t>
            </a:r>
            <a:r>
              <a:rPr sz="1450" spc="75" dirty="0">
                <a:solidFill>
                  <a:srgbClr val="1C1C1C"/>
                </a:solidFill>
                <a:latin typeface="Arial"/>
                <a:cs typeface="Arial"/>
              </a:rPr>
              <a:t>all </a:t>
            </a:r>
            <a:r>
              <a:rPr sz="1450" spc="5" dirty="0">
                <a:solidFill>
                  <a:srgbClr val="1C1C1C"/>
                </a:solidFill>
                <a:latin typeface="Arial"/>
                <a:cs typeface="Arial"/>
              </a:rPr>
              <a:t>parties</a:t>
            </a:r>
            <a:r>
              <a:rPr sz="1450" spc="5" dirty="0">
                <a:solidFill>
                  <a:srgbClr val="3B3B3B"/>
                </a:solidFill>
                <a:latin typeface="Arial"/>
                <a:cs typeface="Arial"/>
              </a:rPr>
              <a:t>;  </a:t>
            </a:r>
            <a:r>
              <a:rPr sz="1450" spc="-65" dirty="0">
                <a:solidFill>
                  <a:srgbClr val="0A0A0A"/>
                </a:solidFill>
                <a:latin typeface="Arial"/>
                <a:cs typeface="Arial"/>
              </a:rPr>
              <a:t>to </a:t>
            </a:r>
            <a:r>
              <a:rPr sz="1450" spc="10" dirty="0">
                <a:solidFill>
                  <a:srgbClr val="1C1C1C"/>
                </a:solidFill>
                <a:latin typeface="Arial"/>
                <a:cs typeface="Arial"/>
              </a:rPr>
              <a:t>present </a:t>
            </a:r>
            <a:r>
              <a:rPr sz="1450" spc="5" dirty="0">
                <a:solidFill>
                  <a:srgbClr val="1C1C1C"/>
                </a:solidFill>
                <a:latin typeface="Arial"/>
                <a:cs typeface="Arial"/>
              </a:rPr>
              <a:t>offers </a:t>
            </a:r>
            <a:r>
              <a:rPr sz="1450" spc="70" dirty="0">
                <a:solidFill>
                  <a:srgbClr val="1C1C1C"/>
                </a:solidFill>
                <a:latin typeface="Arial"/>
                <a:cs typeface="Arial"/>
              </a:rPr>
              <a:t>and </a:t>
            </a:r>
            <a:r>
              <a:rPr sz="1450" spc="40" dirty="0">
                <a:solidFill>
                  <a:srgbClr val="1C1C1C"/>
                </a:solidFill>
                <a:latin typeface="Arial"/>
                <a:cs typeface="Arial"/>
              </a:rPr>
              <a:t>counter-offers </a:t>
            </a:r>
            <a:r>
              <a:rPr sz="1450" spc="70" dirty="0">
                <a:solidFill>
                  <a:srgbClr val="0A0A0A"/>
                </a:solidFill>
                <a:latin typeface="Arial"/>
                <a:cs typeface="Arial"/>
              </a:rPr>
              <a:t>quickly </a:t>
            </a:r>
            <a:r>
              <a:rPr sz="1450" spc="60" dirty="0">
                <a:solidFill>
                  <a:srgbClr val="1C1C1C"/>
                </a:solidFill>
                <a:latin typeface="Arial"/>
                <a:cs typeface="Arial"/>
              </a:rPr>
              <a:t>and </a:t>
            </a:r>
            <a:r>
              <a:rPr sz="1450" spc="55" dirty="0">
                <a:solidFill>
                  <a:srgbClr val="1C1C1C"/>
                </a:solidFill>
                <a:latin typeface="Arial"/>
                <a:cs typeface="Arial"/>
              </a:rPr>
              <a:t>objectively; </a:t>
            </a:r>
            <a:r>
              <a:rPr sz="1450" spc="70" dirty="0">
                <a:solidFill>
                  <a:srgbClr val="1C1C1C"/>
                </a:solidFill>
                <a:latin typeface="Arial"/>
                <a:cs typeface="Arial"/>
              </a:rPr>
              <a:t>and </a:t>
            </a:r>
            <a:r>
              <a:rPr sz="1450" spc="50" dirty="0">
                <a:solidFill>
                  <a:srgbClr val="1C1C1C"/>
                </a:solidFill>
                <a:latin typeface="Arial"/>
                <a:cs typeface="Arial"/>
              </a:rPr>
              <a:t>to </a:t>
            </a:r>
            <a:r>
              <a:rPr sz="1450" spc="35" dirty="0">
                <a:solidFill>
                  <a:srgbClr val="1C1C1C"/>
                </a:solidFill>
                <a:latin typeface="Arial"/>
                <a:cs typeface="Arial"/>
              </a:rPr>
              <a:t>cooperate  </a:t>
            </a:r>
            <a:r>
              <a:rPr sz="1450" spc="85" dirty="0">
                <a:solidFill>
                  <a:srgbClr val="1C1C1C"/>
                </a:solidFill>
                <a:latin typeface="Arial"/>
                <a:cs typeface="Arial"/>
              </a:rPr>
              <a:t>with </a:t>
            </a:r>
            <a:r>
              <a:rPr sz="1450" spc="40" dirty="0">
                <a:solidFill>
                  <a:srgbClr val="1C1C1C"/>
                </a:solidFill>
                <a:latin typeface="Arial"/>
                <a:cs typeface="Arial"/>
              </a:rPr>
              <a:t>other </a:t>
            </a:r>
            <a:r>
              <a:rPr sz="1450" spc="30" dirty="0">
                <a:solidFill>
                  <a:srgbClr val="1C1C1C"/>
                </a:solidFill>
                <a:latin typeface="Arial"/>
                <a:cs typeface="Arial"/>
              </a:rPr>
              <a:t>brokers. </a:t>
            </a:r>
            <a:r>
              <a:rPr sz="1450" spc="45" dirty="0">
                <a:solidFill>
                  <a:srgbClr val="1C1C1C"/>
                </a:solidFill>
                <a:latin typeface="Arial"/>
                <a:cs typeface="Arial"/>
              </a:rPr>
              <a:t>Cooperation </a:t>
            </a:r>
            <a:r>
              <a:rPr sz="1450" spc="35" dirty="0">
                <a:solidFill>
                  <a:srgbClr val="0A0A0A"/>
                </a:solidFill>
                <a:latin typeface="Arial"/>
                <a:cs typeface="Arial"/>
              </a:rPr>
              <a:t>involves </a:t>
            </a:r>
            <a:r>
              <a:rPr sz="1450" spc="35" dirty="0">
                <a:solidFill>
                  <a:srgbClr val="1C1C1C"/>
                </a:solidFill>
                <a:latin typeface="Arial"/>
                <a:cs typeface="Arial"/>
              </a:rPr>
              <a:t>sharing </a:t>
            </a:r>
            <a:r>
              <a:rPr sz="1450" spc="25" dirty="0">
                <a:solidFill>
                  <a:srgbClr val="1C1C1C"/>
                </a:solidFill>
                <a:latin typeface="Arial"/>
                <a:cs typeface="Arial"/>
              </a:rPr>
              <a:t>of </a:t>
            </a:r>
            <a:r>
              <a:rPr sz="1450" spc="40" dirty="0">
                <a:solidFill>
                  <a:srgbClr val="0A0A0A"/>
                </a:solidFill>
                <a:latin typeface="Arial"/>
                <a:cs typeface="Arial"/>
              </a:rPr>
              <a:t>relevant</a:t>
            </a:r>
            <a:r>
              <a:rPr sz="1450" spc="300" dirty="0">
                <a:solidFill>
                  <a:srgbClr val="0A0A0A"/>
                </a:solidFill>
                <a:latin typeface="Arial"/>
                <a:cs typeface="Arial"/>
              </a:rPr>
              <a:t> </a:t>
            </a:r>
            <a:r>
              <a:rPr sz="1450" spc="60" dirty="0">
                <a:solidFill>
                  <a:srgbClr val="0A0A0A"/>
                </a:solidFill>
                <a:latin typeface="Arial"/>
                <a:cs typeface="Arial"/>
              </a:rPr>
              <a:t>information.</a:t>
            </a:r>
            <a:endParaRPr sz="1450" dirty="0">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7">
            <a:extLst>
              <a:ext uri="{FF2B5EF4-FFF2-40B4-BE49-F238E27FC236}">
                <a16:creationId xmlns:a16="http://schemas.microsoft.com/office/drawing/2014/main" id="{28089E36-FEA6-4310-B62E-EF15EB296A50}"/>
              </a:ext>
            </a:extLst>
          </p:cNvPr>
          <p:cNvSpPr txBox="1"/>
          <p:nvPr/>
        </p:nvSpPr>
        <p:spPr>
          <a:xfrm>
            <a:off x="533400" y="304800"/>
            <a:ext cx="7025005" cy="4336187"/>
          </a:xfrm>
          <a:prstGeom prst="rect">
            <a:avLst/>
          </a:prstGeom>
        </p:spPr>
        <p:txBody>
          <a:bodyPr vert="horz" wrap="square" lIns="0" tIns="12065" rIns="0" bIns="0" rtlCol="0">
            <a:spAutoFit/>
          </a:bodyPr>
          <a:lstStyle/>
          <a:p>
            <a:pPr marL="15875" marR="360045" indent="-635">
              <a:lnSpc>
                <a:spcPct val="104600"/>
              </a:lnSpc>
            </a:pPr>
            <a:r>
              <a:rPr sz="1950" b="1" spc="-55" dirty="0">
                <a:solidFill>
                  <a:srgbClr val="89BCBC"/>
                </a:solidFill>
                <a:latin typeface="Arial"/>
                <a:cs typeface="Arial"/>
              </a:rPr>
              <a:t>FACT</a:t>
            </a:r>
            <a:r>
              <a:rPr sz="1950" b="1" spc="-55" dirty="0">
                <a:solidFill>
                  <a:srgbClr val="A5C3C1"/>
                </a:solidFill>
                <a:latin typeface="Arial"/>
                <a:cs typeface="Arial"/>
              </a:rPr>
              <a:t>· </a:t>
            </a:r>
            <a:r>
              <a:rPr lang="en-US" sz="1450" spc="80" dirty="0">
                <a:solidFill>
                  <a:srgbClr val="0A0A0A"/>
                </a:solidFill>
                <a:latin typeface="Arial"/>
                <a:cs typeface="Arial"/>
              </a:rPr>
              <a:t>Ultimately, only one offer will result in the sale of the property. It is imperative that all parties act in good faith, with honesty, and communicate in a timely and truthful way.</a:t>
            </a:r>
            <a:endParaRPr sz="1450" dirty="0">
              <a:latin typeface="Arial"/>
              <a:cs typeface="Arial"/>
            </a:endParaRPr>
          </a:p>
          <a:p>
            <a:pPr>
              <a:lnSpc>
                <a:spcPct val="100000"/>
              </a:lnSpc>
              <a:spcBef>
                <a:spcPts val="50"/>
              </a:spcBef>
            </a:pPr>
            <a:endParaRPr sz="1400" dirty="0">
              <a:latin typeface="Arial"/>
              <a:cs typeface="Arial"/>
            </a:endParaRPr>
          </a:p>
          <a:p>
            <a:pPr marL="18415" marR="160020" indent="-3175">
              <a:lnSpc>
                <a:spcPct val="107600"/>
              </a:lnSpc>
            </a:pPr>
            <a:r>
              <a:rPr sz="1950" b="1" spc="-55" dirty="0">
                <a:solidFill>
                  <a:srgbClr val="89BCBC"/>
                </a:solidFill>
                <a:latin typeface="Arial"/>
                <a:cs typeface="Arial"/>
              </a:rPr>
              <a:t>FACT</a:t>
            </a:r>
            <a:r>
              <a:rPr sz="1950" b="1" spc="-55" dirty="0">
                <a:solidFill>
                  <a:srgbClr val="A5C3C1"/>
                </a:solidFill>
                <a:latin typeface="Arial"/>
                <a:cs typeface="Arial"/>
              </a:rPr>
              <a:t>: </a:t>
            </a:r>
            <a:r>
              <a:rPr lang="en-US" sz="1450" spc="5" dirty="0">
                <a:solidFill>
                  <a:srgbClr val="0A0A0A"/>
                </a:solidFill>
                <a:latin typeface="Arial"/>
                <a:cs typeface="Arial"/>
              </a:rPr>
              <a:t>Listing brokers are a professional resource and guide to help protect a seller’s interest in a transaction. However, all decisions in terms of the acceptance or rejection of any offer is ultimately up to the seller. </a:t>
            </a:r>
            <a:endParaRPr sz="1450" dirty="0">
              <a:latin typeface="Arial"/>
              <a:cs typeface="Arial"/>
            </a:endParaRPr>
          </a:p>
          <a:p>
            <a:pPr>
              <a:lnSpc>
                <a:spcPct val="100000"/>
              </a:lnSpc>
              <a:spcBef>
                <a:spcPts val="5"/>
              </a:spcBef>
            </a:pPr>
            <a:endParaRPr sz="1500" dirty="0">
              <a:latin typeface="Arial"/>
              <a:cs typeface="Arial"/>
            </a:endParaRPr>
          </a:p>
          <a:p>
            <a:pPr marL="12700" marR="115570" indent="2540">
              <a:lnSpc>
                <a:spcPct val="106200"/>
              </a:lnSpc>
            </a:pPr>
            <a:r>
              <a:rPr sz="1950" b="1" spc="-55" dirty="0">
                <a:solidFill>
                  <a:srgbClr val="89BCBC"/>
                </a:solidFill>
                <a:latin typeface="Arial"/>
                <a:cs typeface="Arial"/>
              </a:rPr>
              <a:t>FACT</a:t>
            </a:r>
            <a:r>
              <a:rPr sz="1950" b="1" spc="-55" dirty="0">
                <a:solidFill>
                  <a:srgbClr val="A5C3C1"/>
                </a:solidFill>
                <a:latin typeface="Arial"/>
                <a:cs typeface="Arial"/>
              </a:rPr>
              <a:t>· </a:t>
            </a:r>
            <a:r>
              <a:rPr lang="en-US" sz="1450" spc="20" dirty="0">
                <a:solidFill>
                  <a:srgbClr val="0A0A0A"/>
                </a:solidFill>
                <a:latin typeface="Arial"/>
                <a:cs typeface="Arial"/>
              </a:rPr>
              <a:t>Buyer Representatives are a professional resource and guide to help protect the best interests of the buyer. Ultimately, this offer made is up to the buyer. </a:t>
            </a:r>
          </a:p>
          <a:p>
            <a:pPr marL="12700" marR="115570" indent="2540">
              <a:lnSpc>
                <a:spcPct val="106200"/>
              </a:lnSpc>
            </a:pPr>
            <a:endParaRPr lang="en-US" sz="1450" spc="20" dirty="0">
              <a:solidFill>
                <a:srgbClr val="0A0A0A"/>
              </a:solidFill>
              <a:latin typeface="Arial"/>
              <a:cs typeface="Arial"/>
            </a:endParaRPr>
          </a:p>
          <a:p>
            <a:pPr marL="12700" marR="115570" indent="2540">
              <a:lnSpc>
                <a:spcPct val="106200"/>
              </a:lnSpc>
            </a:pPr>
            <a:r>
              <a:rPr lang="en-US" sz="1950" b="1" spc="-55" dirty="0">
                <a:solidFill>
                  <a:srgbClr val="89BCBC"/>
                </a:solidFill>
                <a:latin typeface="Arial"/>
                <a:cs typeface="Arial"/>
              </a:rPr>
              <a:t>FACT</a:t>
            </a:r>
            <a:r>
              <a:rPr lang="en-US" sz="1950" b="1" spc="-55" dirty="0">
                <a:solidFill>
                  <a:srgbClr val="A5C3C1"/>
                </a:solidFill>
                <a:latin typeface="Arial"/>
                <a:cs typeface="Arial"/>
              </a:rPr>
              <a:t>· </a:t>
            </a:r>
            <a:r>
              <a:rPr lang="en-US" sz="1450" spc="20" dirty="0">
                <a:solidFill>
                  <a:srgbClr val="0A0A0A"/>
                </a:solidFill>
                <a:latin typeface="Arial"/>
                <a:cs typeface="Arial"/>
              </a:rPr>
              <a:t>Real estate professionals provide guidance based on their experience, market knowledge, and training.  However, real estate transactions still come down to a human interaction, so they can make no guarantees for how either a buyer or a seller will react in any given situation. </a:t>
            </a:r>
          </a:p>
          <a:p>
            <a:pPr marL="12700" marR="115570" indent="2540">
              <a:lnSpc>
                <a:spcPct val="106200"/>
              </a:lnSpc>
            </a:pPr>
            <a:endParaRPr sz="1450" dirty="0">
              <a:latin typeface="Arial"/>
              <a:cs typeface="Arial"/>
            </a:endParaRPr>
          </a:p>
        </p:txBody>
      </p:sp>
      <p:pic>
        <p:nvPicPr>
          <p:cNvPr id="8" name="image.png" descr="image.png">
            <a:extLst>
              <a:ext uri="{FF2B5EF4-FFF2-40B4-BE49-F238E27FC236}">
                <a16:creationId xmlns:a16="http://schemas.microsoft.com/office/drawing/2014/main" id="{BA71EB2F-1794-4299-BF99-9F47E317BE8A}"/>
              </a:ext>
            </a:extLst>
          </p:cNvPr>
          <p:cNvPicPr>
            <a:picLocks noChangeAspect="1"/>
          </p:cNvPicPr>
          <p:nvPr/>
        </p:nvPicPr>
        <p:blipFill rotWithShape="1">
          <a:blip r:embed="rId2"/>
          <a:srcRect t="46764"/>
          <a:stretch/>
        </p:blipFill>
        <p:spPr>
          <a:xfrm>
            <a:off x="0" y="4800600"/>
            <a:ext cx="7772400" cy="5354638"/>
          </a:xfrm>
          <a:prstGeom prst="rect">
            <a:avLst/>
          </a:prstGeom>
          <a:ln w="12700">
            <a:miter lim="400000"/>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4010361" cy="100583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021186" y="9398938"/>
            <a:ext cx="12700" cy="659765"/>
          </a:xfrm>
          <a:custGeom>
            <a:avLst/>
            <a:gdLst/>
            <a:ahLst/>
            <a:cxnLst/>
            <a:rect l="l" t="t" r="r" b="b"/>
            <a:pathLst>
              <a:path w="12700" h="659765">
                <a:moveTo>
                  <a:pt x="0" y="0"/>
                </a:moveTo>
                <a:lnTo>
                  <a:pt x="12214" y="0"/>
                </a:lnTo>
                <a:lnTo>
                  <a:pt x="12214" y="659461"/>
                </a:lnTo>
                <a:lnTo>
                  <a:pt x="0" y="659461"/>
                </a:lnTo>
                <a:lnTo>
                  <a:pt x="0" y="0"/>
                </a:lnTo>
                <a:close/>
              </a:path>
            </a:pathLst>
          </a:custGeom>
          <a:solidFill>
            <a:srgbClr val="000000"/>
          </a:solidFill>
        </p:spPr>
        <p:txBody>
          <a:bodyPr wrap="square" lIns="0" tIns="0" rIns="0" bIns="0" rtlCol="0"/>
          <a:lstStyle/>
          <a:p>
            <a:endParaRPr/>
          </a:p>
        </p:txBody>
      </p:sp>
      <p:sp>
        <p:nvSpPr>
          <p:cNvPr id="7" name="object 7"/>
          <p:cNvSpPr txBox="1"/>
          <p:nvPr/>
        </p:nvSpPr>
        <p:spPr>
          <a:xfrm>
            <a:off x="4274557" y="733660"/>
            <a:ext cx="3110230" cy="2527935"/>
          </a:xfrm>
          <a:prstGeom prst="rect">
            <a:avLst/>
          </a:prstGeom>
        </p:spPr>
        <p:txBody>
          <a:bodyPr vert="horz" wrap="square" lIns="0" tIns="3810" rIns="0" bIns="0" rtlCol="0">
            <a:spAutoFit/>
          </a:bodyPr>
          <a:lstStyle/>
          <a:p>
            <a:pPr marL="12700" marR="5080" indent="3175">
              <a:lnSpc>
                <a:spcPct val="109600"/>
              </a:lnSpc>
              <a:spcBef>
                <a:spcPts val="30"/>
              </a:spcBef>
            </a:pPr>
            <a:r>
              <a:rPr sz="1950" b="1" spc="-90" dirty="0">
                <a:solidFill>
                  <a:srgbClr val="8CBCBD"/>
                </a:solidFill>
                <a:latin typeface="Arial"/>
                <a:cs typeface="Arial"/>
              </a:rPr>
              <a:t>STRATEGY: </a:t>
            </a:r>
            <a:r>
              <a:rPr sz="1450" dirty="0">
                <a:solidFill>
                  <a:srgbClr val="181818"/>
                </a:solidFill>
                <a:latin typeface="Arial"/>
                <a:cs typeface="Arial"/>
              </a:rPr>
              <a:t>Buyers </a:t>
            </a:r>
            <a:r>
              <a:rPr sz="1450" spc="40" dirty="0">
                <a:solidFill>
                  <a:srgbClr val="181818"/>
                </a:solidFill>
                <a:latin typeface="Arial"/>
                <a:cs typeface="Arial"/>
              </a:rPr>
              <a:t>often </a:t>
            </a:r>
            <a:r>
              <a:rPr sz="1450" spc="120" dirty="0">
                <a:solidFill>
                  <a:srgbClr val="181818"/>
                </a:solidFill>
                <a:latin typeface="Arial"/>
                <a:cs typeface="Arial"/>
              </a:rPr>
              <a:t>will  </a:t>
            </a:r>
            <a:r>
              <a:rPr sz="1450" spc="15" dirty="0">
                <a:solidFill>
                  <a:srgbClr val="080808"/>
                </a:solidFill>
                <a:latin typeface="Arial"/>
                <a:cs typeface="Arial"/>
              </a:rPr>
              <a:t>present </a:t>
            </a:r>
            <a:r>
              <a:rPr sz="1450" spc="30" dirty="0">
                <a:solidFill>
                  <a:srgbClr val="181818"/>
                </a:solidFill>
                <a:latin typeface="Arial"/>
                <a:cs typeface="Arial"/>
              </a:rPr>
              <a:t>a </a:t>
            </a:r>
            <a:r>
              <a:rPr sz="1450" spc="25" dirty="0">
                <a:solidFill>
                  <a:srgbClr val="080808"/>
                </a:solidFill>
                <a:latin typeface="Arial"/>
                <a:cs typeface="Arial"/>
              </a:rPr>
              <a:t>low </a:t>
            </a:r>
            <a:r>
              <a:rPr sz="1450" spc="75" dirty="0">
                <a:solidFill>
                  <a:srgbClr val="080808"/>
                </a:solidFill>
                <a:latin typeface="Arial"/>
                <a:cs typeface="Arial"/>
              </a:rPr>
              <a:t>initial </a:t>
            </a:r>
            <a:r>
              <a:rPr sz="1450" spc="10" dirty="0">
                <a:solidFill>
                  <a:srgbClr val="181818"/>
                </a:solidFill>
                <a:latin typeface="Arial"/>
                <a:cs typeface="Arial"/>
              </a:rPr>
              <a:t>offer, </a:t>
            </a:r>
            <a:r>
              <a:rPr sz="1450" spc="75" dirty="0">
                <a:solidFill>
                  <a:srgbClr val="080808"/>
                </a:solidFill>
                <a:latin typeface="Arial"/>
                <a:cs typeface="Arial"/>
              </a:rPr>
              <a:t>hoping  </a:t>
            </a:r>
            <a:r>
              <a:rPr sz="1450" spc="65" dirty="0">
                <a:solidFill>
                  <a:srgbClr val="181818"/>
                </a:solidFill>
                <a:latin typeface="Arial"/>
                <a:cs typeface="Arial"/>
              </a:rPr>
              <a:t>to </a:t>
            </a:r>
            <a:r>
              <a:rPr sz="1450" spc="25" dirty="0">
                <a:solidFill>
                  <a:srgbClr val="181818"/>
                </a:solidFill>
                <a:latin typeface="Arial"/>
                <a:cs typeface="Arial"/>
              </a:rPr>
              <a:t>purchase </a:t>
            </a:r>
            <a:r>
              <a:rPr sz="1450" spc="30" dirty="0">
                <a:solidFill>
                  <a:srgbClr val="181818"/>
                </a:solidFill>
                <a:latin typeface="Arial"/>
                <a:cs typeface="Arial"/>
              </a:rPr>
              <a:t>a </a:t>
            </a:r>
            <a:r>
              <a:rPr sz="1450" spc="40" dirty="0">
                <a:solidFill>
                  <a:srgbClr val="181818"/>
                </a:solidFill>
                <a:latin typeface="Arial"/>
                <a:cs typeface="Arial"/>
              </a:rPr>
              <a:t>property </a:t>
            </a:r>
            <a:r>
              <a:rPr sz="1450" spc="85" dirty="0">
                <a:solidFill>
                  <a:srgbClr val="181818"/>
                </a:solidFill>
                <a:latin typeface="Arial"/>
                <a:cs typeface="Arial"/>
              </a:rPr>
              <a:t>below </a:t>
            </a:r>
            <a:r>
              <a:rPr sz="1450" spc="25" dirty="0">
                <a:solidFill>
                  <a:srgbClr val="181818"/>
                </a:solidFill>
                <a:latin typeface="Arial"/>
                <a:cs typeface="Arial"/>
              </a:rPr>
              <a:t>I</a:t>
            </a:r>
            <a:r>
              <a:rPr sz="1450" spc="25" dirty="0">
                <a:solidFill>
                  <a:srgbClr val="080808"/>
                </a:solidFill>
                <a:latin typeface="Arial"/>
                <a:cs typeface="Arial"/>
              </a:rPr>
              <a:t>isted  </a:t>
            </a:r>
            <a:r>
              <a:rPr sz="1450" spc="65" dirty="0">
                <a:solidFill>
                  <a:srgbClr val="080808"/>
                </a:solidFill>
                <a:latin typeface="Arial"/>
                <a:cs typeface="Arial"/>
              </a:rPr>
              <a:t>price. </a:t>
            </a:r>
            <a:r>
              <a:rPr sz="1450" dirty="0">
                <a:solidFill>
                  <a:srgbClr val="080808"/>
                </a:solidFill>
                <a:latin typeface="Arial"/>
                <a:cs typeface="Arial"/>
              </a:rPr>
              <a:t>This </a:t>
            </a:r>
            <a:r>
              <a:rPr sz="1450" spc="60" dirty="0">
                <a:solidFill>
                  <a:srgbClr val="181818"/>
                </a:solidFill>
                <a:latin typeface="Arial"/>
                <a:cs typeface="Arial"/>
              </a:rPr>
              <a:t>can </a:t>
            </a:r>
            <a:r>
              <a:rPr sz="1450" spc="30" dirty="0">
                <a:solidFill>
                  <a:srgbClr val="080808"/>
                </a:solidFill>
                <a:latin typeface="Arial"/>
                <a:cs typeface="Arial"/>
              </a:rPr>
              <a:t>result </a:t>
            </a:r>
            <a:r>
              <a:rPr sz="1450" spc="25" dirty="0">
                <a:solidFill>
                  <a:srgbClr val="080808"/>
                </a:solidFill>
                <a:latin typeface="Arial"/>
                <a:cs typeface="Arial"/>
              </a:rPr>
              <a:t>in </a:t>
            </a:r>
            <a:r>
              <a:rPr sz="1450" spc="30" dirty="0">
                <a:solidFill>
                  <a:srgbClr val="181818"/>
                </a:solidFill>
                <a:latin typeface="Arial"/>
                <a:cs typeface="Arial"/>
              </a:rPr>
              <a:t>a </a:t>
            </a:r>
            <a:r>
              <a:rPr sz="1450" spc="25" dirty="0">
                <a:solidFill>
                  <a:srgbClr val="181818"/>
                </a:solidFill>
                <a:latin typeface="Arial"/>
                <a:cs typeface="Arial"/>
              </a:rPr>
              <a:t>favorable  </a:t>
            </a:r>
            <a:r>
              <a:rPr sz="1450" spc="30" dirty="0">
                <a:solidFill>
                  <a:srgbClr val="181818"/>
                </a:solidFill>
                <a:latin typeface="Arial"/>
                <a:cs typeface="Arial"/>
              </a:rPr>
              <a:t>acceptance </a:t>
            </a:r>
            <a:r>
              <a:rPr sz="1450" spc="25" dirty="0">
                <a:solidFill>
                  <a:srgbClr val="181818"/>
                </a:solidFill>
                <a:latin typeface="Arial"/>
                <a:cs typeface="Arial"/>
              </a:rPr>
              <a:t>of </a:t>
            </a:r>
            <a:r>
              <a:rPr sz="1450" spc="55" dirty="0">
                <a:solidFill>
                  <a:srgbClr val="080808"/>
                </a:solidFill>
                <a:latin typeface="Arial"/>
                <a:cs typeface="Arial"/>
              </a:rPr>
              <a:t>the </a:t>
            </a:r>
            <a:r>
              <a:rPr sz="1450" spc="10" dirty="0">
                <a:solidFill>
                  <a:srgbClr val="181818"/>
                </a:solidFill>
                <a:latin typeface="Arial"/>
                <a:cs typeface="Arial"/>
              </a:rPr>
              <a:t>offer, </a:t>
            </a:r>
            <a:r>
              <a:rPr sz="1450" spc="60" dirty="0">
                <a:solidFill>
                  <a:srgbClr val="181818"/>
                </a:solidFill>
                <a:latin typeface="Arial"/>
                <a:cs typeface="Arial"/>
              </a:rPr>
              <a:t>or </a:t>
            </a:r>
            <a:r>
              <a:rPr sz="1450" spc="10" dirty="0">
                <a:solidFill>
                  <a:srgbClr val="080808"/>
                </a:solidFill>
                <a:latin typeface="Arial"/>
                <a:cs typeface="Arial"/>
              </a:rPr>
              <a:t>leave </a:t>
            </a:r>
            <a:r>
              <a:rPr sz="1450" spc="30" dirty="0">
                <a:solidFill>
                  <a:srgbClr val="181818"/>
                </a:solidFill>
                <a:latin typeface="Arial"/>
                <a:cs typeface="Arial"/>
              </a:rPr>
              <a:t>a  </a:t>
            </a:r>
            <a:r>
              <a:rPr sz="1450" spc="40" dirty="0">
                <a:solidFill>
                  <a:srgbClr val="080808"/>
                </a:solidFill>
                <a:latin typeface="Arial"/>
                <a:cs typeface="Arial"/>
              </a:rPr>
              <a:t>buyer </a:t>
            </a:r>
            <a:r>
              <a:rPr sz="1450" spc="30" dirty="0">
                <a:solidFill>
                  <a:srgbClr val="080808"/>
                </a:solidFill>
                <a:latin typeface="Arial"/>
                <a:cs typeface="Arial"/>
              </a:rPr>
              <a:t>in </a:t>
            </a:r>
            <a:r>
              <a:rPr sz="1450" spc="70" dirty="0">
                <a:solidFill>
                  <a:srgbClr val="181818"/>
                </a:solidFill>
                <a:latin typeface="Arial"/>
                <a:cs typeface="Arial"/>
              </a:rPr>
              <a:t>a </a:t>
            </a:r>
            <a:r>
              <a:rPr sz="1450" spc="55" dirty="0">
                <a:solidFill>
                  <a:srgbClr val="181818"/>
                </a:solidFill>
                <a:latin typeface="Arial"/>
                <a:cs typeface="Arial"/>
              </a:rPr>
              <a:t>position to </a:t>
            </a:r>
            <a:r>
              <a:rPr sz="1450" spc="60" dirty="0">
                <a:solidFill>
                  <a:srgbClr val="181818"/>
                </a:solidFill>
                <a:latin typeface="Arial"/>
                <a:cs typeface="Arial"/>
              </a:rPr>
              <a:t>be </a:t>
            </a:r>
            <a:r>
              <a:rPr sz="1450" spc="70" dirty="0">
                <a:solidFill>
                  <a:srgbClr val="181818"/>
                </a:solidFill>
                <a:latin typeface="Arial"/>
                <a:cs typeface="Arial"/>
              </a:rPr>
              <a:t>out-bid  </a:t>
            </a:r>
            <a:r>
              <a:rPr sz="1450" spc="75" dirty="0">
                <a:solidFill>
                  <a:srgbClr val="080808"/>
                </a:solidFill>
                <a:latin typeface="Arial"/>
                <a:cs typeface="Arial"/>
              </a:rPr>
              <a:t>by </a:t>
            </a:r>
            <a:r>
              <a:rPr sz="1450" spc="30" dirty="0">
                <a:solidFill>
                  <a:srgbClr val="181818"/>
                </a:solidFill>
                <a:latin typeface="Arial"/>
                <a:cs typeface="Arial"/>
              </a:rPr>
              <a:t>another </a:t>
            </a:r>
            <a:r>
              <a:rPr sz="1450" spc="15" dirty="0">
                <a:solidFill>
                  <a:srgbClr val="181818"/>
                </a:solidFill>
                <a:latin typeface="Arial"/>
                <a:cs typeface="Arial"/>
              </a:rPr>
              <a:t>buyer's </a:t>
            </a:r>
            <a:r>
              <a:rPr sz="1450" spc="35" dirty="0">
                <a:solidFill>
                  <a:srgbClr val="080808"/>
                </a:solidFill>
                <a:latin typeface="Arial"/>
                <a:cs typeface="Arial"/>
              </a:rPr>
              <a:t>higher</a:t>
            </a:r>
            <a:r>
              <a:rPr sz="1450" spc="240" dirty="0">
                <a:solidFill>
                  <a:srgbClr val="080808"/>
                </a:solidFill>
                <a:latin typeface="Arial"/>
                <a:cs typeface="Arial"/>
              </a:rPr>
              <a:t> </a:t>
            </a:r>
            <a:r>
              <a:rPr sz="1450" spc="15" dirty="0">
                <a:solidFill>
                  <a:srgbClr val="181818"/>
                </a:solidFill>
                <a:latin typeface="Arial"/>
                <a:cs typeface="Arial"/>
              </a:rPr>
              <a:t>offer.</a:t>
            </a:r>
            <a:endParaRPr sz="1450">
              <a:latin typeface="Arial"/>
              <a:cs typeface="Arial"/>
            </a:endParaRPr>
          </a:p>
          <a:p>
            <a:pPr marL="14604" marR="55880" indent="5080" algn="just">
              <a:lnSpc>
                <a:spcPct val="109600"/>
              </a:lnSpc>
              <a:spcBef>
                <a:spcPts val="15"/>
              </a:spcBef>
            </a:pPr>
            <a:r>
              <a:rPr sz="1450" spc="-20" dirty="0">
                <a:solidFill>
                  <a:srgbClr val="080808"/>
                </a:solidFill>
                <a:latin typeface="Arial"/>
                <a:cs typeface="Arial"/>
              </a:rPr>
              <a:t>Your </a:t>
            </a:r>
            <a:r>
              <a:rPr sz="1450" spc="40" dirty="0">
                <a:solidFill>
                  <a:srgbClr val="181818"/>
                </a:solidFill>
                <a:latin typeface="Arial"/>
                <a:cs typeface="Arial"/>
              </a:rPr>
              <a:t>buyer </a:t>
            </a:r>
            <a:r>
              <a:rPr sz="1450" spc="30" dirty="0">
                <a:solidFill>
                  <a:srgbClr val="080808"/>
                </a:solidFill>
                <a:latin typeface="Arial"/>
                <a:cs typeface="Arial"/>
              </a:rPr>
              <a:t>representative </a:t>
            </a:r>
            <a:r>
              <a:rPr sz="1450" spc="55" dirty="0">
                <a:solidFill>
                  <a:srgbClr val="181818"/>
                </a:solidFill>
                <a:latin typeface="Arial"/>
                <a:cs typeface="Arial"/>
              </a:rPr>
              <a:t>can </a:t>
            </a:r>
            <a:r>
              <a:rPr sz="1450" spc="70" dirty="0">
                <a:solidFill>
                  <a:srgbClr val="080808"/>
                </a:solidFill>
                <a:latin typeface="Arial"/>
                <a:cs typeface="Arial"/>
              </a:rPr>
              <a:t>help  </a:t>
            </a:r>
            <a:r>
              <a:rPr sz="1450" spc="50" dirty="0">
                <a:solidFill>
                  <a:srgbClr val="181818"/>
                </a:solidFill>
                <a:latin typeface="Arial"/>
                <a:cs typeface="Arial"/>
              </a:rPr>
              <a:t>guide </a:t>
            </a:r>
            <a:r>
              <a:rPr sz="1450" spc="75" dirty="0">
                <a:solidFill>
                  <a:srgbClr val="181818"/>
                </a:solidFill>
                <a:latin typeface="Arial"/>
                <a:cs typeface="Arial"/>
              </a:rPr>
              <a:t>you </a:t>
            </a:r>
            <a:r>
              <a:rPr sz="1450" spc="-65" dirty="0">
                <a:solidFill>
                  <a:srgbClr val="181818"/>
                </a:solidFill>
                <a:latin typeface="Arial"/>
                <a:cs typeface="Arial"/>
              </a:rPr>
              <a:t>as </a:t>
            </a:r>
            <a:r>
              <a:rPr sz="1450" spc="-50" dirty="0">
                <a:solidFill>
                  <a:srgbClr val="181818"/>
                </a:solidFill>
                <a:latin typeface="Arial"/>
                <a:cs typeface="Arial"/>
              </a:rPr>
              <a:t>to </a:t>
            </a:r>
            <a:r>
              <a:rPr sz="1450" spc="50" dirty="0">
                <a:solidFill>
                  <a:srgbClr val="181818"/>
                </a:solidFill>
                <a:latin typeface="Arial"/>
                <a:cs typeface="Arial"/>
              </a:rPr>
              <a:t>current </a:t>
            </a:r>
            <a:r>
              <a:rPr sz="1450" spc="30" dirty="0">
                <a:solidFill>
                  <a:srgbClr val="181818"/>
                </a:solidFill>
                <a:latin typeface="Arial"/>
                <a:cs typeface="Arial"/>
              </a:rPr>
              <a:t>fair </a:t>
            </a:r>
            <a:r>
              <a:rPr sz="1450" spc="45" dirty="0">
                <a:solidFill>
                  <a:srgbClr val="080808"/>
                </a:solidFill>
                <a:latin typeface="Arial"/>
                <a:cs typeface="Arial"/>
              </a:rPr>
              <a:t>market  </a:t>
            </a:r>
            <a:r>
              <a:rPr sz="1450" spc="30" dirty="0">
                <a:solidFill>
                  <a:srgbClr val="181818"/>
                </a:solidFill>
                <a:latin typeface="Arial"/>
                <a:cs typeface="Arial"/>
              </a:rPr>
              <a:t>value.</a:t>
            </a:r>
            <a:endParaRPr sz="1450">
              <a:latin typeface="Arial"/>
              <a:cs typeface="Arial"/>
            </a:endParaRPr>
          </a:p>
        </p:txBody>
      </p:sp>
      <p:sp>
        <p:nvSpPr>
          <p:cNvPr id="8" name="object 8"/>
          <p:cNvSpPr txBox="1"/>
          <p:nvPr/>
        </p:nvSpPr>
        <p:spPr>
          <a:xfrm>
            <a:off x="4273977" y="3960428"/>
            <a:ext cx="3042285" cy="1527810"/>
          </a:xfrm>
          <a:prstGeom prst="rect">
            <a:avLst/>
          </a:prstGeom>
        </p:spPr>
        <p:txBody>
          <a:bodyPr vert="horz" wrap="square" lIns="0" tIns="65405" rIns="0" bIns="0" rtlCol="0">
            <a:spAutoFit/>
          </a:bodyPr>
          <a:lstStyle/>
          <a:p>
            <a:pPr marL="13970" marR="5080" indent="-1905">
              <a:lnSpc>
                <a:spcPts val="1920"/>
              </a:lnSpc>
              <a:spcBef>
                <a:spcPts val="515"/>
              </a:spcBef>
            </a:pPr>
            <a:r>
              <a:rPr sz="1950" b="1" spc="-80" dirty="0">
                <a:solidFill>
                  <a:srgbClr val="8CBCBD"/>
                </a:solidFill>
                <a:latin typeface="Arial"/>
                <a:cs typeface="Arial"/>
              </a:rPr>
              <a:t>STRATEGY: </a:t>
            </a:r>
            <a:r>
              <a:rPr sz="1450" dirty="0">
                <a:solidFill>
                  <a:srgbClr val="181818"/>
                </a:solidFill>
                <a:latin typeface="Arial"/>
                <a:cs typeface="Arial"/>
              </a:rPr>
              <a:t>Buyers </a:t>
            </a:r>
            <a:r>
              <a:rPr sz="1450" spc="60" dirty="0">
                <a:solidFill>
                  <a:srgbClr val="181818"/>
                </a:solidFill>
                <a:latin typeface="Arial"/>
                <a:cs typeface="Arial"/>
              </a:rPr>
              <a:t>can </a:t>
            </a:r>
            <a:r>
              <a:rPr sz="1450" spc="55" dirty="0">
                <a:solidFill>
                  <a:srgbClr val="181818"/>
                </a:solidFill>
                <a:latin typeface="Arial"/>
                <a:cs typeface="Arial"/>
              </a:rPr>
              <a:t>submit  </a:t>
            </a:r>
            <a:r>
              <a:rPr sz="1450" spc="65" dirty="0">
                <a:solidFill>
                  <a:srgbClr val="181818"/>
                </a:solidFill>
                <a:latin typeface="Arial"/>
                <a:cs typeface="Arial"/>
              </a:rPr>
              <a:t>full-price </a:t>
            </a:r>
            <a:r>
              <a:rPr sz="1450" spc="30" dirty="0">
                <a:solidFill>
                  <a:srgbClr val="181818"/>
                </a:solidFill>
                <a:latin typeface="Arial"/>
                <a:cs typeface="Arial"/>
              </a:rPr>
              <a:t>offer </a:t>
            </a:r>
            <a:r>
              <a:rPr sz="1450" spc="45" dirty="0">
                <a:solidFill>
                  <a:srgbClr val="080808"/>
                </a:solidFill>
                <a:latin typeface="Arial"/>
                <a:cs typeface="Arial"/>
              </a:rPr>
              <a:t>up </a:t>
            </a:r>
            <a:r>
              <a:rPr sz="1450" spc="65" dirty="0">
                <a:solidFill>
                  <a:srgbClr val="181818"/>
                </a:solidFill>
                <a:latin typeface="Arial"/>
                <a:cs typeface="Arial"/>
              </a:rPr>
              <a:t>front </a:t>
            </a:r>
            <a:r>
              <a:rPr sz="1450" spc="65" dirty="0">
                <a:solidFill>
                  <a:srgbClr val="080808"/>
                </a:solidFill>
                <a:latin typeface="Arial"/>
                <a:cs typeface="Arial"/>
              </a:rPr>
              <a:t>in </a:t>
            </a:r>
            <a:r>
              <a:rPr sz="1450" spc="55" dirty="0">
                <a:solidFill>
                  <a:srgbClr val="181818"/>
                </a:solidFill>
                <a:latin typeface="Arial"/>
                <a:cs typeface="Arial"/>
              </a:rPr>
              <a:t>the  </a:t>
            </a:r>
            <a:r>
              <a:rPr sz="1450" spc="20" dirty="0">
                <a:solidFill>
                  <a:srgbClr val="080808"/>
                </a:solidFill>
                <a:latin typeface="Arial"/>
                <a:cs typeface="Arial"/>
              </a:rPr>
              <a:t>hopes </a:t>
            </a:r>
            <a:r>
              <a:rPr sz="1450" spc="15" dirty="0">
                <a:solidFill>
                  <a:srgbClr val="181818"/>
                </a:solidFill>
                <a:latin typeface="Arial"/>
                <a:cs typeface="Arial"/>
              </a:rPr>
              <a:t>of </a:t>
            </a:r>
            <a:r>
              <a:rPr sz="1450" dirty="0">
                <a:solidFill>
                  <a:srgbClr val="181818"/>
                </a:solidFill>
                <a:latin typeface="Arial"/>
                <a:cs typeface="Arial"/>
              </a:rPr>
              <a:t>a </a:t>
            </a:r>
            <a:r>
              <a:rPr sz="1450" spc="70" dirty="0">
                <a:solidFill>
                  <a:srgbClr val="181818"/>
                </a:solidFill>
                <a:latin typeface="Arial"/>
                <a:cs typeface="Arial"/>
              </a:rPr>
              <a:t>quick </a:t>
            </a:r>
            <a:r>
              <a:rPr sz="1450" spc="25" dirty="0">
                <a:solidFill>
                  <a:srgbClr val="181818"/>
                </a:solidFill>
                <a:latin typeface="Arial"/>
                <a:cs typeface="Arial"/>
              </a:rPr>
              <a:t>acceptance. </a:t>
            </a:r>
            <a:r>
              <a:rPr sz="1450" spc="10" dirty="0">
                <a:solidFill>
                  <a:srgbClr val="080808"/>
                </a:solidFill>
                <a:latin typeface="Arial"/>
                <a:cs typeface="Arial"/>
              </a:rPr>
              <a:t>The  </a:t>
            </a:r>
            <a:r>
              <a:rPr sz="1450" spc="25" dirty="0">
                <a:solidFill>
                  <a:srgbClr val="181818"/>
                </a:solidFill>
                <a:latin typeface="Arial"/>
                <a:cs typeface="Arial"/>
              </a:rPr>
              <a:t>risk </a:t>
            </a:r>
            <a:r>
              <a:rPr sz="1450" spc="25" dirty="0">
                <a:solidFill>
                  <a:srgbClr val="080808"/>
                </a:solidFill>
                <a:latin typeface="Arial"/>
                <a:cs typeface="Arial"/>
              </a:rPr>
              <a:t>here </a:t>
            </a:r>
            <a:r>
              <a:rPr sz="1450" spc="5" dirty="0">
                <a:solidFill>
                  <a:srgbClr val="181818"/>
                </a:solidFill>
                <a:latin typeface="Arial"/>
                <a:cs typeface="Arial"/>
              </a:rPr>
              <a:t>is </a:t>
            </a:r>
            <a:r>
              <a:rPr sz="1450" spc="5" dirty="0">
                <a:solidFill>
                  <a:srgbClr val="080808"/>
                </a:solidFill>
                <a:latin typeface="Arial"/>
                <a:cs typeface="Arial"/>
              </a:rPr>
              <a:t>in </a:t>
            </a:r>
            <a:r>
              <a:rPr sz="1450" spc="40" dirty="0">
                <a:solidFill>
                  <a:srgbClr val="181818"/>
                </a:solidFill>
                <a:latin typeface="Arial"/>
                <a:cs typeface="Arial"/>
              </a:rPr>
              <a:t>navigating</a:t>
            </a:r>
            <a:r>
              <a:rPr sz="1450" spc="-75" dirty="0">
                <a:solidFill>
                  <a:srgbClr val="181818"/>
                </a:solidFill>
                <a:latin typeface="Arial"/>
                <a:cs typeface="Arial"/>
              </a:rPr>
              <a:t> </a:t>
            </a:r>
            <a:r>
              <a:rPr sz="1450" spc="40" dirty="0">
                <a:solidFill>
                  <a:srgbClr val="181818"/>
                </a:solidFill>
                <a:latin typeface="Arial"/>
                <a:cs typeface="Arial"/>
              </a:rPr>
              <a:t>whether</a:t>
            </a:r>
            <a:endParaRPr sz="1450" dirty="0">
              <a:latin typeface="Arial"/>
              <a:cs typeface="Arial"/>
            </a:endParaRPr>
          </a:p>
          <a:p>
            <a:pPr marL="15875" marR="58419" indent="-2540">
              <a:lnSpc>
                <a:spcPts val="1889"/>
              </a:lnSpc>
              <a:spcBef>
                <a:spcPts val="35"/>
              </a:spcBef>
            </a:pPr>
            <a:r>
              <a:rPr sz="1450" spc="55" dirty="0">
                <a:solidFill>
                  <a:srgbClr val="181818"/>
                </a:solidFill>
                <a:latin typeface="Arial"/>
                <a:cs typeface="Arial"/>
              </a:rPr>
              <a:t>the </a:t>
            </a:r>
            <a:r>
              <a:rPr sz="1450" spc="5" dirty="0">
                <a:solidFill>
                  <a:srgbClr val="181818"/>
                </a:solidFill>
                <a:latin typeface="Arial"/>
                <a:cs typeface="Arial"/>
              </a:rPr>
              <a:t>sellers </a:t>
            </a:r>
            <a:r>
              <a:rPr sz="1450" spc="100" dirty="0">
                <a:solidFill>
                  <a:srgbClr val="181818"/>
                </a:solidFill>
                <a:latin typeface="Arial"/>
                <a:cs typeface="Arial"/>
              </a:rPr>
              <a:t>would </a:t>
            </a:r>
            <a:r>
              <a:rPr sz="1450" spc="10" dirty="0">
                <a:solidFill>
                  <a:srgbClr val="080808"/>
                </a:solidFill>
                <a:latin typeface="Arial"/>
                <a:cs typeface="Arial"/>
              </a:rPr>
              <a:t>have </a:t>
            </a:r>
            <a:r>
              <a:rPr sz="1450" spc="30" dirty="0">
                <a:solidFill>
                  <a:srgbClr val="181818"/>
                </a:solidFill>
                <a:latin typeface="Arial"/>
                <a:cs typeface="Arial"/>
              </a:rPr>
              <a:t>accepted a  </a:t>
            </a:r>
            <a:r>
              <a:rPr sz="1450" spc="55" dirty="0">
                <a:solidFill>
                  <a:srgbClr val="080808"/>
                </a:solidFill>
                <a:latin typeface="Arial"/>
                <a:cs typeface="Arial"/>
              </a:rPr>
              <a:t>I</a:t>
            </a:r>
            <a:r>
              <a:rPr sz="1450" spc="55" dirty="0">
                <a:solidFill>
                  <a:srgbClr val="181818"/>
                </a:solidFill>
                <a:latin typeface="Arial"/>
                <a:cs typeface="Arial"/>
              </a:rPr>
              <a:t>ower</a:t>
            </a:r>
            <a:r>
              <a:rPr sz="1450" spc="70" dirty="0">
                <a:solidFill>
                  <a:srgbClr val="181818"/>
                </a:solidFill>
                <a:latin typeface="Arial"/>
                <a:cs typeface="Arial"/>
              </a:rPr>
              <a:t> </a:t>
            </a:r>
            <a:r>
              <a:rPr sz="1450" spc="25" dirty="0">
                <a:solidFill>
                  <a:srgbClr val="181818"/>
                </a:solidFill>
                <a:latin typeface="Arial"/>
                <a:cs typeface="Arial"/>
              </a:rPr>
              <a:t>offer.</a:t>
            </a:r>
            <a:endParaRPr sz="1450" dirty="0">
              <a:latin typeface="Arial"/>
              <a:cs typeface="Arial"/>
            </a:endParaRPr>
          </a:p>
        </p:txBody>
      </p:sp>
      <p:sp>
        <p:nvSpPr>
          <p:cNvPr id="9" name="object 9"/>
          <p:cNvSpPr txBox="1"/>
          <p:nvPr/>
        </p:nvSpPr>
        <p:spPr>
          <a:xfrm>
            <a:off x="4273977" y="6191100"/>
            <a:ext cx="3116580" cy="2508885"/>
          </a:xfrm>
          <a:prstGeom prst="rect">
            <a:avLst/>
          </a:prstGeom>
        </p:spPr>
        <p:txBody>
          <a:bodyPr vert="horz" wrap="square" lIns="0" tIns="6350" rIns="0" bIns="0" rtlCol="0">
            <a:spAutoFit/>
          </a:bodyPr>
          <a:lstStyle/>
          <a:p>
            <a:pPr marL="13970" marR="102870" indent="-1905">
              <a:lnSpc>
                <a:spcPct val="102200"/>
              </a:lnSpc>
              <a:spcBef>
                <a:spcPts val="50"/>
              </a:spcBef>
            </a:pPr>
            <a:r>
              <a:rPr sz="1950" b="1" spc="-80" dirty="0">
                <a:solidFill>
                  <a:srgbClr val="8CBCBD"/>
                </a:solidFill>
                <a:latin typeface="Arial"/>
                <a:cs typeface="Arial"/>
              </a:rPr>
              <a:t>STRATEGY: </a:t>
            </a:r>
            <a:r>
              <a:rPr sz="1450" spc="-10" dirty="0">
                <a:solidFill>
                  <a:srgbClr val="181818"/>
                </a:solidFill>
                <a:latin typeface="Arial"/>
                <a:cs typeface="Arial"/>
              </a:rPr>
              <a:t>Sellers </a:t>
            </a:r>
            <a:r>
              <a:rPr sz="1450" spc="55" dirty="0">
                <a:solidFill>
                  <a:srgbClr val="181818"/>
                </a:solidFill>
                <a:latin typeface="Arial"/>
                <a:cs typeface="Arial"/>
              </a:rPr>
              <a:t>can </a:t>
            </a:r>
            <a:r>
              <a:rPr sz="1450" spc="15" dirty="0">
                <a:solidFill>
                  <a:srgbClr val="181818"/>
                </a:solidFill>
                <a:latin typeface="Arial"/>
                <a:cs typeface="Arial"/>
              </a:rPr>
              <a:t>some­  </a:t>
            </a:r>
            <a:r>
              <a:rPr sz="1450" spc="30" dirty="0">
                <a:solidFill>
                  <a:srgbClr val="181818"/>
                </a:solidFill>
                <a:latin typeface="Arial"/>
                <a:cs typeface="Arial"/>
              </a:rPr>
              <a:t>times </a:t>
            </a:r>
            <a:r>
              <a:rPr sz="1450" spc="25" dirty="0">
                <a:solidFill>
                  <a:srgbClr val="181818"/>
                </a:solidFill>
                <a:latin typeface="Arial"/>
                <a:cs typeface="Arial"/>
              </a:rPr>
              <a:t>disclose </a:t>
            </a:r>
            <a:r>
              <a:rPr sz="1450" spc="55" dirty="0">
                <a:solidFill>
                  <a:srgbClr val="181818"/>
                </a:solidFill>
                <a:latin typeface="Arial"/>
                <a:cs typeface="Arial"/>
              </a:rPr>
              <a:t>the </a:t>
            </a:r>
            <a:r>
              <a:rPr sz="1450" spc="25" dirty="0">
                <a:solidFill>
                  <a:srgbClr val="181818"/>
                </a:solidFill>
                <a:latin typeface="Arial"/>
                <a:cs typeface="Arial"/>
              </a:rPr>
              <a:t>details of</a:t>
            </a:r>
            <a:r>
              <a:rPr sz="1450" spc="155" dirty="0">
                <a:solidFill>
                  <a:srgbClr val="181818"/>
                </a:solidFill>
                <a:latin typeface="Arial"/>
                <a:cs typeface="Arial"/>
              </a:rPr>
              <a:t> </a:t>
            </a:r>
            <a:r>
              <a:rPr sz="1450" spc="90" dirty="0">
                <a:solidFill>
                  <a:srgbClr val="080808"/>
                </a:solidFill>
                <a:latin typeface="Arial"/>
                <a:cs typeface="Arial"/>
              </a:rPr>
              <a:t>mul­</a:t>
            </a:r>
            <a:endParaRPr sz="1450" dirty="0">
              <a:latin typeface="Arial"/>
              <a:cs typeface="Arial"/>
            </a:endParaRPr>
          </a:p>
          <a:p>
            <a:pPr marL="13335" marR="5080" indent="635">
              <a:lnSpc>
                <a:spcPct val="110500"/>
              </a:lnSpc>
              <a:spcBef>
                <a:spcPts val="35"/>
              </a:spcBef>
            </a:pPr>
            <a:r>
              <a:rPr sz="1450" spc="75" dirty="0">
                <a:solidFill>
                  <a:srgbClr val="181818"/>
                </a:solidFill>
                <a:latin typeface="Arial"/>
                <a:cs typeface="Arial"/>
              </a:rPr>
              <a:t>tiple </a:t>
            </a:r>
            <a:r>
              <a:rPr sz="1450" spc="15" dirty="0">
                <a:solidFill>
                  <a:srgbClr val="181818"/>
                </a:solidFill>
                <a:latin typeface="Arial"/>
                <a:cs typeface="Arial"/>
              </a:rPr>
              <a:t>offers to </a:t>
            </a:r>
            <a:r>
              <a:rPr sz="1450" spc="10" dirty="0">
                <a:solidFill>
                  <a:srgbClr val="181818"/>
                </a:solidFill>
                <a:latin typeface="Arial"/>
                <a:cs typeface="Arial"/>
              </a:rPr>
              <a:t>all </a:t>
            </a:r>
            <a:r>
              <a:rPr sz="1450" spc="30" dirty="0">
                <a:solidFill>
                  <a:srgbClr val="181818"/>
                </a:solidFill>
                <a:latin typeface="Arial"/>
                <a:cs typeface="Arial"/>
              </a:rPr>
              <a:t>prospective  </a:t>
            </a:r>
            <a:r>
              <a:rPr sz="1450" dirty="0">
                <a:solidFill>
                  <a:srgbClr val="181818"/>
                </a:solidFill>
                <a:latin typeface="Arial"/>
                <a:cs typeface="Arial"/>
              </a:rPr>
              <a:t>buyers</a:t>
            </a:r>
            <a:r>
              <a:rPr sz="1450" dirty="0">
                <a:solidFill>
                  <a:srgbClr val="525252"/>
                </a:solidFill>
                <a:latin typeface="Arial"/>
                <a:cs typeface="Arial"/>
              </a:rPr>
              <a:t>, </a:t>
            </a:r>
            <a:r>
              <a:rPr sz="1450" spc="75" dirty="0">
                <a:solidFill>
                  <a:srgbClr val="080808"/>
                </a:solidFill>
                <a:latin typeface="Arial"/>
                <a:cs typeface="Arial"/>
              </a:rPr>
              <a:t>hoping </a:t>
            </a:r>
            <a:r>
              <a:rPr sz="1450" spc="65" dirty="0">
                <a:solidFill>
                  <a:srgbClr val="181818"/>
                </a:solidFill>
                <a:latin typeface="Arial"/>
                <a:cs typeface="Arial"/>
              </a:rPr>
              <a:t>to </a:t>
            </a:r>
            <a:r>
              <a:rPr sz="1450" spc="25" dirty="0">
                <a:solidFill>
                  <a:srgbClr val="181818"/>
                </a:solidFill>
                <a:latin typeface="Arial"/>
                <a:cs typeface="Arial"/>
              </a:rPr>
              <a:t>create </a:t>
            </a:r>
            <a:r>
              <a:rPr sz="1450" spc="30" dirty="0">
                <a:solidFill>
                  <a:srgbClr val="181818"/>
                </a:solidFill>
                <a:latin typeface="Arial"/>
                <a:cs typeface="Arial"/>
              </a:rPr>
              <a:t>a </a:t>
            </a:r>
            <a:r>
              <a:rPr sz="1450" spc="90" dirty="0">
                <a:solidFill>
                  <a:srgbClr val="2D2D2D"/>
                </a:solidFill>
                <a:latin typeface="Arial"/>
                <a:cs typeface="Arial"/>
              </a:rPr>
              <a:t>"bidding  </a:t>
            </a:r>
            <a:r>
              <a:rPr sz="1450" spc="80" dirty="0">
                <a:solidFill>
                  <a:srgbClr val="181818"/>
                </a:solidFill>
                <a:latin typeface="Arial"/>
                <a:cs typeface="Arial"/>
              </a:rPr>
              <a:t>war" </a:t>
            </a:r>
            <a:r>
              <a:rPr sz="1450" spc="60" dirty="0">
                <a:solidFill>
                  <a:srgbClr val="181818"/>
                </a:solidFill>
                <a:latin typeface="Arial"/>
                <a:cs typeface="Arial"/>
              </a:rPr>
              <a:t>and </a:t>
            </a:r>
            <a:r>
              <a:rPr sz="1450" spc="10" dirty="0">
                <a:solidFill>
                  <a:srgbClr val="080808"/>
                </a:solidFill>
                <a:latin typeface="Arial"/>
                <a:cs typeface="Arial"/>
              </a:rPr>
              <a:t>increase </a:t>
            </a:r>
            <a:r>
              <a:rPr sz="1450" spc="55" dirty="0">
                <a:solidFill>
                  <a:srgbClr val="181818"/>
                </a:solidFill>
                <a:latin typeface="Arial"/>
                <a:cs typeface="Arial"/>
              </a:rPr>
              <a:t>the </a:t>
            </a:r>
            <a:r>
              <a:rPr sz="1450" spc="-30" dirty="0">
                <a:solidFill>
                  <a:srgbClr val="181818"/>
                </a:solidFill>
                <a:latin typeface="Arial"/>
                <a:cs typeface="Arial"/>
              </a:rPr>
              <a:t>sales </a:t>
            </a:r>
            <a:r>
              <a:rPr sz="1450" spc="70" dirty="0">
                <a:solidFill>
                  <a:srgbClr val="181818"/>
                </a:solidFill>
                <a:latin typeface="Arial"/>
                <a:cs typeface="Arial"/>
              </a:rPr>
              <a:t>price  of </a:t>
            </a:r>
            <a:r>
              <a:rPr sz="1450" spc="45" dirty="0">
                <a:solidFill>
                  <a:srgbClr val="181818"/>
                </a:solidFill>
                <a:latin typeface="Arial"/>
                <a:cs typeface="Arial"/>
              </a:rPr>
              <a:t>their </a:t>
            </a:r>
            <a:r>
              <a:rPr sz="1450" spc="60" dirty="0">
                <a:solidFill>
                  <a:srgbClr val="080808"/>
                </a:solidFill>
                <a:latin typeface="Arial"/>
                <a:cs typeface="Arial"/>
              </a:rPr>
              <a:t>home. </a:t>
            </a:r>
            <a:r>
              <a:rPr sz="1450" spc="35" dirty="0">
                <a:solidFill>
                  <a:srgbClr val="080808"/>
                </a:solidFill>
                <a:latin typeface="Arial"/>
                <a:cs typeface="Arial"/>
              </a:rPr>
              <a:t>Howev</a:t>
            </a:r>
            <a:r>
              <a:rPr sz="1450" spc="35" dirty="0">
                <a:solidFill>
                  <a:srgbClr val="2D2D2D"/>
                </a:solidFill>
                <a:latin typeface="Arial"/>
                <a:cs typeface="Arial"/>
              </a:rPr>
              <a:t>e</a:t>
            </a:r>
            <a:r>
              <a:rPr sz="1450" spc="35" dirty="0">
                <a:solidFill>
                  <a:srgbClr val="080808"/>
                </a:solidFill>
                <a:latin typeface="Arial"/>
                <a:cs typeface="Arial"/>
              </a:rPr>
              <a:t>r</a:t>
            </a:r>
            <a:r>
              <a:rPr sz="1450" spc="35" dirty="0">
                <a:solidFill>
                  <a:srgbClr val="2D2D2D"/>
                </a:solidFill>
                <a:latin typeface="Arial"/>
                <a:cs typeface="Arial"/>
              </a:rPr>
              <a:t>, </a:t>
            </a:r>
            <a:r>
              <a:rPr sz="1450" spc="-5" dirty="0">
                <a:solidFill>
                  <a:srgbClr val="181818"/>
                </a:solidFill>
                <a:latin typeface="Arial"/>
                <a:cs typeface="Arial"/>
              </a:rPr>
              <a:t>in </a:t>
            </a:r>
            <a:r>
              <a:rPr sz="1450" spc="15" dirty="0">
                <a:solidFill>
                  <a:srgbClr val="2D2D2D"/>
                </a:solidFill>
                <a:latin typeface="Arial"/>
                <a:cs typeface="Arial"/>
              </a:rPr>
              <a:t>some  </a:t>
            </a:r>
            <a:r>
              <a:rPr sz="1450" spc="-30" dirty="0">
                <a:solidFill>
                  <a:srgbClr val="181818"/>
                </a:solidFill>
                <a:latin typeface="Arial"/>
                <a:cs typeface="Arial"/>
              </a:rPr>
              <a:t>cases, </a:t>
            </a:r>
            <a:r>
              <a:rPr sz="1450" spc="-10" dirty="0">
                <a:solidFill>
                  <a:srgbClr val="181818"/>
                </a:solidFill>
                <a:latin typeface="Arial"/>
                <a:cs typeface="Arial"/>
              </a:rPr>
              <a:t>state </a:t>
            </a:r>
            <a:r>
              <a:rPr sz="1450" spc="-10" dirty="0">
                <a:solidFill>
                  <a:srgbClr val="080808"/>
                </a:solidFill>
                <a:latin typeface="Arial"/>
                <a:cs typeface="Arial"/>
              </a:rPr>
              <a:t>law </a:t>
            </a:r>
            <a:r>
              <a:rPr sz="1450" spc="55" dirty="0">
                <a:solidFill>
                  <a:srgbClr val="181818"/>
                </a:solidFill>
                <a:latin typeface="Arial"/>
                <a:cs typeface="Arial"/>
              </a:rPr>
              <a:t>can </a:t>
            </a:r>
            <a:r>
              <a:rPr sz="1450" spc="100" dirty="0">
                <a:solidFill>
                  <a:srgbClr val="080808"/>
                </a:solidFill>
                <a:latin typeface="Arial"/>
                <a:cs typeface="Arial"/>
              </a:rPr>
              <a:t>limit </a:t>
            </a:r>
            <a:r>
              <a:rPr sz="1450" spc="35" dirty="0">
                <a:solidFill>
                  <a:srgbClr val="181818"/>
                </a:solidFill>
                <a:latin typeface="Arial"/>
                <a:cs typeface="Arial"/>
              </a:rPr>
              <a:t>the </a:t>
            </a:r>
            <a:r>
              <a:rPr sz="1450" spc="35" dirty="0">
                <a:solidFill>
                  <a:srgbClr val="080808"/>
                </a:solidFill>
                <a:latin typeface="Arial"/>
                <a:cs typeface="Arial"/>
              </a:rPr>
              <a:t>level  </a:t>
            </a:r>
            <a:r>
              <a:rPr sz="1450" spc="40" dirty="0">
                <a:solidFill>
                  <a:srgbClr val="181818"/>
                </a:solidFill>
                <a:latin typeface="Arial"/>
                <a:cs typeface="Arial"/>
              </a:rPr>
              <a:t>of </a:t>
            </a:r>
            <a:r>
              <a:rPr sz="1450" spc="35" dirty="0">
                <a:solidFill>
                  <a:srgbClr val="181818"/>
                </a:solidFill>
                <a:latin typeface="Arial"/>
                <a:cs typeface="Arial"/>
              </a:rPr>
              <a:t>disclosure of </a:t>
            </a:r>
            <a:r>
              <a:rPr sz="1450" spc="45" dirty="0">
                <a:solidFill>
                  <a:srgbClr val="181818"/>
                </a:solidFill>
                <a:latin typeface="Arial"/>
                <a:cs typeface="Arial"/>
              </a:rPr>
              <a:t>the </a:t>
            </a:r>
            <a:r>
              <a:rPr sz="1450" spc="30" dirty="0">
                <a:solidFill>
                  <a:srgbClr val="181818"/>
                </a:solidFill>
                <a:latin typeface="Arial"/>
                <a:cs typeface="Arial"/>
              </a:rPr>
              <a:t>existence </a:t>
            </a:r>
            <a:r>
              <a:rPr sz="1450" spc="60" dirty="0">
                <a:solidFill>
                  <a:srgbClr val="181818"/>
                </a:solidFill>
                <a:latin typeface="Arial"/>
                <a:cs typeface="Arial"/>
              </a:rPr>
              <a:t>or  </a:t>
            </a:r>
            <a:r>
              <a:rPr sz="1450" spc="15" dirty="0">
                <a:solidFill>
                  <a:srgbClr val="181818"/>
                </a:solidFill>
                <a:latin typeface="Arial"/>
                <a:cs typeface="Arial"/>
              </a:rPr>
              <a:t>terms of </a:t>
            </a:r>
            <a:r>
              <a:rPr sz="1450" spc="50" dirty="0">
                <a:solidFill>
                  <a:srgbClr val="181818"/>
                </a:solidFill>
                <a:latin typeface="Arial"/>
                <a:cs typeface="Arial"/>
              </a:rPr>
              <a:t>third-party </a:t>
            </a:r>
            <a:r>
              <a:rPr sz="1450" spc="10" dirty="0">
                <a:solidFill>
                  <a:srgbClr val="181818"/>
                </a:solidFill>
                <a:latin typeface="Arial"/>
                <a:cs typeface="Arial"/>
              </a:rPr>
              <a:t>offers. </a:t>
            </a:r>
            <a:r>
              <a:rPr sz="1450" spc="-20" dirty="0">
                <a:solidFill>
                  <a:srgbClr val="181818"/>
                </a:solidFill>
                <a:latin typeface="Arial"/>
                <a:cs typeface="Arial"/>
              </a:rPr>
              <a:t>Your </a:t>
            </a:r>
            <a:r>
              <a:rPr sz="1450" spc="15" dirty="0">
                <a:solidFill>
                  <a:srgbClr val="080808"/>
                </a:solidFill>
                <a:latin typeface="Arial"/>
                <a:cs typeface="Arial"/>
              </a:rPr>
              <a:t>re</a:t>
            </a:r>
            <a:r>
              <a:rPr sz="1450" spc="15" dirty="0">
                <a:solidFill>
                  <a:srgbClr val="2D2D2D"/>
                </a:solidFill>
                <a:latin typeface="Arial"/>
                <a:cs typeface="Arial"/>
              </a:rPr>
              <a:t>a</a:t>
            </a:r>
            <a:r>
              <a:rPr sz="1450" spc="15" dirty="0">
                <a:solidFill>
                  <a:srgbClr val="080808"/>
                </a:solidFill>
                <a:latin typeface="Arial"/>
                <a:cs typeface="Arial"/>
              </a:rPr>
              <a:t>l  </a:t>
            </a:r>
            <a:r>
              <a:rPr sz="1450" spc="-10" dirty="0">
                <a:solidFill>
                  <a:srgbClr val="181818"/>
                </a:solidFill>
                <a:latin typeface="Arial"/>
                <a:cs typeface="Arial"/>
              </a:rPr>
              <a:t>estate </a:t>
            </a:r>
            <a:r>
              <a:rPr sz="1450" spc="20" dirty="0">
                <a:solidFill>
                  <a:srgbClr val="181818"/>
                </a:solidFill>
                <a:latin typeface="Arial"/>
                <a:cs typeface="Arial"/>
              </a:rPr>
              <a:t>professional </a:t>
            </a:r>
            <a:r>
              <a:rPr sz="1450" spc="55" dirty="0">
                <a:solidFill>
                  <a:srgbClr val="181818"/>
                </a:solidFill>
                <a:latin typeface="Arial"/>
                <a:cs typeface="Arial"/>
              </a:rPr>
              <a:t>can </a:t>
            </a:r>
            <a:r>
              <a:rPr sz="1450" spc="50" dirty="0">
                <a:solidFill>
                  <a:srgbClr val="2D2D2D"/>
                </a:solidFill>
                <a:latin typeface="Arial"/>
                <a:cs typeface="Arial"/>
              </a:rPr>
              <a:t>gu</a:t>
            </a:r>
            <a:r>
              <a:rPr sz="1450" spc="50" dirty="0">
                <a:solidFill>
                  <a:srgbClr val="080808"/>
                </a:solidFill>
                <a:latin typeface="Arial"/>
                <a:cs typeface="Arial"/>
              </a:rPr>
              <a:t>ide</a:t>
            </a:r>
            <a:r>
              <a:rPr sz="1450" spc="250" dirty="0">
                <a:solidFill>
                  <a:srgbClr val="080808"/>
                </a:solidFill>
                <a:latin typeface="Arial"/>
                <a:cs typeface="Arial"/>
              </a:rPr>
              <a:t> </a:t>
            </a:r>
            <a:r>
              <a:rPr sz="1450" spc="50" dirty="0">
                <a:solidFill>
                  <a:srgbClr val="2D2D2D"/>
                </a:solidFill>
                <a:latin typeface="Arial"/>
                <a:cs typeface="Arial"/>
              </a:rPr>
              <a:t>you</a:t>
            </a:r>
            <a:r>
              <a:rPr sz="1450" spc="50" dirty="0">
                <a:solidFill>
                  <a:srgbClr val="525252"/>
                </a:solidFill>
                <a:latin typeface="Arial"/>
                <a:cs typeface="Arial"/>
              </a:rPr>
              <a:t>.</a:t>
            </a:r>
            <a:endParaRPr sz="1450" dirty="0">
              <a:latin typeface="Arial"/>
              <a:cs typeface="Arial"/>
            </a:endParaRPr>
          </a:p>
        </p:txBody>
      </p:sp>
      <p:pic>
        <p:nvPicPr>
          <p:cNvPr id="12" name="image.png" descr="image.png">
            <a:extLst>
              <a:ext uri="{FF2B5EF4-FFF2-40B4-BE49-F238E27FC236}">
                <a16:creationId xmlns:a16="http://schemas.microsoft.com/office/drawing/2014/main" id="{C1BF3C93-725F-4346-97EF-529CE8EBE587}"/>
              </a:ext>
            </a:extLst>
          </p:cNvPr>
          <p:cNvPicPr>
            <a:picLocks noChangeAspect="1"/>
          </p:cNvPicPr>
          <p:nvPr/>
        </p:nvPicPr>
        <p:blipFill rotWithShape="1">
          <a:blip r:embed="rId3"/>
          <a:srcRect l="87582" t="91667"/>
          <a:stretch/>
        </p:blipFill>
        <p:spPr>
          <a:xfrm>
            <a:off x="6807200" y="9220200"/>
            <a:ext cx="965200" cy="838200"/>
          </a:xfrm>
          <a:prstGeom prst="rect">
            <a:avLst/>
          </a:prstGeom>
          <a:ln w="12700">
            <a:miter lim="400000"/>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image.png" descr="image.png">
            <a:extLst>
              <a:ext uri="{FF2B5EF4-FFF2-40B4-BE49-F238E27FC236}">
                <a16:creationId xmlns:a16="http://schemas.microsoft.com/office/drawing/2014/main" id="{2461D0C7-DC1C-4596-BF80-BE3D95B83D89}"/>
              </a:ext>
            </a:extLst>
          </p:cNvPr>
          <p:cNvPicPr>
            <a:picLocks noChangeAspect="1"/>
          </p:cNvPicPr>
          <p:nvPr/>
        </p:nvPicPr>
        <p:blipFill rotWithShape="1">
          <a:blip r:embed="rId2"/>
          <a:srcRect t="70455" b="25757"/>
          <a:stretch/>
        </p:blipFill>
        <p:spPr>
          <a:xfrm>
            <a:off x="0" y="6895000"/>
            <a:ext cx="7772400" cy="381000"/>
          </a:xfrm>
          <a:prstGeom prst="rect">
            <a:avLst/>
          </a:prstGeom>
          <a:ln w="12700">
            <a:miter lim="400000"/>
          </a:ln>
        </p:spPr>
      </p:pic>
      <p:pic>
        <p:nvPicPr>
          <p:cNvPr id="11" name="image.png" descr="image.png">
            <a:extLst>
              <a:ext uri="{FF2B5EF4-FFF2-40B4-BE49-F238E27FC236}">
                <a16:creationId xmlns:a16="http://schemas.microsoft.com/office/drawing/2014/main" id="{E6376752-0641-428C-BADB-6865E511B305}"/>
              </a:ext>
            </a:extLst>
          </p:cNvPr>
          <p:cNvPicPr>
            <a:picLocks noChangeAspect="1"/>
          </p:cNvPicPr>
          <p:nvPr/>
        </p:nvPicPr>
        <p:blipFill rotWithShape="1">
          <a:blip r:embed="rId2"/>
          <a:srcRect t="92424"/>
          <a:stretch/>
        </p:blipFill>
        <p:spPr>
          <a:xfrm>
            <a:off x="0" y="9296400"/>
            <a:ext cx="7772400" cy="762000"/>
          </a:xfrm>
          <a:prstGeom prst="rect">
            <a:avLst/>
          </a:prstGeom>
          <a:ln w="12700">
            <a:miter lim="400000"/>
          </a:ln>
        </p:spPr>
      </p:pic>
      <p:sp>
        <p:nvSpPr>
          <p:cNvPr id="3" name="object 3"/>
          <p:cNvSpPr txBox="1"/>
          <p:nvPr/>
        </p:nvSpPr>
        <p:spPr>
          <a:xfrm>
            <a:off x="2066925" y="9453778"/>
            <a:ext cx="3756660" cy="254000"/>
          </a:xfrm>
          <a:prstGeom prst="rect">
            <a:avLst/>
          </a:prstGeom>
        </p:spPr>
        <p:txBody>
          <a:bodyPr vert="horz" wrap="square" lIns="0" tIns="12700" rIns="0" bIns="0" rtlCol="0">
            <a:spAutoFit/>
          </a:bodyPr>
          <a:lstStyle/>
          <a:p>
            <a:pPr marL="12700">
              <a:lnSpc>
                <a:spcPct val="100000"/>
              </a:lnSpc>
              <a:spcBef>
                <a:spcPts val="100"/>
              </a:spcBef>
            </a:pPr>
            <a:r>
              <a:rPr sz="1500" spc="-5" dirty="0">
                <a:latin typeface="Calibri"/>
                <a:cs typeface="Calibri"/>
              </a:rPr>
              <a:t>YOUR PHONE </a:t>
            </a:r>
            <a:r>
              <a:rPr sz="1500" dirty="0">
                <a:latin typeface="Calibri"/>
                <a:cs typeface="Calibri"/>
              </a:rPr>
              <a:t>NUMBER </a:t>
            </a:r>
            <a:r>
              <a:rPr sz="1500" dirty="0">
                <a:latin typeface="Calibri"/>
                <a:cs typeface="Calibri"/>
                <a:hlinkClick r:id="rId3"/>
              </a:rPr>
              <a:t>|</a:t>
            </a:r>
            <a:r>
              <a:rPr sz="1500" spc="-80" dirty="0">
                <a:latin typeface="Calibri"/>
                <a:cs typeface="Calibri"/>
                <a:hlinkClick r:id="rId3"/>
              </a:rPr>
              <a:t> </a:t>
            </a:r>
            <a:r>
              <a:rPr sz="1500" spc="-5" dirty="0">
                <a:latin typeface="Calibri"/>
                <a:cs typeface="Calibri"/>
                <a:hlinkClick r:id="rId3"/>
              </a:rPr>
              <a:t>WWW.YOURSITE.COM</a:t>
            </a:r>
            <a:endParaRPr sz="1500">
              <a:latin typeface="Calibri"/>
              <a:cs typeface="Calibri"/>
            </a:endParaRPr>
          </a:p>
        </p:txBody>
      </p:sp>
      <p:pic>
        <p:nvPicPr>
          <p:cNvPr id="7" name="image.png" descr="image.png">
            <a:extLst>
              <a:ext uri="{FF2B5EF4-FFF2-40B4-BE49-F238E27FC236}">
                <a16:creationId xmlns:a16="http://schemas.microsoft.com/office/drawing/2014/main" id="{5203FC5B-FFA1-4D2C-BDB3-6EA7059ED752}"/>
              </a:ext>
            </a:extLst>
          </p:cNvPr>
          <p:cNvPicPr>
            <a:picLocks noChangeAspect="1"/>
          </p:cNvPicPr>
          <p:nvPr/>
        </p:nvPicPr>
        <p:blipFill rotWithShape="1">
          <a:blip r:embed="rId2"/>
          <a:srcRect b="46970"/>
          <a:stretch/>
        </p:blipFill>
        <p:spPr>
          <a:xfrm>
            <a:off x="0" y="0"/>
            <a:ext cx="7772400" cy="5334000"/>
          </a:xfrm>
          <a:prstGeom prst="rect">
            <a:avLst/>
          </a:prstGeom>
          <a:ln w="12700">
            <a:miter lim="400000"/>
          </a:ln>
        </p:spPr>
      </p:pic>
      <p:sp>
        <p:nvSpPr>
          <p:cNvPr id="13" name="object 9">
            <a:extLst>
              <a:ext uri="{FF2B5EF4-FFF2-40B4-BE49-F238E27FC236}">
                <a16:creationId xmlns:a16="http://schemas.microsoft.com/office/drawing/2014/main" id="{6D2E7469-DC2F-4197-968D-4E494EBC6265}"/>
              </a:ext>
            </a:extLst>
          </p:cNvPr>
          <p:cNvSpPr txBox="1"/>
          <p:nvPr/>
        </p:nvSpPr>
        <p:spPr>
          <a:xfrm>
            <a:off x="609600" y="5665304"/>
            <a:ext cx="6096000" cy="2840393"/>
          </a:xfrm>
          <a:prstGeom prst="rect">
            <a:avLst/>
          </a:prstGeom>
        </p:spPr>
        <p:txBody>
          <a:bodyPr vert="horz" wrap="square" lIns="0" tIns="6350" rIns="0" bIns="0" rtlCol="0">
            <a:spAutoFit/>
          </a:bodyPr>
          <a:lstStyle/>
          <a:p>
            <a:pPr marL="13970" marR="102870" indent="-1905">
              <a:lnSpc>
                <a:spcPct val="102200"/>
              </a:lnSpc>
              <a:spcBef>
                <a:spcPts val="50"/>
              </a:spcBef>
            </a:pPr>
            <a:r>
              <a:rPr sz="1950" b="1" spc="-80" dirty="0">
                <a:solidFill>
                  <a:srgbClr val="8CBCBD"/>
                </a:solidFill>
                <a:latin typeface="Arial"/>
                <a:cs typeface="Arial"/>
              </a:rPr>
              <a:t>STRATEGY: </a:t>
            </a:r>
            <a:r>
              <a:rPr lang="en-US" sz="1450" spc="-10" dirty="0">
                <a:solidFill>
                  <a:srgbClr val="181818"/>
                </a:solidFill>
                <a:latin typeface="Arial"/>
                <a:cs typeface="Arial"/>
              </a:rPr>
              <a:t>Sellers may invite all potential buyers to make their “best offer”, meaning produce a higher offer based on the highest price and terms currently being considered. This could result in a higher sales price. It could also result in discouraged buyers pursuing other properties. Your agent can help you weigh the pros and cons of this strategy.</a:t>
            </a:r>
          </a:p>
          <a:p>
            <a:pPr marL="13970" marR="102870" indent="-1905">
              <a:lnSpc>
                <a:spcPct val="102200"/>
              </a:lnSpc>
              <a:spcBef>
                <a:spcPts val="50"/>
              </a:spcBef>
            </a:pPr>
            <a:endParaRPr lang="en-US" sz="1450" spc="-10" dirty="0">
              <a:solidFill>
                <a:srgbClr val="181818"/>
              </a:solidFill>
              <a:latin typeface="Arial"/>
              <a:cs typeface="Arial"/>
            </a:endParaRPr>
          </a:p>
          <a:p>
            <a:pPr marL="13970" marR="102870" indent="-1905">
              <a:lnSpc>
                <a:spcPct val="102200"/>
              </a:lnSpc>
              <a:spcBef>
                <a:spcPts val="50"/>
              </a:spcBef>
            </a:pPr>
            <a:endParaRPr lang="en-US" sz="1450" spc="-10" dirty="0">
              <a:solidFill>
                <a:srgbClr val="181818"/>
              </a:solidFill>
              <a:latin typeface="Arial"/>
              <a:cs typeface="Arial"/>
            </a:endParaRPr>
          </a:p>
          <a:p>
            <a:pPr marL="13970" marR="102870" indent="-1905">
              <a:lnSpc>
                <a:spcPct val="102200"/>
              </a:lnSpc>
              <a:spcBef>
                <a:spcPts val="50"/>
              </a:spcBef>
            </a:pPr>
            <a:r>
              <a:rPr lang="en-US" sz="1450" spc="-10" dirty="0">
                <a:solidFill>
                  <a:srgbClr val="181818"/>
                </a:solidFill>
                <a:latin typeface="Arial"/>
                <a:cs typeface="Arial"/>
              </a:rPr>
              <a:t>These facts and strategies represent just a glimpse of what goes into a successful real estate transaction. </a:t>
            </a:r>
            <a:r>
              <a:rPr lang="en-US" sz="1450" b="1" spc="-10" dirty="0">
                <a:solidFill>
                  <a:srgbClr val="181818"/>
                </a:solidFill>
                <a:latin typeface="Arial"/>
                <a:cs typeface="Arial"/>
              </a:rPr>
              <a:t>Whether you are a seller or a buyer -- market and economic trends, negotiating experience, knowledge of state laws that govern the sale of property, and adherence to an ethical code all will help to ensure that you get the best results. </a:t>
            </a:r>
            <a:endParaRPr sz="1450" b="1" dirty="0">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TotalTime>
  <Words>777</Words>
  <Application>Microsoft Office PowerPoint</Application>
  <PresentationFormat>Custom</PresentationFormat>
  <Paragraphs>40</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Julia Escobar</cp:lastModifiedBy>
  <cp:revision>5</cp:revision>
  <dcterms:created xsi:type="dcterms:W3CDTF">2020-11-12T19:54:06Z</dcterms:created>
  <dcterms:modified xsi:type="dcterms:W3CDTF">2020-11-12T20:38:48Z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2020-11-12T00:00:00Z</vt:filetime>
  </property>
  <property fmtid="{D5CDD505-2E9C-101B-9397-08002B2CF9AE}" pid="3" name="Creator">
    <vt:lpwstr>Microsoft® PowerPoint® for Microsoft 365</vt:lpwstr>
  </property>
  <property fmtid="{D5CDD505-2E9C-101B-9397-08002B2CF9AE}" pid="4" name="LastSaved">
    <vt:filetime>2020-11-12T00:00:00Z</vt:filetime>
  </property>
</Properties>
</file>