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21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4800">
        <a:latin typeface="+mn-lt"/>
        <a:ea typeface="+mn-ea"/>
        <a:cs typeface="+mn-cs"/>
        <a:sym typeface="Calibri"/>
      </a:defRPr>
    </a:lvl1pPr>
    <a:lvl2pPr indent="914400" defTabSz="1828800" latinLnBrk="0">
      <a:defRPr sz="4800">
        <a:latin typeface="+mn-lt"/>
        <a:ea typeface="+mn-ea"/>
        <a:cs typeface="+mn-cs"/>
        <a:sym typeface="Calibri"/>
      </a:defRPr>
    </a:lvl2pPr>
    <a:lvl3pPr indent="1828800" defTabSz="1828800" latinLnBrk="0">
      <a:defRPr sz="4800">
        <a:latin typeface="+mn-lt"/>
        <a:ea typeface="+mn-ea"/>
        <a:cs typeface="+mn-cs"/>
        <a:sym typeface="Calibri"/>
      </a:defRPr>
    </a:lvl3pPr>
    <a:lvl4pPr indent="2743200" defTabSz="1828800" latinLnBrk="0">
      <a:defRPr sz="4800">
        <a:latin typeface="+mn-lt"/>
        <a:ea typeface="+mn-ea"/>
        <a:cs typeface="+mn-cs"/>
        <a:sym typeface="Calibri"/>
      </a:defRPr>
    </a:lvl4pPr>
    <a:lvl5pPr indent="3657600" defTabSz="1828800" latinLnBrk="0">
      <a:defRPr sz="4800">
        <a:latin typeface="+mn-lt"/>
        <a:ea typeface="+mn-ea"/>
        <a:cs typeface="+mn-cs"/>
        <a:sym typeface="Calibri"/>
      </a:defRPr>
    </a:lvl5pPr>
    <a:lvl6pPr indent="4572000" defTabSz="1828800" latinLnBrk="0">
      <a:defRPr sz="4800">
        <a:latin typeface="+mn-lt"/>
        <a:ea typeface="+mn-ea"/>
        <a:cs typeface="+mn-cs"/>
        <a:sym typeface="Calibri"/>
      </a:defRPr>
    </a:lvl6pPr>
    <a:lvl7pPr indent="5486400" defTabSz="1828800" latinLnBrk="0">
      <a:defRPr sz="4800">
        <a:latin typeface="+mn-lt"/>
        <a:ea typeface="+mn-ea"/>
        <a:cs typeface="+mn-cs"/>
        <a:sym typeface="Calibri"/>
      </a:defRPr>
    </a:lvl7pPr>
    <a:lvl8pPr indent="6400800" defTabSz="1828800" latinLnBrk="0">
      <a:defRPr sz="4800">
        <a:latin typeface="+mn-lt"/>
        <a:ea typeface="+mn-ea"/>
        <a:cs typeface="+mn-cs"/>
        <a:sym typeface="Calibri"/>
      </a:defRPr>
    </a:lvl8pPr>
    <a:lvl9pPr indent="7315200" defTabSz="1828800" latinLnBrk="0">
      <a:defRPr sz="48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31722" y="6584534"/>
            <a:ext cx="26426164" cy="14007260"/>
          </a:xfrm>
          <a:prstGeom prst="rect">
            <a:avLst/>
          </a:prstGeom>
        </p:spPr>
        <p:txBody>
          <a:bodyPr anchor="b"/>
          <a:lstStyle>
            <a:lvl1pPr algn="ctr"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6200" y="21131958"/>
            <a:ext cx="23317200" cy="971381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8000"/>
            </a:lvl1pPr>
            <a:lvl2pPr marL="0" indent="0" algn="ctr">
              <a:buSzTx/>
              <a:buFontTx/>
              <a:buNone/>
              <a:defRPr sz="8000"/>
            </a:lvl2pPr>
            <a:lvl3pPr marL="0" indent="0" algn="ctr">
              <a:buSzTx/>
              <a:buFontTx/>
              <a:buNone/>
              <a:defRPr sz="8000"/>
            </a:lvl3pPr>
            <a:lvl4pPr marL="0" indent="0" algn="ctr">
              <a:buSzTx/>
              <a:buFontTx/>
              <a:buNone/>
              <a:defRPr sz="8000"/>
            </a:lvl4pPr>
            <a:lvl5pPr marL="0" indent="0" algn="ctr">
              <a:buSzTx/>
              <a:buFontTx/>
              <a:buNone/>
              <a:defRPr sz="8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121218" y="10030472"/>
            <a:ext cx="26814788" cy="16736064"/>
          </a:xfrm>
          <a:prstGeom prst="rect">
            <a:avLst/>
          </a:prstGeom>
        </p:spPr>
        <p:txBody>
          <a:bodyPr anchor="b"/>
          <a:lstStyle>
            <a:lvl1pPr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21218" y="26924852"/>
            <a:ext cx="26814788" cy="880110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8000"/>
            </a:lvl1pPr>
            <a:lvl2pPr marL="0" indent="0">
              <a:buSzTx/>
              <a:buFontTx/>
              <a:buNone/>
              <a:defRPr sz="8000"/>
            </a:lvl2pPr>
            <a:lvl3pPr marL="0" indent="0">
              <a:buSzTx/>
              <a:buFontTx/>
              <a:buNone/>
              <a:defRPr sz="8000"/>
            </a:lvl3pPr>
            <a:lvl4pPr marL="0" indent="0">
              <a:buSzTx/>
              <a:buFontTx/>
              <a:buNone/>
              <a:defRPr sz="8000"/>
            </a:lvl4pPr>
            <a:lvl5pPr marL="0" indent="0">
              <a:buSzTx/>
              <a:buFontTx/>
              <a:buNone/>
              <a:defRPr sz="8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37406" y="10710336"/>
            <a:ext cx="13213092" cy="2552785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141452" y="2142078"/>
            <a:ext cx="26814792" cy="777664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41466" y="9862824"/>
            <a:ext cx="13152356" cy="483362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8000" b="1"/>
            </a:lvl1pPr>
            <a:lvl2pPr marL="0" indent="0">
              <a:buSzTx/>
              <a:buFontTx/>
              <a:buNone/>
              <a:defRPr sz="8000" b="1"/>
            </a:lvl2pPr>
            <a:lvl3pPr marL="0" indent="0">
              <a:buSzTx/>
              <a:buFontTx/>
              <a:buNone/>
              <a:defRPr sz="8000" b="1"/>
            </a:lvl3pPr>
            <a:lvl4pPr marL="0" indent="0">
              <a:buSzTx/>
              <a:buFontTx/>
              <a:buNone/>
              <a:defRPr sz="8000" b="1"/>
            </a:lvl4pPr>
            <a:lvl5pPr marL="0" indent="0">
              <a:buSzTx/>
              <a:buFontTx/>
              <a:buNone/>
              <a:defRPr sz="8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739114" y="9862824"/>
            <a:ext cx="13217132" cy="483362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2141452" y="2682236"/>
            <a:ext cx="10027216" cy="9387848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17130" y="5792904"/>
            <a:ext cx="15739116" cy="28591936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 marL="2466892" indent="-912412">
              <a:defRPr sz="10800"/>
            </a:lvl2pPr>
            <a:lvl3pPr marL="4158228" indent="-1049272">
              <a:defRPr sz="10800"/>
            </a:lvl3pPr>
            <a:lvl4pPr marL="5897876" indent="-1234436">
              <a:defRPr sz="10800"/>
            </a:lvl4pPr>
            <a:lvl5pPr marL="7452352" indent="-1234440">
              <a:defRPr sz="10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141452" y="12070082"/>
            <a:ext cx="10027216" cy="2236132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141452" y="2682236"/>
            <a:ext cx="10027216" cy="9387848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3217130" y="5792904"/>
            <a:ext cx="15739116" cy="285919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41452" y="12070082"/>
            <a:ext cx="10027216" cy="2236132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200"/>
            </a:lvl1pPr>
            <a:lvl2pPr marL="0" indent="0">
              <a:buSzTx/>
              <a:buFontTx/>
              <a:buNone/>
              <a:defRPr sz="5200"/>
            </a:lvl2pPr>
            <a:lvl3pPr marL="0" indent="0">
              <a:buSzTx/>
              <a:buFontTx/>
              <a:buNone/>
              <a:defRPr sz="5200"/>
            </a:lvl3pPr>
            <a:lvl4pPr marL="0" indent="0">
              <a:buSzTx/>
              <a:buFontTx/>
              <a:buNone/>
              <a:defRPr sz="5200"/>
            </a:lvl4pPr>
            <a:lvl5pPr marL="0" indent="0">
              <a:buSzTx/>
              <a:buFont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37404" y="2142078"/>
            <a:ext cx="26814792" cy="777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37404" y="10710336"/>
            <a:ext cx="26814792" cy="2552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8742" y="38007691"/>
            <a:ext cx="693456" cy="7078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40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31089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777240" marR="0" indent="-777240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448304" marR="0" indent="-893824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4160520" marR="0" indent="-1051560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5855208" marR="0" indent="-1191764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7409688" marR="0" indent="-1191764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8964168" marR="0" indent="-1191768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0518644" marR="0" indent="-1191768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2073128" marR="0" indent="-1191764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3627608" marR="0" indent="-1191764" algn="l" defTabSz="310896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May-Newsletter-01.png" descr="May-Newsletter-01.png"/>
          <p:cNvPicPr>
            <a:picLocks noChangeAspect="1"/>
          </p:cNvPicPr>
          <p:nvPr/>
        </p:nvPicPr>
        <p:blipFill>
          <a:blip r:embed="rId2">
            <a:extLst/>
          </a:blip>
          <a:srcRect l="3" r="3"/>
          <a:stretch>
            <a:fillRect/>
          </a:stretch>
        </p:blipFill>
        <p:spPr>
          <a:xfrm>
            <a:off x="1212" y="-4"/>
            <a:ext cx="31087176" cy="402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 logo horizontal black.png" descr="PA logo horizontal black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8650996" y="3161532"/>
            <a:ext cx="3993800" cy="91148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9"/>
          <p:cNvSpPr txBox="1"/>
          <p:nvPr/>
        </p:nvSpPr>
        <p:spPr>
          <a:xfrm>
            <a:off x="743864" y="22145598"/>
            <a:ext cx="28890672" cy="1846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sz="4800"/>
              <a:t>Spring is in full swing, and if you are wanting a beautiful, but low maintenance garden, we have some top options for a colorful, easy yard.</a:t>
            </a:r>
          </a:p>
        </p:txBody>
      </p:sp>
      <p:sp>
        <p:nvSpPr>
          <p:cNvPr id="97" name="Small spaces like bathrooms doing best with pale blue, periwinkle, or greys averaged over $5000 more. Grey-green was another color that does very well in the bathroom.…"/>
          <p:cNvSpPr txBox="1"/>
          <p:nvPr/>
        </p:nvSpPr>
        <p:spPr>
          <a:xfrm>
            <a:off x="881042" y="24689562"/>
            <a:ext cx="14433396" cy="1218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1828800" indent="-914400">
              <a:buSzPct val="100000"/>
              <a:buAutoNum type="arabicPeriod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Coneflowers are colorful and will draw butterflies galore! These flowers are native to prairie regions prairie flowers are hardy and will bloom into the late summer. They don’t require a lot of water, either.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 marL="1828800" indent="-914400">
              <a:buSzPct val="100000"/>
              <a:buAutoNum type="arabicPeriod" startAt="2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Gaillardia has bright red and yellow daisy-like blooms and will reseed itself which makes it a great way to add of colour to your yard. This lovely plant doesn’t require a lot of water.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 marL="1828800" indent="-914400">
              <a:buSzPct val="100000"/>
              <a:buAutoNum type="arabicPeriod" startAt="3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Day lilies are a fantastic choice for a low-maintenance plant that still provides a bright splash of color that does well in any sunny spots in your yard.</a:t>
            </a:r>
          </a:p>
        </p:txBody>
      </p:sp>
      <p:sp>
        <p:nvSpPr>
          <p:cNvPr id="98" name="Dining rooms, surprisingly, do best with dark slate-blue colors and bring an extra $1926 or more.…"/>
          <p:cNvSpPr txBox="1"/>
          <p:nvPr/>
        </p:nvSpPr>
        <p:spPr>
          <a:xfrm>
            <a:off x="16122210" y="24410796"/>
            <a:ext cx="14084148" cy="1144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1828800" indent="-914400">
              <a:buSzPct val="100000"/>
              <a:buAutoNum type="arabicPeriod" startAt="4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Hostas are great for providing lush greens all summer long. They come in many varieties of different sizes and colors. This is great in shady locations. 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 marL="1828800" indent="-914400">
              <a:buSzPct val="100000"/>
              <a:buAutoNum type="arabicPeriod" startAt="5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Astilbe comes in bright plumes of red, pink or flowers and typically blooms in June, but they require good hydration.</a:t>
            </a:r>
          </a:p>
          <a:p>
            <a:pPr marL="1828800" indent="-914400">
              <a:buSzPct val="100000"/>
              <a:buAutoNum type="arabicPeriod" startAt="5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Peonies love sunny spots (they need six or more hours of sunlight a day). They don’t tend to flower as well in the shade. Once established, peonies can flower for decades.</a:t>
            </a:r>
          </a:p>
          <a:p>
            <a:pPr marL="1828800" indent="-914400">
              <a:buSzPct val="100000"/>
              <a:buAutoNum type="arabicPeriod" startAt="5"/>
              <a:defRPr sz="12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Ferns prefer cool, moist shade, and leaves come in shades of green, blue-grey, and even coppery-colored.</a:t>
            </a:r>
          </a:p>
        </p:txBody>
      </p:sp>
      <p:sp>
        <p:nvSpPr>
          <p:cNvPr id="99" name="As a seller’s agent, my fiduciary responsibility is to the home seller.…"/>
          <p:cNvSpPr txBox="1"/>
          <p:nvPr/>
        </p:nvSpPr>
        <p:spPr>
          <a:xfrm>
            <a:off x="6250064" y="38212096"/>
            <a:ext cx="18589472" cy="13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>
              <a:defRPr sz="1600" b="1">
                <a:solidFill>
                  <a:srgbClr val="C7335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6400"/>
              <a:t>Agent Contact Info / Photo / Website Here.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May-Newsletter-02.png" descr="May-Newsletter-02.png"/>
          <p:cNvPicPr>
            <a:picLocks noChangeAspect="1"/>
          </p:cNvPicPr>
          <p:nvPr/>
        </p:nvPicPr>
        <p:blipFill>
          <a:blip r:embed="rId2">
            <a:extLst/>
          </a:blip>
          <a:srcRect l="8" r="8"/>
          <a:stretch>
            <a:fillRect/>
          </a:stretch>
        </p:blipFill>
        <p:spPr>
          <a:xfrm>
            <a:off x="1222" y="-2"/>
            <a:ext cx="31087172" cy="4023360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9"/>
          <p:cNvSpPr txBox="1"/>
          <p:nvPr/>
        </p:nvSpPr>
        <p:spPr>
          <a:xfrm>
            <a:off x="17530132" y="598192"/>
            <a:ext cx="12383144" cy="356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>
              <a:lnSpc>
                <a:spcPct val="107916"/>
              </a:lnSpc>
              <a:spcBef>
                <a:spcPts val="800"/>
              </a:spcBef>
              <a:defRPr sz="24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9600"/>
              <a:t>Tips For A Fabulous Lawn</a:t>
            </a:r>
          </a:p>
        </p:txBody>
      </p:sp>
      <p:sp>
        <p:nvSpPr>
          <p:cNvPr id="103" name="TextBox 9"/>
          <p:cNvSpPr txBox="1"/>
          <p:nvPr/>
        </p:nvSpPr>
        <p:spPr>
          <a:xfrm>
            <a:off x="16249142" y="4362092"/>
            <a:ext cx="14218492" cy="1851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Rake deeply to clear out thatch.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Aerate high traffic areas to allow water and oxygen to reach the roots.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Assess your soil for acidity and use a limestone fertilizer to neutralize the pH.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Overseed bare patches in your lawn with grass seed.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Perform a light fertilizing (a heavier feed should be done in the fall). 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Apply preemergent herbicides to prevent weeds like crabgrass.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Apply post emergent herbicides or pull weeds by hand.</a:t>
            </a:r>
            <a:br>
              <a:rPr sz="5200"/>
            </a:br>
            <a:endParaRPr sz="5200"/>
          </a:p>
          <a:p>
            <a:pPr marL="1828800" indent="-914400">
              <a:lnSpc>
                <a:spcPct val="107916"/>
              </a:lnSpc>
              <a:buSzPct val="100000"/>
              <a:buAutoNum type="arabicPeriod"/>
              <a:defRPr sz="13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5200"/>
              <a:t>Service your lawnmower with a tune-up.</a:t>
            </a:r>
          </a:p>
        </p:txBody>
      </p:sp>
      <p:sp>
        <p:nvSpPr>
          <p:cNvPr id="104" name="Ingredients:…"/>
          <p:cNvSpPr txBox="1"/>
          <p:nvPr/>
        </p:nvSpPr>
        <p:spPr>
          <a:xfrm>
            <a:off x="902198" y="13666018"/>
            <a:ext cx="14218492" cy="8494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defRPr sz="12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Ingredients:</a:t>
            </a:r>
          </a:p>
          <a:p>
            <a:pPr>
              <a:defRPr sz="12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2 cups chopped tomatoes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¼ cup chopped red onion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¼ cup chopped yellow onion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2 tablespoons canned green chilies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2 tablespoons fresh lime juice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2 tablespoons chopped fresh cilantro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2 cloves garlic, peeled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1 teaspoon ground cumin</a:t>
            </a:r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¼ teaspoon salt</a:t>
            </a:r>
          </a:p>
        </p:txBody>
      </p:sp>
      <p:sp>
        <p:nvSpPr>
          <p:cNvPr id="105" name="Directions:…"/>
          <p:cNvSpPr txBox="1"/>
          <p:nvPr/>
        </p:nvSpPr>
        <p:spPr>
          <a:xfrm>
            <a:off x="1018050" y="23050874"/>
            <a:ext cx="13156348" cy="6278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/>
          <a:p>
            <a:pPr>
              <a:defRPr sz="12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Directions:</a:t>
            </a:r>
          </a:p>
          <a:p>
            <a:pPr>
              <a:defRPr sz="1200" b="1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endParaRPr sz="4800"/>
          </a:p>
          <a:p>
            <a:pPr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latin typeface="Georgia"/>
                <a:ea typeface="Georgia"/>
                <a:cs typeface="Georgia"/>
                <a:sym typeface="Georgia"/>
              </a:rPr>
              <a:t>Combine tomatoes, red onion, yellow onion, green chilies, lime juice, cilantro, garlic, cumin, and salt in a food processor. Pulse processor until mixture is combined, yet remains chunky. Transfer to a bowl, cover with plastic wrap, and refrigerate at least 1 hour.</a:t>
            </a:r>
          </a:p>
        </p:txBody>
      </p:sp>
      <p:sp>
        <p:nvSpPr>
          <p:cNvPr id="106" name="As a seller’s agent, my fiduciary responsibility is to the home seller.…"/>
          <p:cNvSpPr txBox="1"/>
          <p:nvPr/>
        </p:nvSpPr>
        <p:spPr>
          <a:xfrm>
            <a:off x="10466464" y="35367296"/>
            <a:ext cx="18589472" cy="13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2" tIns="182872" rIns="182872" bIns="182872">
            <a:spAutoFit/>
          </a:bodyPr>
          <a:lstStyle>
            <a:lvl1pPr algn="ctr">
              <a:defRPr sz="1600" b="1">
                <a:solidFill>
                  <a:srgbClr val="C8345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6400"/>
              <a:t>Agent Contact Info / Photo / Website Here.</a:t>
            </a:r>
          </a:p>
        </p:txBody>
      </p:sp>
      <p:grpSp>
        <p:nvGrpSpPr>
          <p:cNvPr id="109" name="avatar-01.png"/>
          <p:cNvGrpSpPr/>
          <p:nvPr/>
        </p:nvGrpSpPr>
        <p:grpSpPr>
          <a:xfrm>
            <a:off x="571502" y="32173566"/>
            <a:ext cx="7566028" cy="7718428"/>
            <a:chOff x="0" y="0"/>
            <a:chExt cx="1891506" cy="1929606"/>
          </a:xfrm>
        </p:grpSpPr>
        <p:pic>
          <p:nvPicPr>
            <p:cNvPr id="108" name="avatar-01.png" descr="avatar-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1485107" cy="14851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7" name="avatar-01.png" descr="avatar-01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1507" cy="19296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Helvetica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2022-01-04T18:25:54Z</dcterms:modified>
</cp:coreProperties>
</file>