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1pPr>
    <a:lvl2pPr marL="0" marR="0" indent="182880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2pPr>
    <a:lvl3pPr marL="0" marR="0" indent="365760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3pPr>
    <a:lvl4pPr marL="0" marR="0" indent="548640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4pPr>
    <a:lvl5pPr marL="0" marR="0" indent="731520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5pPr>
    <a:lvl6pPr marL="0" marR="0" indent="914400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6pPr>
    <a:lvl7pPr marL="0" marR="0" indent="1097280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7pPr>
    <a:lvl8pPr marL="0" marR="0" indent="1280160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8pPr>
    <a:lvl9pPr marL="0" marR="0" indent="14630400" algn="l" defTabSz="36576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12672" userDrawn="1">
          <p15:clr>
            <a:srgbClr val="A4A3A4"/>
          </p15:clr>
        </p15:guide>
        <p15:guide id="2" pos="9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20" d="100"/>
          <a:sy n="20" d="100"/>
        </p:scale>
        <p:origin x="3480" y="320"/>
      </p:cViewPr>
      <p:guideLst>
        <p:guide orient="horz" pos="12672"/>
        <p:guide pos="97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03438" y="685800"/>
            <a:ext cx="2651125"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70990064"/>
      </p:ext>
    </p:extLst>
  </p:cSld>
  <p:clrMap bg1="lt1" tx1="dk1" bg2="lt2" tx2="dk2" accent1="accent1" accent2="accent2" accent3="accent3" accent4="accent4" accent5="accent5" accent6="accent6" hlink="hlink" folHlink="folHlink"/>
  <p:notesStyle>
    <a:lvl1pPr latinLnBrk="0">
      <a:defRPr sz="4800">
        <a:latin typeface="+mj-lt"/>
        <a:ea typeface="+mj-ea"/>
        <a:cs typeface="+mj-cs"/>
        <a:sym typeface="Calibri"/>
      </a:defRPr>
    </a:lvl1pPr>
    <a:lvl2pPr indent="914400" latinLnBrk="0">
      <a:defRPr sz="4800">
        <a:latin typeface="+mj-lt"/>
        <a:ea typeface="+mj-ea"/>
        <a:cs typeface="+mj-cs"/>
        <a:sym typeface="Calibri"/>
      </a:defRPr>
    </a:lvl2pPr>
    <a:lvl3pPr indent="1828800" latinLnBrk="0">
      <a:defRPr sz="4800">
        <a:latin typeface="+mj-lt"/>
        <a:ea typeface="+mj-ea"/>
        <a:cs typeface="+mj-cs"/>
        <a:sym typeface="Calibri"/>
      </a:defRPr>
    </a:lvl3pPr>
    <a:lvl4pPr indent="2743200" latinLnBrk="0">
      <a:defRPr sz="4800">
        <a:latin typeface="+mj-lt"/>
        <a:ea typeface="+mj-ea"/>
        <a:cs typeface="+mj-cs"/>
        <a:sym typeface="Calibri"/>
      </a:defRPr>
    </a:lvl4pPr>
    <a:lvl5pPr indent="3657600" latinLnBrk="0">
      <a:defRPr sz="4800">
        <a:latin typeface="+mj-lt"/>
        <a:ea typeface="+mj-ea"/>
        <a:cs typeface="+mj-cs"/>
        <a:sym typeface="Calibri"/>
      </a:defRPr>
    </a:lvl5pPr>
    <a:lvl6pPr indent="4572000" latinLnBrk="0">
      <a:defRPr sz="4800">
        <a:latin typeface="+mj-lt"/>
        <a:ea typeface="+mj-ea"/>
        <a:cs typeface="+mj-cs"/>
        <a:sym typeface="Calibri"/>
      </a:defRPr>
    </a:lvl6pPr>
    <a:lvl7pPr indent="5486400" latinLnBrk="0">
      <a:defRPr sz="4800">
        <a:latin typeface="+mj-lt"/>
        <a:ea typeface="+mj-ea"/>
        <a:cs typeface="+mj-cs"/>
        <a:sym typeface="Calibri"/>
      </a:defRPr>
    </a:lvl7pPr>
    <a:lvl8pPr indent="6400800" latinLnBrk="0">
      <a:defRPr sz="4800">
        <a:latin typeface="+mj-lt"/>
        <a:ea typeface="+mj-ea"/>
        <a:cs typeface="+mj-cs"/>
        <a:sym typeface="Calibri"/>
      </a:defRPr>
    </a:lvl8pPr>
    <a:lvl9pPr indent="7315200" latinLnBrk="0">
      <a:defRPr sz="48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886200" y="6584532"/>
            <a:ext cx="23317200" cy="14007256"/>
          </a:xfrm>
          <a:prstGeom prst="rect">
            <a:avLst/>
          </a:prstGeom>
        </p:spPr>
        <p:txBody>
          <a:bodyPr anchor="b"/>
          <a:lstStyle>
            <a:lvl1pPr algn="ctr">
              <a:defRPr sz="15200"/>
            </a:lvl1pPr>
          </a:lstStyle>
          <a:p>
            <a:r>
              <a:t>Title Text</a:t>
            </a:r>
          </a:p>
        </p:txBody>
      </p:sp>
      <p:sp>
        <p:nvSpPr>
          <p:cNvPr id="12" name="Body Level One…"/>
          <p:cNvSpPr txBox="1">
            <a:spLocks noGrp="1"/>
          </p:cNvSpPr>
          <p:nvPr>
            <p:ph type="body" sz="quarter" idx="1"/>
          </p:nvPr>
        </p:nvSpPr>
        <p:spPr>
          <a:xfrm>
            <a:off x="3886200" y="21131956"/>
            <a:ext cx="23317200" cy="9713808"/>
          </a:xfrm>
          <a:prstGeom prst="rect">
            <a:avLst/>
          </a:prstGeom>
        </p:spPr>
        <p:txBody>
          <a:bodyPr/>
          <a:lstStyle>
            <a:lvl1pPr marL="0" indent="0" algn="ctr">
              <a:buSzTx/>
              <a:buFontTx/>
              <a:buNone/>
              <a:defRPr sz="6000"/>
            </a:lvl1pPr>
            <a:lvl2pPr marL="0" indent="1165860" algn="ctr">
              <a:buSzTx/>
              <a:buFontTx/>
              <a:buNone/>
              <a:defRPr sz="6000"/>
            </a:lvl2pPr>
            <a:lvl3pPr marL="0" indent="2331720" algn="ctr">
              <a:buSzTx/>
              <a:buFontTx/>
              <a:buNone/>
              <a:defRPr sz="6000"/>
            </a:lvl3pPr>
            <a:lvl4pPr marL="0" indent="3497576" algn="ctr">
              <a:buSzTx/>
              <a:buFontTx/>
              <a:buNone/>
              <a:defRPr sz="6000"/>
            </a:lvl4pPr>
            <a:lvl5pPr marL="0" indent="4663440" algn="ctr">
              <a:buSzTx/>
              <a:buFontTx/>
              <a:buNone/>
              <a:defRPr sz="6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121218" y="10030470"/>
            <a:ext cx="26814780" cy="16736060"/>
          </a:xfrm>
          <a:prstGeom prst="rect">
            <a:avLst/>
          </a:prstGeom>
        </p:spPr>
        <p:txBody>
          <a:bodyPr anchor="b"/>
          <a:lstStyle>
            <a:lvl1pPr>
              <a:defRPr sz="15200"/>
            </a:lvl1pPr>
          </a:lstStyle>
          <a:p>
            <a:r>
              <a:t>Title Text</a:t>
            </a:r>
          </a:p>
        </p:txBody>
      </p:sp>
      <p:sp>
        <p:nvSpPr>
          <p:cNvPr id="30" name="Body Level One…"/>
          <p:cNvSpPr txBox="1">
            <a:spLocks noGrp="1"/>
          </p:cNvSpPr>
          <p:nvPr>
            <p:ph type="body" sz="quarter" idx="1"/>
          </p:nvPr>
        </p:nvSpPr>
        <p:spPr>
          <a:xfrm>
            <a:off x="2121218" y="26924854"/>
            <a:ext cx="26814780" cy="8801100"/>
          </a:xfrm>
          <a:prstGeom prst="rect">
            <a:avLst/>
          </a:prstGeom>
        </p:spPr>
        <p:txBody>
          <a:bodyPr/>
          <a:lstStyle>
            <a:lvl1pPr marL="0" indent="0">
              <a:buSzTx/>
              <a:buFontTx/>
              <a:buNone/>
              <a:defRPr sz="6000">
                <a:solidFill>
                  <a:srgbClr val="888888"/>
                </a:solidFill>
              </a:defRPr>
            </a:lvl1pPr>
            <a:lvl2pPr marL="0" indent="1165860">
              <a:buSzTx/>
              <a:buFontTx/>
              <a:buNone/>
              <a:defRPr sz="6000">
                <a:solidFill>
                  <a:srgbClr val="888888"/>
                </a:solidFill>
              </a:defRPr>
            </a:lvl2pPr>
            <a:lvl3pPr marL="0" indent="2331720">
              <a:buSzTx/>
              <a:buFontTx/>
              <a:buNone/>
              <a:defRPr sz="6000">
                <a:solidFill>
                  <a:srgbClr val="888888"/>
                </a:solidFill>
              </a:defRPr>
            </a:lvl3pPr>
            <a:lvl4pPr marL="0" indent="3497576">
              <a:buSzTx/>
              <a:buFontTx/>
              <a:buNone/>
              <a:defRPr sz="6000">
                <a:solidFill>
                  <a:srgbClr val="888888"/>
                </a:solidFill>
              </a:defRPr>
            </a:lvl4pPr>
            <a:lvl5pPr marL="0" indent="4663440">
              <a:buSzTx/>
              <a:buFontTx/>
              <a:buNone/>
              <a:defRPr sz="6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137408" y="10710338"/>
            <a:ext cx="13213088" cy="2552785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141456" y="2142068"/>
            <a:ext cx="26814784" cy="7776640"/>
          </a:xfrm>
          <a:prstGeom prst="rect">
            <a:avLst/>
          </a:prstGeom>
        </p:spPr>
        <p:txBody>
          <a:bodyPr/>
          <a:lstStyle/>
          <a:p>
            <a:r>
              <a:t>Title Text</a:t>
            </a:r>
          </a:p>
        </p:txBody>
      </p:sp>
      <p:sp>
        <p:nvSpPr>
          <p:cNvPr id="48" name="Body Level One…"/>
          <p:cNvSpPr txBox="1">
            <a:spLocks noGrp="1"/>
          </p:cNvSpPr>
          <p:nvPr>
            <p:ph type="body" sz="quarter" idx="1"/>
          </p:nvPr>
        </p:nvSpPr>
        <p:spPr>
          <a:xfrm>
            <a:off x="2141456" y="9862826"/>
            <a:ext cx="13152360" cy="4833620"/>
          </a:xfrm>
          <a:prstGeom prst="rect">
            <a:avLst/>
          </a:prstGeom>
        </p:spPr>
        <p:txBody>
          <a:bodyPr anchor="b"/>
          <a:lstStyle>
            <a:lvl1pPr marL="0" indent="0">
              <a:buSzTx/>
              <a:buFontTx/>
              <a:buNone/>
              <a:defRPr sz="6000" b="1"/>
            </a:lvl1pPr>
            <a:lvl2pPr marL="0" indent="1165860">
              <a:buSzTx/>
              <a:buFontTx/>
              <a:buNone/>
              <a:defRPr sz="6000" b="1"/>
            </a:lvl2pPr>
            <a:lvl3pPr marL="0" indent="2331720">
              <a:buSzTx/>
              <a:buFontTx/>
              <a:buNone/>
              <a:defRPr sz="6000" b="1"/>
            </a:lvl3pPr>
            <a:lvl4pPr marL="0" indent="3497576">
              <a:buSzTx/>
              <a:buFontTx/>
              <a:buNone/>
              <a:defRPr sz="6000" b="1"/>
            </a:lvl4pPr>
            <a:lvl5pPr marL="0" indent="4663440">
              <a:buSzTx/>
              <a:buFontTx/>
              <a:buNone/>
              <a:defRPr sz="6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15739114" y="9862826"/>
            <a:ext cx="13217132" cy="4833620"/>
          </a:xfrm>
          <a:prstGeom prst="rect">
            <a:avLst/>
          </a:prstGeom>
        </p:spPr>
        <p:txBody>
          <a:bodyPr anchor="b"/>
          <a:lstStyle>
            <a:lvl1pPr marL="0" indent="0">
              <a:buSzTx/>
              <a:buFontTx/>
              <a:buNone/>
              <a:defRPr sz="1500" b="1"/>
            </a:lvl1pPr>
          </a:lstStyle>
          <a:p>
            <a:pPr marL="0" indent="0">
              <a:buSzTx/>
              <a:buFontTx/>
              <a:buNone/>
              <a:defRPr sz="15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141458" y="2682236"/>
            <a:ext cx="10027212" cy="9387848"/>
          </a:xfrm>
          <a:prstGeom prst="rect">
            <a:avLst/>
          </a:prstGeom>
        </p:spPr>
        <p:txBody>
          <a:bodyPr anchor="b"/>
          <a:lstStyle>
            <a:lvl1pPr>
              <a:defRPr sz="8000"/>
            </a:lvl1pPr>
          </a:lstStyle>
          <a:p>
            <a:r>
              <a:t>Title Text</a:t>
            </a:r>
          </a:p>
        </p:txBody>
      </p:sp>
      <p:sp>
        <p:nvSpPr>
          <p:cNvPr id="73" name="Body Level One…"/>
          <p:cNvSpPr txBox="1">
            <a:spLocks noGrp="1"/>
          </p:cNvSpPr>
          <p:nvPr>
            <p:ph type="body" sz="half" idx="1"/>
          </p:nvPr>
        </p:nvSpPr>
        <p:spPr>
          <a:xfrm>
            <a:off x="13217130" y="5792896"/>
            <a:ext cx="15739116" cy="28591936"/>
          </a:xfrm>
          <a:prstGeom prst="rect">
            <a:avLst/>
          </a:prstGeom>
        </p:spPr>
        <p:txBody>
          <a:bodyPr/>
          <a:lstStyle>
            <a:lvl1pPr>
              <a:defRPr sz="8000"/>
            </a:lvl1pPr>
            <a:lvl2pPr marL="1851660" indent="-685800">
              <a:defRPr sz="8000"/>
            </a:lvl2pPr>
            <a:lvl3pPr marL="3108960" indent="-777240">
              <a:defRPr sz="8000"/>
            </a:lvl3pPr>
            <a:lvl4pPr marL="4469132" indent="-971552">
              <a:defRPr sz="8000"/>
            </a:lvl4pPr>
            <a:lvl5pPr marL="5634992" indent="-971552">
              <a:defRPr sz="80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2141458" y="12070080"/>
            <a:ext cx="10027212" cy="22361320"/>
          </a:xfrm>
          <a:prstGeom prst="rect">
            <a:avLst/>
          </a:prstGeom>
        </p:spPr>
        <p:txBody>
          <a:bodyPr/>
          <a:lstStyle>
            <a:lvl1pPr marL="0" indent="0">
              <a:buSzTx/>
              <a:buFontTx/>
              <a:buNone/>
              <a:defRPr sz="1000"/>
            </a:lvl1pPr>
          </a:lstStyle>
          <a:p>
            <a:pPr marL="0" indent="0">
              <a:buSzTx/>
              <a:buFontTx/>
              <a:buNone/>
              <a:defRPr sz="10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141458" y="2682236"/>
            <a:ext cx="10027212" cy="9387848"/>
          </a:xfrm>
          <a:prstGeom prst="rect">
            <a:avLst/>
          </a:prstGeom>
        </p:spPr>
        <p:txBody>
          <a:bodyPr anchor="b"/>
          <a:lstStyle>
            <a:lvl1pPr>
              <a:defRPr sz="8000"/>
            </a:lvl1pPr>
          </a:lstStyle>
          <a:p>
            <a:r>
              <a:t>Title Text</a:t>
            </a:r>
          </a:p>
        </p:txBody>
      </p:sp>
      <p:sp>
        <p:nvSpPr>
          <p:cNvPr id="83" name="Picture Placeholder 2"/>
          <p:cNvSpPr>
            <a:spLocks noGrp="1"/>
          </p:cNvSpPr>
          <p:nvPr>
            <p:ph type="pic" sz="half" idx="13"/>
          </p:nvPr>
        </p:nvSpPr>
        <p:spPr>
          <a:xfrm>
            <a:off x="13217130" y="5792896"/>
            <a:ext cx="15739116" cy="28591936"/>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141458" y="12070080"/>
            <a:ext cx="10027212" cy="22361320"/>
          </a:xfrm>
          <a:prstGeom prst="rect">
            <a:avLst/>
          </a:prstGeom>
        </p:spPr>
        <p:txBody>
          <a:bodyPr/>
          <a:lstStyle>
            <a:lvl1pPr marL="0" indent="0">
              <a:buSzTx/>
              <a:buFontTx/>
              <a:buNone/>
              <a:defRPr sz="4000"/>
            </a:lvl1pPr>
            <a:lvl2pPr marL="0" indent="1165860">
              <a:buSzTx/>
              <a:buFontTx/>
              <a:buNone/>
              <a:defRPr sz="4000"/>
            </a:lvl2pPr>
            <a:lvl3pPr marL="0" indent="2331720">
              <a:buSzTx/>
              <a:buFontTx/>
              <a:buNone/>
              <a:defRPr sz="4000"/>
            </a:lvl3pPr>
            <a:lvl4pPr marL="0" indent="3497576">
              <a:buSzTx/>
              <a:buFontTx/>
              <a:buNone/>
              <a:defRPr sz="4000"/>
            </a:lvl4pPr>
            <a:lvl5pPr marL="0" indent="4663440">
              <a:buSzTx/>
              <a:buFontTx/>
              <a:buNone/>
              <a:defRPr sz="40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137408" y="2142068"/>
            <a:ext cx="26814784" cy="7776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2137408" y="10710338"/>
            <a:ext cx="26814784" cy="255278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436668" y="38100014"/>
            <a:ext cx="515524" cy="523220"/>
          </a:xfrm>
          <a:prstGeom prst="rect">
            <a:avLst/>
          </a:prstGeom>
          <a:ln w="12700">
            <a:miter lim="400000"/>
          </a:ln>
        </p:spPr>
        <p:txBody>
          <a:bodyPr wrap="none" lIns="45719" rIns="45719" anchor="ctr">
            <a:spAutoFit/>
          </a:bodyPr>
          <a:lstStyle>
            <a:lvl1pPr algn="r">
              <a:defRPr sz="28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1pPr>
      <a:lvl2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2pPr>
      <a:lvl3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3pPr>
      <a:lvl4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4pPr>
      <a:lvl5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5pPr>
      <a:lvl6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6pPr>
      <a:lvl7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7pPr>
      <a:lvl8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8pPr>
      <a:lvl9pPr marL="0" marR="0" indent="0" algn="l" defTabSz="2331720" rtl="0" latinLnBrk="0">
        <a:lnSpc>
          <a:spcPct val="9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9pPr>
    </p:titleStyle>
    <p:bodyStyle>
      <a:lvl1pPr marL="582932" marR="0" indent="-582932"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1pPr>
      <a:lvl2pPr marL="1826516" marR="0" indent="-660656"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2pPr>
      <a:lvl3pPr marL="3157540" marR="0" indent="-825820"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3pPr>
      <a:lvl4pPr marL="4398472" marR="0" indent="-900892"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4pPr>
      <a:lvl5pPr marL="5564332" marR="0" indent="-900892"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5pPr>
      <a:lvl6pPr marL="6730192" marR="0" indent="-900892"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6pPr>
      <a:lvl7pPr marL="7896052" marR="0" indent="-900892"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7pPr>
      <a:lvl8pPr marL="9061912" marR="0" indent="-900892"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8pPr>
      <a:lvl9pPr marL="10227772" marR="0" indent="-900892" algn="l" defTabSz="2331720" rtl="0" latinLnBrk="0">
        <a:lnSpc>
          <a:spcPct val="90000"/>
        </a:lnSpc>
        <a:spcBef>
          <a:spcPts val="2400"/>
        </a:spcBef>
        <a:spcAft>
          <a:spcPts val="0"/>
        </a:spcAft>
        <a:buClrTx/>
        <a:buSzPct val="100000"/>
        <a:buFont typeface="Arial"/>
        <a:buChar char="•"/>
        <a:tabLst/>
        <a:defRPr sz="6800" b="0" i="0" u="none" strike="noStrike" cap="none" spc="0" baseline="0">
          <a:solidFill>
            <a:srgbClr val="000000"/>
          </a:solidFill>
          <a:uFillTx/>
          <a:latin typeface="+mj-lt"/>
          <a:ea typeface="+mj-ea"/>
          <a:cs typeface="+mj-cs"/>
          <a:sym typeface="Calibri"/>
        </a:defRPr>
      </a:lvl9pPr>
    </p:bodyStyle>
    <p:otherStyle>
      <a:lvl1pPr marL="0" marR="0" indent="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1pPr>
      <a:lvl2pPr marL="0" marR="0" indent="182880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2pPr>
      <a:lvl3pPr marL="0" marR="0" indent="365760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3pPr>
      <a:lvl4pPr marL="0" marR="0" indent="548640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4pPr>
      <a:lvl5pPr marL="0" marR="0" indent="731520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5pPr>
      <a:lvl6pPr marL="0" marR="0" indent="914400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6pPr>
      <a:lvl7pPr marL="0" marR="0" indent="1097280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7pPr>
      <a:lvl8pPr marL="0" marR="0" indent="1280160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8pPr>
      <a:lvl9pPr marL="0" marR="0" indent="14630400" algn="r" defTabSz="36576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Depositphotos_8198648_xl-2015.jpg" descr="Depositphotos_8198648_xl-2015.jpg"/>
          <p:cNvPicPr>
            <a:picLocks noChangeAspect="1"/>
          </p:cNvPicPr>
          <p:nvPr/>
        </p:nvPicPr>
        <p:blipFill>
          <a:blip r:embed="rId2"/>
          <a:srcRect t="20968" b="6055"/>
          <a:stretch>
            <a:fillRect/>
          </a:stretch>
        </p:blipFill>
        <p:spPr>
          <a:xfrm>
            <a:off x="0" y="-61120"/>
            <a:ext cx="31089600" cy="15125304"/>
          </a:xfrm>
          <a:prstGeom prst="rect">
            <a:avLst/>
          </a:prstGeom>
          <a:ln w="12700">
            <a:miter lim="400000"/>
          </a:ln>
        </p:spPr>
      </p:pic>
      <p:sp>
        <p:nvSpPr>
          <p:cNvPr id="95" name="Rectangle 3"/>
          <p:cNvSpPr txBox="1"/>
          <p:nvPr/>
        </p:nvSpPr>
        <p:spPr>
          <a:xfrm>
            <a:off x="1273840" y="15660646"/>
            <a:ext cx="28541920" cy="1892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6" rIns="182876">
            <a:spAutoFit/>
          </a:bodyPr>
          <a:lstStyle/>
          <a:p>
            <a:pPr>
              <a:defRPr sz="1300" b="1">
                <a:solidFill>
                  <a:srgbClr val="515F6D"/>
                </a:solidFill>
                <a:latin typeface="Georgia"/>
                <a:ea typeface="Georgia"/>
                <a:cs typeface="Georgia"/>
                <a:sym typeface="Georgia"/>
              </a:defRPr>
            </a:pPr>
            <a:r>
              <a:rPr lang="es-ES" sz="5200" dirty="0"/>
              <a:t>La venta de su casa es una de las transacciones financieras más importantes de su vida, y usted quiere que salga bien. ¿Por qué no asociarse con un agente inmobiliario de su vecindario para hacer el trabajo? He aquí algunas razones importantes para que un profesional trabaje para usted:</a:t>
            </a:r>
          </a:p>
          <a:p>
            <a:pPr>
              <a:defRPr sz="1300" b="1">
                <a:solidFill>
                  <a:srgbClr val="515F6D"/>
                </a:solidFill>
                <a:latin typeface="Georgia"/>
                <a:ea typeface="Georgia"/>
                <a:cs typeface="Georgia"/>
                <a:sym typeface="Georgia"/>
              </a:defRPr>
            </a:pPr>
            <a:endParaRPr lang="es-ES" sz="5200" dirty="0"/>
          </a:p>
          <a:p>
            <a:pPr marL="1371600" indent="-1371600">
              <a:buFont typeface="+mj-lt"/>
              <a:buAutoNum type="arabicPeriod"/>
              <a:defRPr sz="1300" b="1">
                <a:solidFill>
                  <a:srgbClr val="515F6D"/>
                </a:solidFill>
                <a:latin typeface="Georgia"/>
                <a:ea typeface="Georgia"/>
                <a:cs typeface="Georgia"/>
                <a:sym typeface="Georgia"/>
              </a:defRPr>
            </a:pPr>
            <a:r>
              <a:rPr lang="es-ES" sz="4000" dirty="0">
                <a:solidFill>
                  <a:schemeClr val="tx1"/>
                </a:solidFill>
              </a:rPr>
              <a:t>El precio es el adecuado. Le ayudaré a fijar el precio óptimo para su propiedad. Esto se consigue preparando un análisis comparativo de mercado para determinar el valor de su casa.</a:t>
            </a:r>
          </a:p>
          <a:p>
            <a:pPr marL="1371600" indent="-1371600">
              <a:buFont typeface="+mj-lt"/>
              <a:buAutoNum type="arabicPeriod"/>
              <a:defRPr sz="1300" b="1">
                <a:solidFill>
                  <a:srgbClr val="515F6D"/>
                </a:solidFill>
                <a:latin typeface="Georgia"/>
                <a:ea typeface="Georgia"/>
                <a:cs typeface="Georgia"/>
                <a:sym typeface="Georgia"/>
              </a:defRPr>
            </a:pPr>
            <a:r>
              <a:rPr lang="es-ES" sz="4000" dirty="0">
                <a:solidFill>
                  <a:schemeClr val="tx1"/>
                </a:solidFill>
              </a:rPr>
              <a:t>Me encargaré del papeleo. Los formularios inmobiliarios vienen con mucha jerga. Puedo explicarle lo que hace cada parte del formulario para usted. Todo es cuestión de transparencia.</a:t>
            </a:r>
          </a:p>
          <a:p>
            <a:pPr marL="1371600" indent="-1371600">
              <a:buFont typeface="+mj-lt"/>
              <a:buAutoNum type="arabicPeriod"/>
              <a:defRPr sz="1300" b="1">
                <a:solidFill>
                  <a:srgbClr val="515F6D"/>
                </a:solidFill>
                <a:latin typeface="Georgia"/>
                <a:ea typeface="Georgia"/>
                <a:cs typeface="Georgia"/>
                <a:sym typeface="Georgia"/>
              </a:defRPr>
            </a:pPr>
            <a:r>
              <a:rPr lang="es-ES" sz="4000" dirty="0">
                <a:solidFill>
                  <a:schemeClr val="tx1"/>
                </a:solidFill>
              </a:rPr>
              <a:t>Publicidad que funciona. Sé cómo promocionar su anuncio. Con un marketing de calidad, llegaré a un público más amplio y le encontraré el mejor comprador.</a:t>
            </a:r>
          </a:p>
          <a:p>
            <a:pPr marL="1371600" indent="-1371600">
              <a:buFont typeface="+mj-lt"/>
              <a:buAutoNum type="arabicPeriod"/>
              <a:defRPr sz="1300" b="1">
                <a:solidFill>
                  <a:srgbClr val="515F6D"/>
                </a:solidFill>
                <a:latin typeface="Georgia"/>
                <a:ea typeface="Georgia"/>
                <a:cs typeface="Georgia"/>
                <a:sym typeface="Georgia"/>
              </a:defRPr>
            </a:pPr>
            <a:r>
              <a:rPr lang="es-ES" sz="4000" dirty="0">
                <a:solidFill>
                  <a:schemeClr val="tx1"/>
                </a:solidFill>
              </a:rPr>
              <a:t>Experiencia como agente. Trabajar en el sector inmobiliario me proporciona conocimientos y recursos exclusivos para vender viviendas con éxito. Permítame compartir esta valiosa información con usted.</a:t>
            </a:r>
          </a:p>
          <a:p>
            <a:pPr marL="1371600" indent="-1371600">
              <a:buFont typeface="+mj-lt"/>
              <a:buAutoNum type="arabicPeriod"/>
              <a:defRPr sz="1300" b="1">
                <a:solidFill>
                  <a:srgbClr val="515F6D"/>
                </a:solidFill>
                <a:latin typeface="Georgia"/>
                <a:ea typeface="Georgia"/>
                <a:cs typeface="Georgia"/>
                <a:sym typeface="Georgia"/>
              </a:defRPr>
            </a:pPr>
            <a:r>
              <a:rPr lang="es-ES" sz="4000" dirty="0">
                <a:solidFill>
                  <a:schemeClr val="tx1"/>
                </a:solidFill>
              </a:rPr>
              <a:t>Ahorre tiempo. Yo haré el trabajo para que usted no tenga que hacerlo. Me comunicaré con los compradores en su nombre, manejaré todas las interacciones de venta y negociaré para conseguirle el mejor precio. Es mi trabajo.</a:t>
            </a:r>
          </a:p>
          <a:p>
            <a:pPr marL="1371600" indent="-1371600">
              <a:buFont typeface="+mj-lt"/>
              <a:buAutoNum type="arabicPeriod"/>
              <a:defRPr sz="1300" b="1">
                <a:solidFill>
                  <a:srgbClr val="515F6D"/>
                </a:solidFill>
                <a:latin typeface="Georgia"/>
                <a:ea typeface="Georgia"/>
                <a:cs typeface="Georgia"/>
                <a:sym typeface="Georgia"/>
              </a:defRPr>
            </a:pPr>
            <a:r>
              <a:rPr lang="es-ES" sz="4000" dirty="0">
                <a:solidFill>
                  <a:schemeClr val="tx1"/>
                </a:solidFill>
              </a:rPr>
              <a:t>Asesoramiento profesional. Estoy al tanto de los aspectos legales del sector inmobiliario. Le ayudaré a reducir su responsabilidad dándole orientación.</a:t>
            </a:r>
          </a:p>
          <a:p>
            <a:pPr marL="1371600" indent="-1371600">
              <a:buFont typeface="+mj-lt"/>
              <a:buAutoNum type="arabicPeriod"/>
              <a:defRPr sz="1300" b="1">
                <a:solidFill>
                  <a:srgbClr val="515F6D"/>
                </a:solidFill>
                <a:latin typeface="Georgia"/>
                <a:ea typeface="Georgia"/>
                <a:cs typeface="Georgia"/>
                <a:sym typeface="Georgia"/>
              </a:defRPr>
            </a:pPr>
            <a:r>
              <a:rPr lang="es-ES" sz="4000" dirty="0">
                <a:solidFill>
                  <a:schemeClr val="tx1"/>
                </a:solidFill>
              </a:rPr>
              <a:t>Haré que su casa luzca lo mejor posible. La puesta en escena adecuada es vital para atraer a los compradores. Determinaré lo que quieren los compradores y me aseguraré de que su casa cause la mejor impresión.</a:t>
            </a:r>
          </a:p>
          <a:p>
            <a:pPr marL="1371600" indent="-1371600">
              <a:buFont typeface="+mj-lt"/>
              <a:buAutoNum type="arabicPeriod"/>
              <a:defRPr sz="1300" b="1">
                <a:solidFill>
                  <a:srgbClr val="515F6D"/>
                </a:solidFill>
                <a:latin typeface="Georgia"/>
                <a:ea typeface="Georgia"/>
                <a:cs typeface="Georgia"/>
                <a:sym typeface="Georgia"/>
              </a:defRPr>
            </a:pPr>
            <a:r>
              <a:rPr lang="es-ES" sz="4000" dirty="0">
                <a:solidFill>
                  <a:schemeClr val="tx1"/>
                </a:solidFill>
              </a:rPr>
              <a:t>Acceso a un servicio de listado múltiple. Nuestra amplia red le da a su anuncio la exposición que necesita y le ayuda a encontrar compradores motivados. Es un sistema de confianza con el que puede contar para que la venta de su casa sea un éxito. </a:t>
            </a:r>
            <a:r>
              <a:rPr sz="4000" dirty="0">
                <a:solidFill>
                  <a:schemeClr val="tx1"/>
                </a:solidFill>
              </a:rPr>
              <a:t> </a:t>
            </a:r>
            <a:endParaRPr lang="es-VE" sz="4000" dirty="0">
              <a:solidFill>
                <a:schemeClr val="tx1"/>
              </a:solidFill>
            </a:endParaRPr>
          </a:p>
          <a:p>
            <a:pPr marL="1371600" indent="-1371600">
              <a:buFont typeface="+mj-lt"/>
              <a:buAutoNum type="arabicPeriod"/>
              <a:defRPr sz="1300" b="1">
                <a:solidFill>
                  <a:srgbClr val="515F6D"/>
                </a:solidFill>
                <a:latin typeface="Georgia"/>
                <a:ea typeface="Georgia"/>
                <a:cs typeface="Georgia"/>
                <a:sym typeface="Georgia"/>
              </a:defRPr>
            </a:pPr>
            <a:endParaRPr sz="4400" dirty="0"/>
          </a:p>
          <a:p>
            <a:pPr algn="ctr">
              <a:defRPr sz="1400" b="1">
                <a:solidFill>
                  <a:srgbClr val="506170"/>
                </a:solidFill>
                <a:latin typeface="Georgia"/>
                <a:ea typeface="Georgia"/>
                <a:cs typeface="Georgia"/>
                <a:sym typeface="Georgia"/>
              </a:defRPr>
            </a:pPr>
            <a:r>
              <a:rPr lang="es-ES" sz="5600" dirty="0"/>
              <a:t>Si quiere vender su casa, llámeme hoy mismo para concertar una cita y recibir un análisis comparativo del mercado gratuito.</a:t>
            </a:r>
          </a:p>
          <a:p>
            <a:pPr>
              <a:defRPr sz="1200" b="1">
                <a:latin typeface="Georgia"/>
                <a:ea typeface="Georgia"/>
                <a:cs typeface="Georgia"/>
                <a:sym typeface="Georgia"/>
              </a:defRPr>
            </a:pPr>
            <a:r>
              <a:rPr sz="4800" dirty="0"/>
              <a:t> </a:t>
            </a:r>
          </a:p>
        </p:txBody>
      </p:sp>
      <p:pic>
        <p:nvPicPr>
          <p:cNvPr id="96" name="Picture 16" descr="Picture 16"/>
          <p:cNvPicPr>
            <a:picLocks noChangeAspect="1"/>
          </p:cNvPicPr>
          <p:nvPr/>
        </p:nvPicPr>
        <p:blipFill>
          <a:blip r:embed="rId3"/>
          <a:stretch>
            <a:fillRect/>
          </a:stretch>
        </p:blipFill>
        <p:spPr>
          <a:xfrm>
            <a:off x="27243428" y="38239634"/>
            <a:ext cx="2928936" cy="1176428"/>
          </a:xfrm>
          <a:prstGeom prst="rect">
            <a:avLst/>
          </a:prstGeom>
          <a:ln w="12700">
            <a:miter lim="400000"/>
          </a:ln>
        </p:spPr>
      </p:pic>
      <p:sp>
        <p:nvSpPr>
          <p:cNvPr id="97" name="Rectangle 9"/>
          <p:cNvSpPr txBox="1"/>
          <p:nvPr/>
        </p:nvSpPr>
        <p:spPr>
          <a:xfrm>
            <a:off x="6327780" y="36129672"/>
            <a:ext cx="20915648"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6" rIns="182876">
            <a:spAutoFit/>
          </a:bodyPr>
          <a:lstStyle/>
          <a:p>
            <a:pPr algn="ctr">
              <a:defRPr sz="2000" b="1"/>
            </a:pPr>
            <a:r>
              <a:rPr lang="es-ES" sz="6000" dirty="0"/>
              <a:t>Su nombre, agente inmobiliario</a:t>
            </a:r>
          </a:p>
          <a:p>
            <a:pPr algn="ctr">
              <a:defRPr sz="2000" b="1"/>
            </a:pPr>
            <a:r>
              <a:rPr lang="es-ES" sz="6000" dirty="0"/>
              <a:t>Nombre de la empresa</a:t>
            </a:r>
          </a:p>
          <a:p>
            <a:pPr algn="ctr">
              <a:defRPr sz="2000" b="1"/>
            </a:pPr>
            <a:r>
              <a:rPr lang="es-ES" sz="6000" dirty="0"/>
              <a:t>Número de teléfono, correo electrónico, sitio web</a:t>
            </a:r>
            <a:endParaRPr sz="6000" dirty="0"/>
          </a:p>
        </p:txBody>
      </p:sp>
      <p:sp>
        <p:nvSpPr>
          <p:cNvPr id="98" name="8 REASONS TO HIRE AN AGENT TO SELL YOUR HOME"/>
          <p:cNvSpPr txBox="1"/>
          <p:nvPr/>
        </p:nvSpPr>
        <p:spPr>
          <a:xfrm>
            <a:off x="1448082" y="2218742"/>
            <a:ext cx="13274916" cy="6494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6" rIns="182876">
            <a:spAutoFit/>
          </a:bodyPr>
          <a:lstStyle>
            <a:lvl1pPr>
              <a:defRPr sz="2600" b="1" cap="all">
                <a:solidFill>
                  <a:srgbClr val="506170"/>
                </a:solidFill>
                <a:latin typeface="Arial"/>
                <a:ea typeface="Arial"/>
                <a:cs typeface="Arial"/>
                <a:sym typeface="Arial"/>
              </a:defRPr>
            </a:lvl1pPr>
          </a:lstStyle>
          <a:p>
            <a:r>
              <a:rPr lang="es-ES" sz="10400" dirty="0"/>
              <a:t>8 RAZONES PARA CONTRATAR A UN AGENTE PARA VENDER SU CASA</a:t>
            </a:r>
          </a:p>
        </p:txBody>
      </p:sp>
      <p:pic>
        <p:nvPicPr>
          <p:cNvPr id="99" name="Power-Agent-FINAL-LOGO.png" descr="Power-Agent-FINAL-LOGO.png"/>
          <p:cNvPicPr>
            <a:picLocks noChangeAspect="1"/>
          </p:cNvPicPr>
          <p:nvPr/>
        </p:nvPicPr>
        <p:blipFill>
          <a:blip r:embed="rId4"/>
          <a:stretch>
            <a:fillRect/>
          </a:stretch>
        </p:blipFill>
        <p:spPr>
          <a:xfrm>
            <a:off x="590812" y="37984724"/>
            <a:ext cx="5996928" cy="2194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383</Words>
  <Application>Microsoft Macintosh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Close, Madeline</cp:lastModifiedBy>
  <cp:revision>3</cp:revision>
  <dcterms:modified xsi:type="dcterms:W3CDTF">2021-12-27T16:40:28Z</dcterms:modified>
</cp:coreProperties>
</file>