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20" d="100"/>
          <a:sy n="20" d="100"/>
        </p:scale>
        <p:origin x="348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2103438" y="685800"/>
            <a:ext cx="2651125"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914400" latinLnBrk="0">
      <a:defRPr>
        <a:latin typeface="+mn-lt"/>
        <a:ea typeface="+mn-ea"/>
        <a:cs typeface="+mn-cs"/>
        <a:sym typeface="Helvetica Neue"/>
      </a:defRPr>
    </a:lvl2pPr>
    <a:lvl3pPr indent="1828800" latinLnBrk="0">
      <a:defRPr>
        <a:latin typeface="+mn-lt"/>
        <a:ea typeface="+mn-ea"/>
        <a:cs typeface="+mn-cs"/>
        <a:sym typeface="Helvetica Neue"/>
      </a:defRPr>
    </a:lvl3pPr>
    <a:lvl4pPr indent="2743200" latinLnBrk="0">
      <a:defRPr>
        <a:latin typeface="+mn-lt"/>
        <a:ea typeface="+mn-ea"/>
        <a:cs typeface="+mn-cs"/>
        <a:sym typeface="Helvetica Neue"/>
      </a:defRPr>
    </a:lvl4pPr>
    <a:lvl5pPr indent="3657600" latinLnBrk="0">
      <a:defRPr>
        <a:latin typeface="+mn-lt"/>
        <a:ea typeface="+mn-ea"/>
        <a:cs typeface="+mn-cs"/>
        <a:sym typeface="Helvetica Neue"/>
      </a:defRPr>
    </a:lvl5pPr>
    <a:lvl6pPr indent="4572000" latinLnBrk="0">
      <a:defRPr>
        <a:latin typeface="+mn-lt"/>
        <a:ea typeface="+mn-ea"/>
        <a:cs typeface="+mn-cs"/>
        <a:sym typeface="Helvetica Neue"/>
      </a:defRPr>
    </a:lvl6pPr>
    <a:lvl7pPr indent="5486400" latinLnBrk="0">
      <a:defRPr>
        <a:latin typeface="+mn-lt"/>
        <a:ea typeface="+mn-ea"/>
        <a:cs typeface="+mn-cs"/>
        <a:sym typeface="Helvetica Neue"/>
      </a:defRPr>
    </a:lvl7pPr>
    <a:lvl8pPr indent="6400800" latinLnBrk="0">
      <a:defRPr>
        <a:latin typeface="+mn-lt"/>
        <a:ea typeface="+mn-ea"/>
        <a:cs typeface="+mn-cs"/>
        <a:sym typeface="Helvetica Neue"/>
      </a:defRPr>
    </a:lvl8pPr>
    <a:lvl9pPr indent="73152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658042" y="4516966"/>
            <a:ext cx="24871684" cy="9788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17352962" y="14305280"/>
            <a:ext cx="12176764" cy="2592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6200" y="38009583"/>
            <a:ext cx="693456" cy="707882"/>
          </a:xfrm>
          <a:prstGeom prst="rect">
            <a:avLst/>
          </a:prstGeom>
          <a:ln w="12700">
            <a:miter lim="400000"/>
          </a:ln>
        </p:spPr>
        <p:txBody>
          <a:bodyPr wrap="none" lIns="45718" tIns="45718" rIns="45718" bIns="45718" anchor="ctr">
            <a:spAutoFit/>
          </a:bodyPr>
          <a:lstStyle>
            <a:lvl1pPr algn="r" defTabSz="3105148">
              <a:defRPr sz="4000">
                <a:solidFill>
                  <a:srgbClr val="898989"/>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1pPr>
      <a:lvl2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2pPr>
      <a:lvl3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3pPr>
      <a:lvl4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4pPr>
      <a:lvl5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5pPr>
      <a:lvl6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6pPr>
      <a:lvl7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7pPr>
      <a:lvl8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8pPr>
      <a:lvl9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9pPr>
    </p:titleStyle>
    <p:bodyStyle>
      <a:lvl1pPr marL="774700" marR="0" indent="-77470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1pPr>
      <a:lvl2pPr marL="2446652" marR="0" indent="-89090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2pPr>
      <a:lvl3pPr marL="4159620" marR="0" indent="-104812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3pPr>
      <a:lvl4pPr marL="5848772" marR="0" indent="-118787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4pPr>
      <a:lvl5pPr marL="7206540" marR="0" indent="-989888"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5pPr>
      <a:lvl6pPr marL="0" marR="0" indent="8045448"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6pPr>
      <a:lvl7pPr marL="0" marR="0" indent="9874248"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7pPr>
      <a:lvl8pPr marL="0" marR="0" indent="11703048"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8pPr>
      <a:lvl9pPr marL="0" marR="0" indent="13531852"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9pPr>
    </p:bodyStyle>
    <p:otherStyle>
      <a:lvl1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s a seller’s agent, my fiduciary responsibility is to the home seller.…"/>
          <p:cNvSpPr txBox="1"/>
          <p:nvPr/>
        </p:nvSpPr>
        <p:spPr>
          <a:xfrm>
            <a:off x="1515840" y="37441776"/>
            <a:ext cx="28057920" cy="23390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defRPr sz="1600" b="1">
                <a:latin typeface="Calibri"/>
                <a:ea typeface="Calibri"/>
                <a:cs typeface="Calibri"/>
                <a:sym typeface="Calibri"/>
              </a:defRPr>
            </a:pPr>
            <a:r>
              <a:rPr sz="6400"/>
              <a:t>Agent Contact Info / Photo(s) Here.</a:t>
            </a:r>
          </a:p>
          <a:p>
            <a:pPr>
              <a:defRPr sz="1600">
                <a:latin typeface="Calibri"/>
                <a:ea typeface="Calibri"/>
                <a:cs typeface="Calibri"/>
                <a:sym typeface="Calibri"/>
              </a:defRPr>
            </a:pPr>
            <a:endParaRPr sz="6400"/>
          </a:p>
        </p:txBody>
      </p:sp>
      <p:pic>
        <p:nvPicPr>
          <p:cNvPr id="21" name="Power-Agent-FINAL-LOGO.png" descr="Power-Agent-FINAL-LOGO.png"/>
          <p:cNvPicPr>
            <a:picLocks noChangeAspect="1"/>
          </p:cNvPicPr>
          <p:nvPr/>
        </p:nvPicPr>
        <p:blipFill>
          <a:blip r:embed="rId2"/>
          <a:stretch>
            <a:fillRect/>
          </a:stretch>
        </p:blipFill>
        <p:spPr>
          <a:xfrm>
            <a:off x="23806414" y="37682686"/>
            <a:ext cx="7384788" cy="2701756"/>
          </a:xfrm>
          <a:prstGeom prst="rect">
            <a:avLst/>
          </a:prstGeom>
          <a:ln w="12700">
            <a:miter lim="400000"/>
          </a:ln>
        </p:spPr>
      </p:pic>
      <p:sp>
        <p:nvSpPr>
          <p:cNvPr id="22" name="Home prices have been on the upswing, which means we’re in the midst of a ripe seller’s market! If you’re thinking of selling, now is the perfect time to cash in on your home. Here’s why the current market makes it a great time to list your home:…"/>
          <p:cNvSpPr txBox="1"/>
          <p:nvPr/>
        </p:nvSpPr>
        <p:spPr>
          <a:xfrm>
            <a:off x="1062218" y="20494812"/>
            <a:ext cx="28965164" cy="12280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algn="just">
              <a:spcBef>
                <a:spcPts val="3600"/>
              </a:spcBef>
              <a:defRPr sz="1200">
                <a:uFill>
                  <a:solidFill>
                    <a:srgbClr val="000000"/>
                  </a:solidFill>
                </a:uFill>
                <a:latin typeface="Arial"/>
                <a:ea typeface="Arial"/>
                <a:cs typeface="Arial"/>
                <a:sym typeface="Arial"/>
              </a:defRPr>
            </a:pPr>
            <a:r>
              <a:rPr sz="4800"/>
              <a:t>Home prices have been on the upswing, which means we’re in the midst of a ripe seller’s market! If you’re thinking of selling, now is the perfect time to cash in on your home. Here’s why the current market makes it a great time to list your home:</a:t>
            </a:r>
          </a:p>
          <a:p>
            <a:pPr marL="914400" indent="-914400" algn="just">
              <a:spcBef>
                <a:spcPts val="3600"/>
              </a:spcBef>
              <a:buSzPct val="100000"/>
              <a:buAutoNum type="arabicPeriod"/>
              <a:defRPr sz="1200">
                <a:uFill>
                  <a:solidFill>
                    <a:srgbClr val="000000"/>
                  </a:solidFill>
                </a:uFill>
                <a:latin typeface="Arial"/>
                <a:ea typeface="Arial"/>
                <a:cs typeface="Arial"/>
                <a:sym typeface="Arial"/>
              </a:defRPr>
            </a:pPr>
            <a:r>
              <a:rPr sz="4800" b="1"/>
              <a:t>Your home’s value has risen.</a:t>
            </a:r>
            <a:r>
              <a:rPr sz="4800"/>
              <a:t> With growing buyer demand, your home’s fair market value is up. Selling your home now while prices are still high ensures you get the most out of your equity.</a:t>
            </a:r>
          </a:p>
          <a:p>
            <a:pPr marL="914400" indent="-914400" algn="just">
              <a:spcBef>
                <a:spcPts val="3600"/>
              </a:spcBef>
              <a:buSzPct val="100000"/>
              <a:buAutoNum type="arabicPeriod"/>
              <a:defRPr sz="1200">
                <a:uFill>
                  <a:solidFill>
                    <a:srgbClr val="000000"/>
                  </a:solidFill>
                </a:uFill>
                <a:latin typeface="Arial"/>
                <a:ea typeface="Arial"/>
                <a:cs typeface="Arial"/>
                <a:sym typeface="Arial"/>
              </a:defRPr>
            </a:pPr>
            <a:r>
              <a:rPr sz="4800" b="1"/>
              <a:t>The market is full of eager buyers. </a:t>
            </a:r>
            <a:r>
              <a:rPr sz="4800"/>
              <a:t>Demand is high and buyers are plentiful. Even better, buyers are ready and willing to pay more. Once listed, your home is sure to draw in offers and sell quickly.</a:t>
            </a:r>
          </a:p>
          <a:p>
            <a:pPr marL="914400" indent="-914400" algn="just">
              <a:spcBef>
                <a:spcPts val="3600"/>
              </a:spcBef>
              <a:buSzPct val="100000"/>
              <a:buAutoNum type="arabicPeriod"/>
              <a:defRPr sz="1200">
                <a:uFill>
                  <a:solidFill>
                    <a:srgbClr val="000000"/>
                  </a:solidFill>
                </a:uFill>
                <a:latin typeface="Arial"/>
                <a:ea typeface="Arial"/>
                <a:cs typeface="Arial"/>
                <a:sym typeface="Arial"/>
              </a:defRPr>
            </a:pPr>
            <a:r>
              <a:rPr sz="4800" b="1"/>
              <a:t>Your competition is low.</a:t>
            </a:r>
            <a:r>
              <a:rPr sz="4800"/>
              <a:t> Demand is outpacing the number of homes on the market. This means you won’t need to compete with as many sellers for offers. Sell now while your home stands out and the market is in your favor.  </a:t>
            </a:r>
          </a:p>
          <a:p>
            <a:pPr marL="914400" indent="-914400" algn="just">
              <a:spcBef>
                <a:spcPts val="3600"/>
              </a:spcBef>
              <a:buSzPct val="100000"/>
              <a:buAutoNum type="arabicPeriod"/>
              <a:defRPr sz="1200">
                <a:uFill>
                  <a:solidFill>
                    <a:srgbClr val="000000"/>
                  </a:solidFill>
                </a:uFill>
                <a:latin typeface="Arial"/>
                <a:ea typeface="Arial"/>
                <a:cs typeface="Arial"/>
                <a:sym typeface="Arial"/>
              </a:defRPr>
            </a:pPr>
            <a:r>
              <a:rPr sz="4800" b="1"/>
              <a:t>Market conditions won’t last. </a:t>
            </a:r>
            <a:r>
              <a:rPr sz="4800"/>
              <a:t>A future increase in interest rates may weigh down your home’s value. Act now before the seller’s market loses its steam and prices dip.</a:t>
            </a:r>
          </a:p>
          <a:p>
            <a:pPr algn="just">
              <a:spcBef>
                <a:spcPts val="3600"/>
              </a:spcBef>
              <a:defRPr sz="1200">
                <a:uFill>
                  <a:solidFill>
                    <a:srgbClr val="000000"/>
                  </a:solidFill>
                </a:uFill>
                <a:latin typeface="Arial"/>
                <a:ea typeface="Arial"/>
                <a:cs typeface="Arial"/>
                <a:sym typeface="Arial"/>
              </a:defRPr>
            </a:pPr>
            <a:r>
              <a:rPr sz="4800"/>
              <a:t>Don’t miss out – sell now to take advantage of today’s market. Give me a call to set up an appointment! </a:t>
            </a:r>
          </a:p>
        </p:txBody>
      </p:sp>
      <p:pic>
        <p:nvPicPr>
          <p:cNvPr id="23" name="Pricesareup-DD-PA-01.png" descr="Pricesareup-DD-PA-01.png"/>
          <p:cNvPicPr>
            <a:picLocks noChangeAspect="1"/>
          </p:cNvPicPr>
          <p:nvPr/>
        </p:nvPicPr>
        <p:blipFill>
          <a:blip r:embed="rId3"/>
          <a:stretch>
            <a:fillRect/>
          </a:stretch>
        </p:blipFill>
        <p:spPr>
          <a:xfrm>
            <a:off x="0" y="35704"/>
            <a:ext cx="31089600" cy="1974059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243</Words>
  <Application>Microsoft Macintosh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Close, Madeline</cp:lastModifiedBy>
  <cp:revision>1</cp:revision>
  <dcterms:modified xsi:type="dcterms:W3CDTF">2021-12-27T17:20:37Z</dcterms:modified>
</cp:coreProperties>
</file>