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3168" y="-102"/>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06722964"/>
      </p:ext>
    </p:extLst>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64510" y="1129241"/>
            <a:ext cx="6217921" cy="2447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Title Text</a:t>
            </a:r>
          </a:p>
        </p:txBody>
      </p:sp>
      <p:sp>
        <p:nvSpPr>
          <p:cNvPr id="3" name="Body Level One…"/>
          <p:cNvSpPr txBox="1">
            <a:spLocks noGrp="1"/>
          </p:cNvSpPr>
          <p:nvPr>
            <p:ph type="body" idx="1"/>
          </p:nvPr>
        </p:nvSpPr>
        <p:spPr>
          <a:xfrm>
            <a:off x="4338240" y="3576320"/>
            <a:ext cx="3044191" cy="6482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7004538" y="9476626"/>
            <a:ext cx="232876" cy="228509"/>
          </a:xfrm>
          <a:prstGeom prst="rect">
            <a:avLst/>
          </a:prstGeom>
          <a:ln w="12700">
            <a:miter lim="400000"/>
          </a:ln>
        </p:spPr>
        <p:txBody>
          <a:bodyPr wrap="none" lIns="45718" tIns="45718" rIns="45718" bIns="45718" anchor="ctr">
            <a:spAutoFit/>
          </a:bodyPr>
          <a:lstStyle>
            <a:lvl1pPr algn="r" defTabSz="776287">
              <a:defRPr sz="1000">
                <a:solidFill>
                  <a:srgbClr val="898989"/>
                </a:solidFill>
                <a:latin typeface="Calibri"/>
                <a:ea typeface="Calibri"/>
                <a:cs typeface="Calibri"/>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1pPr>
      <a:lvl2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2pPr>
      <a:lvl3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3pPr>
      <a:lvl4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4pPr>
      <a:lvl5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5pPr>
      <a:lvl6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6pPr>
      <a:lvl7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7pPr>
      <a:lvl8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8pPr>
      <a:lvl9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9pPr>
    </p:titleStyle>
    <p:bodyStyle>
      <a:lvl1pPr marL="193675" marR="0" indent="-193675"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1pPr>
      <a:lvl2pPr marL="611663" marR="0" indent="-222725"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2pPr>
      <a:lvl3pPr marL="1039905" marR="0" indent="-262030"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3pPr>
      <a:lvl4pPr marL="1462193" marR="0" indent="-296968"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4pPr>
      <a:lvl5pPr marL="1801635" marR="0" indent="-247472"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5pPr>
      <a:lvl6pPr marL="0" marR="0" indent="2011362"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6pPr>
      <a:lvl7pPr marL="0" marR="0" indent="2468562"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7pPr>
      <a:lvl8pPr marL="0" marR="0" indent="2925762"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8pPr>
      <a:lvl9pPr marL="0" marR="0" indent="3382963"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9pPr>
    </p:bodyStyle>
    <p:otherStyle>
      <a:lvl1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1pPr>
      <a:lvl2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2pPr>
      <a:lvl3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3pPr>
      <a:lvl4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4pPr>
      <a:lvl5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5pPr>
      <a:lvl6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6pPr>
      <a:lvl7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7pPr>
      <a:lvl8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8pPr>
      <a:lvl9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s a seller’s agent, my fiduciary responsibility is to the home seller.…"/>
          <p:cNvSpPr txBox="1"/>
          <p:nvPr/>
        </p:nvSpPr>
        <p:spPr>
          <a:xfrm>
            <a:off x="378960" y="9360444"/>
            <a:ext cx="7014480"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600" b="1">
                <a:latin typeface="Calibri"/>
                <a:ea typeface="Calibri"/>
                <a:cs typeface="Calibri"/>
                <a:sym typeface="Calibri"/>
              </a:defRPr>
            </a:pPr>
            <a:r>
              <a:rPr lang="es-ES" dirty="0"/>
              <a:t>Información de contacto del agente / Foto(s) aquí.</a:t>
            </a:r>
          </a:p>
          <a:p>
            <a:pPr>
              <a:defRPr sz="1600">
                <a:latin typeface="Calibri"/>
                <a:ea typeface="Calibri"/>
                <a:cs typeface="Calibri"/>
                <a:sym typeface="Calibri"/>
              </a:defRPr>
            </a:pPr>
            <a:endParaRPr dirty="0"/>
          </a:p>
        </p:txBody>
      </p:sp>
      <p:pic>
        <p:nvPicPr>
          <p:cNvPr id="21" name="Power-Agent-FINAL-LOGO.png" descr="Power-Agent-FINAL-LOGO.png"/>
          <p:cNvPicPr>
            <a:picLocks noChangeAspect="1"/>
          </p:cNvPicPr>
          <p:nvPr/>
        </p:nvPicPr>
        <p:blipFill>
          <a:blip r:embed="rId2">
            <a:extLst/>
          </a:blip>
          <a:stretch>
            <a:fillRect/>
          </a:stretch>
        </p:blipFill>
        <p:spPr>
          <a:xfrm>
            <a:off x="5951603" y="9420671"/>
            <a:ext cx="1846197" cy="675439"/>
          </a:xfrm>
          <a:prstGeom prst="rect">
            <a:avLst/>
          </a:prstGeom>
          <a:ln w="12700">
            <a:miter lim="400000"/>
          </a:ln>
        </p:spPr>
      </p:pic>
      <p:sp>
        <p:nvSpPr>
          <p:cNvPr id="22" name="Home prices have been on the upswing, which means we’re in the midst of a ripe seller’s market! If you’re thinking of selling, now is the perfect time to cash in on your home. Here’s why the current market makes it a great time to list your home:…"/>
          <p:cNvSpPr txBox="1"/>
          <p:nvPr/>
        </p:nvSpPr>
        <p:spPr>
          <a:xfrm>
            <a:off x="265554" y="5123703"/>
            <a:ext cx="7241291" cy="3624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spcBef>
                <a:spcPts val="900"/>
              </a:spcBef>
              <a:defRPr sz="1200">
                <a:uFill>
                  <a:solidFill>
                    <a:srgbClr val="000000"/>
                  </a:solidFill>
                </a:uFill>
                <a:latin typeface="Arial"/>
                <a:ea typeface="Arial"/>
                <a:cs typeface="Arial"/>
                <a:sym typeface="Arial"/>
              </a:defRPr>
            </a:pPr>
            <a:r>
              <a:rPr lang="es-ES" dirty="0"/>
              <a:t>Los precios de las viviendas han estado en alza, lo que significa que estamos en medio de un mercado de vendedores maduro. Si está pensando en vender, ahora es el momento perfecto para sacar provecho de su casa. He aquí por qué el mercado actual hace que sea un gran momento para listar su casa </a:t>
            </a:r>
            <a:r>
              <a:rPr dirty="0" smtClean="0"/>
              <a:t>:</a:t>
            </a:r>
            <a:endParaRPr dirty="0"/>
          </a:p>
          <a:p>
            <a:pPr marL="228600" indent="-228600" algn="just">
              <a:spcBef>
                <a:spcPts val="900"/>
              </a:spcBef>
              <a:buSzPct val="100000"/>
              <a:buAutoNum type="arabicPeriod"/>
              <a:defRPr sz="1200">
                <a:uFill>
                  <a:solidFill>
                    <a:srgbClr val="000000"/>
                  </a:solidFill>
                </a:uFill>
                <a:latin typeface="Arial"/>
                <a:ea typeface="Arial"/>
                <a:cs typeface="Arial"/>
                <a:sym typeface="Arial"/>
              </a:defRPr>
            </a:pPr>
            <a:r>
              <a:rPr lang="es-ES" b="1" dirty="0"/>
              <a:t>El valor de su casa ha aumentado. </a:t>
            </a:r>
            <a:r>
              <a:rPr lang="es-ES" dirty="0"/>
              <a:t>Con la creciente demanda de los compradores, el valor de mercado de su casa ha subido. Vender su casa ahora, mientras los precios siguen siendo elevados, le asegura sacar el máximo partido a su patrimonio.</a:t>
            </a:r>
          </a:p>
          <a:p>
            <a:pPr marL="228600" indent="-228600" algn="just">
              <a:spcBef>
                <a:spcPts val="900"/>
              </a:spcBef>
              <a:buSzPct val="100000"/>
              <a:buAutoNum type="arabicPeriod"/>
              <a:defRPr sz="1200">
                <a:uFill>
                  <a:solidFill>
                    <a:srgbClr val="000000"/>
                  </a:solidFill>
                </a:uFill>
                <a:latin typeface="Arial"/>
                <a:ea typeface="Arial"/>
                <a:cs typeface="Arial"/>
                <a:sym typeface="Arial"/>
              </a:defRPr>
            </a:pPr>
            <a:r>
              <a:rPr lang="es-ES" b="1" dirty="0"/>
              <a:t>El mercado está lleno de compradores ansiosos. </a:t>
            </a:r>
            <a:r>
              <a:rPr lang="es-ES" dirty="0"/>
              <a:t>La demanda es alta y los compradores son abundantes. Y lo que es mejor, los compradores están dispuestos a pagar más. Una vez que su casa esté en el mercado, es seguro que recibirá ofertas y se venderá rápidamente.</a:t>
            </a:r>
          </a:p>
          <a:p>
            <a:pPr marL="228600" indent="-228600" algn="just">
              <a:spcBef>
                <a:spcPts val="900"/>
              </a:spcBef>
              <a:buSzPct val="100000"/>
              <a:buAutoNum type="arabicPeriod"/>
              <a:defRPr sz="1200">
                <a:uFill>
                  <a:solidFill>
                    <a:srgbClr val="000000"/>
                  </a:solidFill>
                </a:uFill>
                <a:latin typeface="Arial"/>
                <a:ea typeface="Arial"/>
                <a:cs typeface="Arial"/>
                <a:sym typeface="Arial"/>
              </a:defRPr>
            </a:pPr>
            <a:r>
              <a:rPr lang="es-ES" b="1" dirty="0"/>
              <a:t>Su competencia es baja. </a:t>
            </a:r>
            <a:r>
              <a:rPr lang="es-ES" dirty="0"/>
              <a:t>La demanda supera el número de viviendas en el mercado. Esto significa que no tendrá que competir con tantos vendedores por las ofertas. Venda ahora mientras su casa destaca y el mercado está a su favor.  </a:t>
            </a:r>
          </a:p>
          <a:p>
            <a:pPr marL="228600" indent="-228600" algn="just">
              <a:spcBef>
                <a:spcPts val="900"/>
              </a:spcBef>
              <a:buSzPct val="100000"/>
              <a:buAutoNum type="arabicPeriod"/>
              <a:defRPr sz="1200">
                <a:uFill>
                  <a:solidFill>
                    <a:srgbClr val="000000"/>
                  </a:solidFill>
                </a:uFill>
                <a:latin typeface="Arial"/>
                <a:ea typeface="Arial"/>
                <a:cs typeface="Arial"/>
                <a:sym typeface="Arial"/>
              </a:defRPr>
            </a:pPr>
            <a:r>
              <a:rPr lang="es-ES" b="1" dirty="0"/>
              <a:t>Las condiciones del mercado no durarán. </a:t>
            </a:r>
            <a:r>
              <a:rPr lang="es-ES" dirty="0"/>
              <a:t>Una futura subida de los tipos de interés puede hacer bajar el valor de su vivienda. Actúe ahora antes de que el mercado de vendedores pierda fuerza y los precios bajen.</a:t>
            </a:r>
          </a:p>
          <a:p>
            <a:pPr marL="228600" indent="-228600" algn="just">
              <a:spcBef>
                <a:spcPts val="900"/>
              </a:spcBef>
              <a:buSzPct val="100000"/>
              <a:buAutoNum type="arabicPeriod"/>
              <a:defRPr sz="1200">
                <a:uFill>
                  <a:solidFill>
                    <a:srgbClr val="000000"/>
                  </a:solidFill>
                </a:uFill>
                <a:latin typeface="Arial"/>
                <a:ea typeface="Arial"/>
                <a:cs typeface="Arial"/>
                <a:sym typeface="Arial"/>
              </a:defRPr>
            </a:pPr>
            <a:r>
              <a:rPr lang="es-ES" b="1" dirty="0"/>
              <a:t>No se lo pierda:</a:t>
            </a:r>
            <a:r>
              <a:rPr lang="es-ES" dirty="0"/>
              <a:t> venda ahora para aprovechar el mercado actual. Llámeme para concertar una cita.</a:t>
            </a:r>
            <a:r>
              <a:rPr dirty="0" smtClean="0"/>
              <a:t> </a:t>
            </a:r>
            <a:endParaRPr dirty="0"/>
          </a:p>
        </p:txBody>
      </p:sp>
      <p:pic>
        <p:nvPicPr>
          <p:cNvPr id="23" name="Pricesareup-DD-PA-01.png" descr="Pricesareup-DD-PA-01.png"/>
          <p:cNvPicPr>
            <a:picLocks noChangeAspect="1"/>
          </p:cNvPicPr>
          <p:nvPr/>
        </p:nvPicPr>
        <p:blipFill>
          <a:blip r:embed="rId3">
            <a:extLst/>
          </a:blip>
          <a:stretch>
            <a:fillRect/>
          </a:stretch>
        </p:blipFill>
        <p:spPr>
          <a:xfrm>
            <a:off x="0" y="8926"/>
            <a:ext cx="7772400" cy="4935148"/>
          </a:xfrm>
          <a:prstGeom prst="rect">
            <a:avLst/>
          </a:prstGeom>
          <a:ln w="12700">
            <a:miter lim="400000"/>
          </a:ln>
        </p:spPr>
      </p:pic>
      <p:sp>
        <p:nvSpPr>
          <p:cNvPr id="2" name="1 CuadroTexto"/>
          <p:cNvSpPr txBox="1"/>
          <p:nvPr/>
        </p:nvSpPr>
        <p:spPr>
          <a:xfrm>
            <a:off x="378960" y="2292896"/>
            <a:ext cx="5379448"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s-ES" b="1" dirty="0"/>
              <a:t>LOS PRECIOS HAN SUBIDO </a:t>
            </a:r>
            <a:r>
              <a:rPr lang="es-ES" b="1" dirty="0" smtClean="0"/>
              <a:t>– </a:t>
            </a:r>
          </a:p>
          <a:p>
            <a:r>
              <a:rPr lang="es-ES" b="1" dirty="0" smtClean="0"/>
              <a:t>AHORA </a:t>
            </a:r>
            <a:r>
              <a:rPr lang="es-ES" b="1" dirty="0"/>
              <a:t>ES EL MOMENTO </a:t>
            </a:r>
            <a:endParaRPr lang="es-ES" b="1" dirty="0" smtClean="0"/>
          </a:p>
          <a:p>
            <a:r>
              <a:rPr lang="es-ES" b="1" dirty="0" smtClean="0"/>
              <a:t>DE </a:t>
            </a:r>
            <a:r>
              <a:rPr lang="es-ES" b="1" dirty="0"/>
              <a:t>VENDER</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284</Words>
  <Application>Microsoft Office PowerPoint</Application>
  <PresentationFormat>Personalizado</PresentationFormat>
  <Paragraphs>10</Paragraphs>
  <Slides>1</Slides>
  <Notes>0</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Office Theme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Estevan Colina</cp:lastModifiedBy>
  <cp:revision>1</cp:revision>
  <dcterms:modified xsi:type="dcterms:W3CDTF">2021-02-15T19:42:45Z</dcterms:modified>
</cp:coreProperties>
</file>