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600"/>
      </a:spcBef>
      <a:defRPr>
        <a:latin typeface="+mj-lt"/>
        <a:ea typeface="+mj-ea"/>
        <a:cs typeface="+mj-cs"/>
        <a:sym typeface="Helvetica Neue"/>
      </a:defRPr>
    </a:lvl1pPr>
    <a:lvl2pPr indent="228600" latinLnBrk="0">
      <a:spcBef>
        <a:spcPts val="600"/>
      </a:spcBef>
      <a:defRPr>
        <a:latin typeface="+mj-lt"/>
        <a:ea typeface="+mj-ea"/>
        <a:cs typeface="+mj-cs"/>
        <a:sym typeface="Helvetica Neue"/>
      </a:defRPr>
    </a:lvl2pPr>
    <a:lvl3pPr indent="457200" latinLnBrk="0">
      <a:spcBef>
        <a:spcPts val="600"/>
      </a:spcBef>
      <a:defRPr>
        <a:latin typeface="+mj-lt"/>
        <a:ea typeface="+mj-ea"/>
        <a:cs typeface="+mj-cs"/>
        <a:sym typeface="Helvetica Neue"/>
      </a:defRPr>
    </a:lvl3pPr>
    <a:lvl4pPr indent="685800" latinLnBrk="0">
      <a:spcBef>
        <a:spcPts val="600"/>
      </a:spcBef>
      <a:defRPr>
        <a:latin typeface="+mj-lt"/>
        <a:ea typeface="+mj-ea"/>
        <a:cs typeface="+mj-cs"/>
        <a:sym typeface="Helvetica Neue"/>
      </a:defRPr>
    </a:lvl4pPr>
    <a:lvl5pPr indent="914400" latinLnBrk="0">
      <a:spcBef>
        <a:spcPts val="600"/>
      </a:spcBef>
      <a:defRPr>
        <a:latin typeface="+mj-lt"/>
        <a:ea typeface="+mj-ea"/>
        <a:cs typeface="+mj-cs"/>
        <a:sym typeface="Helvetica Neue"/>
      </a:defRPr>
    </a:lvl5pPr>
    <a:lvl6pPr indent="1143000" latinLnBrk="0">
      <a:spcBef>
        <a:spcPts val="600"/>
      </a:spcBef>
      <a:defRPr>
        <a:latin typeface="+mj-lt"/>
        <a:ea typeface="+mj-ea"/>
        <a:cs typeface="+mj-cs"/>
        <a:sym typeface="Helvetica Neue"/>
      </a:defRPr>
    </a:lvl6pPr>
    <a:lvl7pPr indent="1371600" latinLnBrk="0">
      <a:spcBef>
        <a:spcPts val="600"/>
      </a:spcBef>
      <a:defRPr>
        <a:latin typeface="+mj-lt"/>
        <a:ea typeface="+mj-ea"/>
        <a:cs typeface="+mj-cs"/>
        <a:sym typeface="Helvetica Neue"/>
      </a:defRPr>
    </a:lvl7pPr>
    <a:lvl8pPr indent="1600200" latinLnBrk="0">
      <a:spcBef>
        <a:spcPts val="600"/>
      </a:spcBef>
      <a:defRPr>
        <a:latin typeface="+mj-lt"/>
        <a:ea typeface="+mj-ea"/>
        <a:cs typeface="+mj-cs"/>
        <a:sym typeface="Helvetica Neue"/>
      </a:defRPr>
    </a:lvl8pPr>
    <a:lvl9pPr indent="1828800" latinLnBrk="0">
      <a:spcBef>
        <a:spcPts val="600"/>
      </a:spcBef>
      <a:defRPr>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88620" y="135043"/>
            <a:ext cx="6995160" cy="221191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lstStyle/>
          <a:p>
            <a:pPr/>
            <a:r>
              <a:t>Title Text</a:t>
            </a:r>
          </a:p>
        </p:txBody>
      </p:sp>
      <p:sp>
        <p:nvSpPr>
          <p:cNvPr id="3" name="Body Level One…"/>
          <p:cNvSpPr txBox="1"/>
          <p:nvPr>
            <p:ph type="body" idx="1"/>
          </p:nvPr>
        </p:nvSpPr>
        <p:spPr>
          <a:xfrm>
            <a:off x="388620" y="2346960"/>
            <a:ext cx="6995160" cy="77114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004540" y="9476627"/>
            <a:ext cx="232873" cy="228508"/>
          </a:xfrm>
          <a:prstGeom prst="rect">
            <a:avLst/>
          </a:prstGeom>
          <a:ln w="12700">
            <a:miter lim="400000"/>
          </a:ln>
        </p:spPr>
        <p:txBody>
          <a:bodyPr wrap="none" lIns="45718" tIns="45718" rIns="45718" bIns="45718" anchor="ctr">
            <a:spAutoFit/>
          </a:bodyPr>
          <a:lstStyle>
            <a:lvl1pPr algn="r" defTabSz="774700">
              <a:defRPr sz="10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l" defTabSz="7747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1pPr>
      <a:lvl2pPr marL="0" marR="0" indent="0" algn="l" defTabSz="7747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2pPr>
      <a:lvl3pPr marL="0" marR="0" indent="0" algn="l" defTabSz="7747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3pPr>
      <a:lvl4pPr marL="0" marR="0" indent="0" algn="l" defTabSz="7747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4pPr>
      <a:lvl5pPr marL="0" marR="0" indent="0" algn="l" defTabSz="7747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5pPr>
      <a:lvl6pPr marL="0" marR="0" indent="457200" algn="l" defTabSz="7747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6pPr>
      <a:lvl7pPr marL="0" marR="0" indent="914400" algn="l" defTabSz="7747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7pPr>
      <a:lvl8pPr marL="0" marR="0" indent="1371600" algn="l" defTabSz="7747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8pPr>
      <a:lvl9pPr marL="0" marR="0" indent="1828800" algn="l" defTabSz="77470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Calibri"/>
          <a:ea typeface="Calibri"/>
          <a:cs typeface="Calibri"/>
          <a:sym typeface="Calibri"/>
        </a:defRPr>
      </a:lvl9pPr>
    </p:titleStyle>
    <p:bodyStyle>
      <a:lvl1pPr marL="193675" marR="0" indent="-193675" algn="l" defTabSz="77470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1pPr>
      <a:lvl2pPr marL="672923" marR="0" indent="-283986" algn="l" defTabSz="77470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2pPr>
      <a:lvl3pPr marL="1112572" marR="0" indent="-334697" algn="l" defTabSz="77470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3pPr>
      <a:lvl4pPr marL="1544549" marR="0" indent="-379324" algn="l" defTabSz="77470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4pPr>
      <a:lvl5pPr marL="1868575" marR="0" indent="-314413" algn="l" defTabSz="77470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5pPr>
      <a:lvl6pPr marL="2325775" marR="0" indent="-314413" algn="l" defTabSz="77470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6pPr>
      <a:lvl7pPr marL="2782975" marR="0" indent="-314413" algn="l" defTabSz="77470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7pPr>
      <a:lvl8pPr marL="3240175" marR="0" indent="-314413" algn="l" defTabSz="77470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8pPr>
      <a:lvl9pPr marL="3697375" marR="0" indent="-314413" algn="l" defTabSz="77470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Calibri"/>
          <a:ea typeface="Calibri"/>
          <a:cs typeface="Calibri"/>
          <a:sym typeface="Calibri"/>
        </a:defRPr>
      </a:lvl9pPr>
    </p:bodyStyle>
    <p:otherStyle>
      <a:lvl1pPr marL="0" marR="0" indent="0" algn="r" defTabSz="7747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0" algn="r" defTabSz="7747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0" algn="r" defTabSz="7747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0" algn="r" defTabSz="7747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0" algn="r" defTabSz="7747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0" algn="r" defTabSz="7747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0" algn="r" defTabSz="7747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0" algn="r" defTabSz="7747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0" algn="r" defTabSz="7747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 name="Agent Contact Info Here."/>
          <p:cNvSpPr txBox="1"/>
          <p:nvPr/>
        </p:nvSpPr>
        <p:spPr>
          <a:xfrm>
            <a:off x="409575" y="9001124"/>
            <a:ext cx="7015163" cy="57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r" defTabSz="774700">
              <a:defRPr b="1" sz="1600"/>
            </a:lvl1pPr>
          </a:lstStyle>
          <a:p>
            <a:pPr/>
            <a:r>
              <a:t>Agent Contact Info Here.</a:t>
            </a:r>
          </a:p>
        </p:txBody>
      </p:sp>
      <p:pic>
        <p:nvPicPr>
          <p:cNvPr id="21" name="Power-Agent-FINAL-LOGO.png" descr="Power-Agent-FINAL-LOGO.png"/>
          <p:cNvPicPr>
            <a:picLocks noChangeAspect="1"/>
          </p:cNvPicPr>
          <p:nvPr/>
        </p:nvPicPr>
        <p:blipFill>
          <a:blip r:embed="rId2">
            <a:extLst/>
          </a:blip>
          <a:stretch>
            <a:fillRect/>
          </a:stretch>
        </p:blipFill>
        <p:spPr>
          <a:xfrm>
            <a:off x="6329362" y="9407525"/>
            <a:ext cx="1063626" cy="388938"/>
          </a:xfrm>
          <a:prstGeom prst="rect">
            <a:avLst/>
          </a:prstGeom>
          <a:ln w="12700">
            <a:miter lim="400000"/>
          </a:ln>
        </p:spPr>
      </p:pic>
      <p:sp>
        <p:nvSpPr>
          <p:cNvPr id="22" name="The end of the year is a great time to buy a home, and here are 7 reasons why:…"/>
          <p:cNvSpPr txBox="1"/>
          <p:nvPr/>
        </p:nvSpPr>
        <p:spPr>
          <a:xfrm>
            <a:off x="347662" y="4495643"/>
            <a:ext cx="7077076" cy="419607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774700">
              <a:lnSpc>
                <a:spcPct val="120000"/>
              </a:lnSpc>
              <a:spcBef>
                <a:spcPts val="400"/>
              </a:spcBef>
              <a:defRPr b="1" sz="1300">
                <a:latin typeface="Garamond"/>
                <a:ea typeface="Garamond"/>
                <a:cs typeface="Garamond"/>
                <a:sym typeface="Garamond"/>
              </a:defRPr>
            </a:pPr>
            <a:r>
              <a:t>The end of the year is a great time to buy a home, and here are 7 reasons why:</a:t>
            </a:r>
          </a:p>
          <a:p>
            <a:pPr defTabSz="774700">
              <a:lnSpc>
                <a:spcPct val="120000"/>
              </a:lnSpc>
              <a:spcBef>
                <a:spcPts val="400"/>
              </a:spcBef>
              <a:defRPr sz="1000">
                <a:latin typeface="Garamond"/>
                <a:ea typeface="Garamond"/>
                <a:cs typeface="Garamond"/>
                <a:sym typeface="Garamond"/>
              </a:defRPr>
            </a:pPr>
          </a:p>
          <a:p>
            <a:pPr marL="173789" indent="-173789" defTabSz="774700">
              <a:spcBef>
                <a:spcPts val="1000"/>
              </a:spcBef>
              <a:buSzPct val="100000"/>
              <a:buAutoNum type="arabicPeriod" startAt="1"/>
              <a:defRPr b="1" sz="1300">
                <a:solidFill>
                  <a:srgbClr val="6C8FA9"/>
                </a:solidFill>
                <a:latin typeface="Garamond"/>
                <a:ea typeface="Garamond"/>
                <a:cs typeface="Garamond"/>
                <a:sym typeface="Garamond"/>
              </a:defRPr>
            </a:pPr>
            <a:r>
              <a:t>Save on Taxes.  </a:t>
            </a:r>
            <a:r>
              <a:rPr b="0">
                <a:solidFill>
                  <a:srgbClr val="000000"/>
                </a:solidFill>
              </a:rPr>
              <a:t>Closing on a new home by December 31st allows you to deduct some closing fees, mortgage loan interest, property taxes and points on your loan from your tax return. There may also be deductions available from repairs, Energy Efficient Tax Credits and Home Office Deductions. </a:t>
            </a:r>
          </a:p>
          <a:p>
            <a:pPr marL="173789" indent="-173789" defTabSz="774700">
              <a:spcBef>
                <a:spcPts val="1000"/>
              </a:spcBef>
              <a:buSzPct val="100000"/>
              <a:buAutoNum type="arabicPeriod" startAt="1"/>
              <a:defRPr b="1" sz="1300">
                <a:solidFill>
                  <a:srgbClr val="6C8FA9"/>
                </a:solidFill>
                <a:latin typeface="Garamond"/>
                <a:ea typeface="Garamond"/>
                <a:cs typeface="Garamond"/>
                <a:sym typeface="Garamond"/>
              </a:defRPr>
            </a:pPr>
            <a:r>
              <a:t>Motivated Sellers.  </a:t>
            </a:r>
            <a:r>
              <a:rPr b="0">
                <a:solidFill>
                  <a:srgbClr val="000000"/>
                </a:solidFill>
              </a:rPr>
              <a:t>Many sellers will also be looking to close the sale of their property so they can enjoy tax savings on their next home purchase.</a:t>
            </a:r>
            <a:r>
              <a:rPr b="0">
                <a:solidFill>
                  <a:srgbClr val="000000"/>
                </a:solidFill>
              </a:rPr>
              <a:t> </a:t>
            </a:r>
            <a:r>
              <a:rPr b="0">
                <a:solidFill>
                  <a:srgbClr val="000000"/>
                </a:solidFill>
              </a:rPr>
              <a:t>They may be eager to close and flexible with negotiations.</a:t>
            </a:r>
          </a:p>
          <a:p>
            <a:pPr marL="173789" indent="-173789" defTabSz="774700">
              <a:spcBef>
                <a:spcPts val="1000"/>
              </a:spcBef>
              <a:buSzPct val="100000"/>
              <a:buAutoNum type="arabicPeriod" startAt="1"/>
              <a:defRPr b="1" sz="1300">
                <a:solidFill>
                  <a:srgbClr val="6C8FA9"/>
                </a:solidFill>
                <a:latin typeface="Garamond"/>
                <a:ea typeface="Garamond"/>
                <a:cs typeface="Garamond"/>
                <a:sym typeface="Garamond"/>
              </a:defRPr>
            </a:pPr>
            <a:r>
              <a:t>Less Competition</a:t>
            </a:r>
            <a:r>
              <a:rPr b="0">
                <a:solidFill>
                  <a:srgbClr val="000000"/>
                </a:solidFill>
              </a:rPr>
              <a:t>. Many house hunters suspend their search until Spring. By December, most buying competition has been put off for the holidays and winter weather. </a:t>
            </a:r>
          </a:p>
          <a:p>
            <a:pPr marL="173789" indent="-173789" defTabSz="774700">
              <a:spcBef>
                <a:spcPts val="1000"/>
              </a:spcBef>
              <a:buSzPct val="100000"/>
              <a:buAutoNum type="arabicPeriod" startAt="1"/>
              <a:defRPr b="1" sz="1300">
                <a:solidFill>
                  <a:srgbClr val="6C8FA9"/>
                </a:solidFill>
                <a:latin typeface="Garamond"/>
                <a:ea typeface="Garamond"/>
                <a:cs typeface="Garamond"/>
                <a:sym typeface="Garamond"/>
              </a:defRPr>
            </a:pPr>
            <a:r>
              <a:t>Affordable Contractors.</a:t>
            </a:r>
            <a:r>
              <a:rPr b="0">
                <a:solidFill>
                  <a:srgbClr val="000000"/>
                </a:solidFill>
              </a:rPr>
              <a:t> The winter is a slow season for many industries, including contractors, inspectors, electricians, plumbers and roofers. Your project may be completed faster and at a lower cost. </a:t>
            </a:r>
          </a:p>
          <a:p>
            <a:pPr marL="173789" indent="-173789" defTabSz="774700">
              <a:spcBef>
                <a:spcPts val="1000"/>
              </a:spcBef>
              <a:buSzPct val="100000"/>
              <a:buAutoNum type="arabicPeriod" startAt="1"/>
              <a:defRPr b="1" sz="1300">
                <a:solidFill>
                  <a:srgbClr val="6C8FA9"/>
                </a:solidFill>
                <a:latin typeface="Garamond"/>
                <a:ea typeface="Garamond"/>
                <a:cs typeface="Garamond"/>
                <a:sym typeface="Garamond"/>
              </a:defRPr>
            </a:pPr>
            <a:r>
              <a:t>The Joys of Homeownership. </a:t>
            </a:r>
            <a:r>
              <a:rPr b="0">
                <a:solidFill>
                  <a:srgbClr val="000000"/>
                </a:solidFill>
              </a:rPr>
              <a:t>A monthly mortgage payment goes toward something you own. And when you own your home, you can make updates, decorate and have pets without running anything by a landlord.</a:t>
            </a:r>
          </a:p>
          <a:p>
            <a:pPr marL="173789" indent="-173789" defTabSz="774700">
              <a:spcBef>
                <a:spcPts val="1000"/>
              </a:spcBef>
              <a:buSzPct val="100000"/>
              <a:buAutoNum type="arabicPeriod" startAt="1"/>
              <a:defRPr b="1" sz="1300">
                <a:solidFill>
                  <a:srgbClr val="6C8FA9"/>
                </a:solidFill>
                <a:latin typeface="Garamond"/>
                <a:ea typeface="Garamond"/>
                <a:cs typeface="Garamond"/>
                <a:sym typeface="Garamond"/>
              </a:defRPr>
            </a:pPr>
            <a:r>
              <a:t>Equity</a:t>
            </a:r>
            <a:r>
              <a:rPr b="0">
                <a:solidFill>
                  <a:srgbClr val="000000"/>
                </a:solidFill>
              </a:rPr>
              <a:t>. Your mortgage payment goes towards paying off your loan. Once you begin to pay down principal, the value of your property </a:t>
            </a:r>
            <a:r>
              <a:rPr b="0">
                <a:solidFill>
                  <a:srgbClr val="000000"/>
                </a:solidFill>
              </a:rPr>
              <a:t>increases,</a:t>
            </a:r>
            <a:r>
              <a:rPr b="0">
                <a:solidFill>
                  <a:srgbClr val="000000"/>
                </a:solidFill>
              </a:rPr>
              <a:t> and you build up equity.</a:t>
            </a:r>
          </a:p>
          <a:p>
            <a:pPr marL="173789" indent="-173789" defTabSz="774700">
              <a:spcBef>
                <a:spcPts val="1000"/>
              </a:spcBef>
              <a:buSzPct val="100000"/>
              <a:buAutoNum type="arabicPeriod" startAt="1"/>
              <a:defRPr b="1" sz="1300">
                <a:solidFill>
                  <a:srgbClr val="6C8FA9"/>
                </a:solidFill>
                <a:latin typeface="Garamond"/>
                <a:ea typeface="Garamond"/>
                <a:cs typeface="Garamond"/>
                <a:sym typeface="Garamond"/>
              </a:defRPr>
            </a:pPr>
            <a:r>
              <a:t>Extra Income</a:t>
            </a:r>
            <a:r>
              <a:rPr b="0">
                <a:solidFill>
                  <a:srgbClr val="000000"/>
                </a:solidFill>
              </a:rPr>
              <a:t>. If you decide to, you can rent out your property or part of it and earn a consistent stream of revenue from tenants.</a:t>
            </a:r>
          </a:p>
        </p:txBody>
      </p:sp>
      <p:pic>
        <p:nvPicPr>
          <p:cNvPr id="23" name="7-Reasons-Buy-Before-Year-End-01.png" descr="7-Reasons-Buy-Before-Year-End-01.png"/>
          <p:cNvPicPr>
            <a:picLocks noChangeAspect="1"/>
          </p:cNvPicPr>
          <p:nvPr/>
        </p:nvPicPr>
        <p:blipFill>
          <a:blip r:embed="rId3">
            <a:extLst/>
          </a:blip>
          <a:stretch>
            <a:fillRect/>
          </a:stretch>
        </p:blipFill>
        <p:spPr>
          <a:xfrm>
            <a:off x="0" y="-20638"/>
            <a:ext cx="7772400" cy="4206876"/>
          </a:xfrm>
          <a:prstGeom prst="rect">
            <a:avLst/>
          </a:prstGeom>
          <a:ln w="12700">
            <a:miter lim="400000"/>
          </a:ln>
        </p:spPr>
      </p:pic>
      <p:sp>
        <p:nvSpPr>
          <p:cNvPr id="24" name="Source: Financialsafetynet.org"/>
          <p:cNvSpPr txBox="1"/>
          <p:nvPr/>
        </p:nvSpPr>
        <p:spPr>
          <a:xfrm>
            <a:off x="6102266" y="4052887"/>
            <a:ext cx="1517818" cy="40449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lgn="r" defTabSz="774700">
              <a:lnSpc>
                <a:spcPts val="2800"/>
              </a:lnSpc>
              <a:defRPr i="1" sz="900">
                <a:solidFill>
                  <a:schemeClr val="accent1">
                    <a:lumOff val="24117"/>
                  </a:schemeClr>
                </a:solidFill>
                <a:latin typeface="Times Roman"/>
                <a:ea typeface="Times Roman"/>
                <a:cs typeface="Times Roman"/>
                <a:sym typeface="Times Roman"/>
              </a:defRPr>
            </a:lvl1pPr>
          </a:lstStyle>
          <a:p>
            <a:pPr/>
            <a:r>
              <a:t>Source: Financialsafetynet.org</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Neue"/>
        <a:ea typeface="Helvetica Neue"/>
        <a:cs typeface="Helvetica Neue"/>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