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 name="Shape 17"/>
          <p:cNvSpPr/>
          <p:nvPr>
            <p:ph type="sldImg"/>
          </p:nvPr>
        </p:nvSpPr>
        <p:spPr>
          <a:xfrm>
            <a:off x="1143000" y="685800"/>
            <a:ext cx="4572000" cy="3429000"/>
          </a:xfrm>
          <a:prstGeom prst="rect">
            <a:avLst/>
          </a:prstGeom>
        </p:spPr>
        <p:txBody>
          <a:bodyPr/>
          <a:lstStyle/>
          <a:p>
            <a:pPr/>
          </a:p>
        </p:txBody>
      </p:sp>
      <p:sp>
        <p:nvSpPr>
          <p:cNvPr id="18" name="Shape 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164510" y="1129241"/>
            <a:ext cx="6217921" cy="24470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lstStyle/>
          <a:p>
            <a:pPr/>
            <a:r>
              <a:t>Title Text</a:t>
            </a:r>
          </a:p>
        </p:txBody>
      </p:sp>
      <p:sp>
        <p:nvSpPr>
          <p:cNvPr id="3" name="Body Level One…"/>
          <p:cNvSpPr txBox="1"/>
          <p:nvPr>
            <p:ph type="body" idx="1"/>
          </p:nvPr>
        </p:nvSpPr>
        <p:spPr>
          <a:xfrm>
            <a:off x="4338240" y="3576319"/>
            <a:ext cx="3044191" cy="64820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004542" y="9476627"/>
            <a:ext cx="232873" cy="228508"/>
          </a:xfrm>
          <a:prstGeom prst="rect">
            <a:avLst/>
          </a:prstGeom>
          <a:ln w="12700">
            <a:miter lim="400000"/>
          </a:ln>
        </p:spPr>
        <p:txBody>
          <a:bodyPr wrap="none" lIns="45718" tIns="45718" rIns="45718" bIns="45718" anchor="ctr">
            <a:spAutoFit/>
          </a:bodyPr>
          <a:lstStyle>
            <a:lvl1pPr algn="r" defTabSz="776287">
              <a:defRPr sz="1000">
                <a:solidFill>
                  <a:srgbClr val="898989"/>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Lst>
  <p:transition xmlns:p14="http://schemas.microsoft.com/office/powerpoint/2010/main" spd="med" advClick="1"/>
  <p:txStyles>
    <p:titleStyle>
      <a:lvl1pPr marL="0" marR="0" indent="0" algn="l" defTabSz="776287"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a:ea typeface="Calibri"/>
          <a:cs typeface="Calibri"/>
          <a:sym typeface="Calibri"/>
        </a:defRPr>
      </a:lvl1pPr>
      <a:lvl2pPr marL="0" marR="0" indent="0" algn="l" defTabSz="776287"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a:ea typeface="Calibri"/>
          <a:cs typeface="Calibri"/>
          <a:sym typeface="Calibri"/>
        </a:defRPr>
      </a:lvl2pPr>
      <a:lvl3pPr marL="0" marR="0" indent="0" algn="l" defTabSz="776287"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a:ea typeface="Calibri"/>
          <a:cs typeface="Calibri"/>
          <a:sym typeface="Calibri"/>
        </a:defRPr>
      </a:lvl3pPr>
      <a:lvl4pPr marL="0" marR="0" indent="0" algn="l" defTabSz="776287"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a:ea typeface="Calibri"/>
          <a:cs typeface="Calibri"/>
          <a:sym typeface="Calibri"/>
        </a:defRPr>
      </a:lvl4pPr>
      <a:lvl5pPr marL="0" marR="0" indent="0" algn="l" defTabSz="776287"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a:ea typeface="Calibri"/>
          <a:cs typeface="Calibri"/>
          <a:sym typeface="Calibri"/>
        </a:defRPr>
      </a:lvl5pPr>
      <a:lvl6pPr marL="0" marR="0" indent="0" algn="l" defTabSz="776287"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a:ea typeface="Calibri"/>
          <a:cs typeface="Calibri"/>
          <a:sym typeface="Calibri"/>
        </a:defRPr>
      </a:lvl6pPr>
      <a:lvl7pPr marL="0" marR="0" indent="0" algn="l" defTabSz="776287"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a:ea typeface="Calibri"/>
          <a:cs typeface="Calibri"/>
          <a:sym typeface="Calibri"/>
        </a:defRPr>
      </a:lvl7pPr>
      <a:lvl8pPr marL="0" marR="0" indent="0" algn="l" defTabSz="776287"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a:ea typeface="Calibri"/>
          <a:cs typeface="Calibri"/>
          <a:sym typeface="Calibri"/>
        </a:defRPr>
      </a:lvl8pPr>
      <a:lvl9pPr marL="0" marR="0" indent="0" algn="l" defTabSz="776287"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Calibri"/>
          <a:ea typeface="Calibri"/>
          <a:cs typeface="Calibri"/>
          <a:sym typeface="Calibri"/>
        </a:defRPr>
      </a:lvl9pPr>
    </p:titleStyle>
    <p:bodyStyle>
      <a:lvl1pPr marL="193675" marR="0" indent="-193675" algn="l" defTabSz="776287"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Calibri"/>
          <a:ea typeface="Calibri"/>
          <a:cs typeface="Calibri"/>
          <a:sym typeface="Calibri"/>
        </a:defRPr>
      </a:lvl1pPr>
      <a:lvl2pPr marL="611663" marR="0" indent="-222724" algn="l" defTabSz="776287"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Calibri"/>
          <a:ea typeface="Calibri"/>
          <a:cs typeface="Calibri"/>
          <a:sym typeface="Calibri"/>
        </a:defRPr>
      </a:lvl2pPr>
      <a:lvl3pPr marL="1039905" marR="0" indent="-262030" algn="l" defTabSz="776287"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Calibri"/>
          <a:ea typeface="Calibri"/>
          <a:cs typeface="Calibri"/>
          <a:sym typeface="Calibri"/>
        </a:defRPr>
      </a:lvl3pPr>
      <a:lvl4pPr marL="1462193" marR="0" indent="-296968" algn="l" defTabSz="776287"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Calibri"/>
          <a:ea typeface="Calibri"/>
          <a:cs typeface="Calibri"/>
          <a:sym typeface="Calibri"/>
        </a:defRPr>
      </a:lvl4pPr>
      <a:lvl5pPr marL="1801634" marR="0" indent="-247472" algn="l" defTabSz="776287"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Calibri"/>
          <a:ea typeface="Calibri"/>
          <a:cs typeface="Calibri"/>
          <a:sym typeface="Calibri"/>
        </a:defRPr>
      </a:lvl5pPr>
      <a:lvl6pPr marL="0" marR="0" indent="0" algn="l" defTabSz="776287" rtl="0" latinLnBrk="0">
        <a:lnSpc>
          <a:spcPct val="90000"/>
        </a:lnSpc>
        <a:spcBef>
          <a:spcPts val="800"/>
        </a:spcBef>
        <a:spcAft>
          <a:spcPts val="0"/>
        </a:spcAft>
        <a:buClrTx/>
        <a:buSzTx/>
        <a:buFont typeface="Arial"/>
        <a:buNone/>
        <a:tabLst/>
        <a:defRPr b="0" baseline="0" cap="none" i="0" spc="0" strike="noStrike" sz="2300" u="none">
          <a:solidFill>
            <a:srgbClr val="000000"/>
          </a:solidFill>
          <a:uFillTx/>
          <a:latin typeface="Calibri"/>
          <a:ea typeface="Calibri"/>
          <a:cs typeface="Calibri"/>
          <a:sym typeface="Calibri"/>
        </a:defRPr>
      </a:lvl6pPr>
      <a:lvl7pPr marL="0" marR="0" indent="0" algn="l" defTabSz="776287" rtl="0" latinLnBrk="0">
        <a:lnSpc>
          <a:spcPct val="90000"/>
        </a:lnSpc>
        <a:spcBef>
          <a:spcPts val="800"/>
        </a:spcBef>
        <a:spcAft>
          <a:spcPts val="0"/>
        </a:spcAft>
        <a:buClrTx/>
        <a:buSzTx/>
        <a:buFont typeface="Arial"/>
        <a:buNone/>
        <a:tabLst/>
        <a:defRPr b="0" baseline="0" cap="none" i="0" spc="0" strike="noStrike" sz="2300" u="none">
          <a:solidFill>
            <a:srgbClr val="000000"/>
          </a:solidFill>
          <a:uFillTx/>
          <a:latin typeface="Calibri"/>
          <a:ea typeface="Calibri"/>
          <a:cs typeface="Calibri"/>
          <a:sym typeface="Calibri"/>
        </a:defRPr>
      </a:lvl7pPr>
      <a:lvl8pPr marL="0" marR="0" indent="0" algn="l" defTabSz="776287" rtl="0" latinLnBrk="0">
        <a:lnSpc>
          <a:spcPct val="90000"/>
        </a:lnSpc>
        <a:spcBef>
          <a:spcPts val="800"/>
        </a:spcBef>
        <a:spcAft>
          <a:spcPts val="0"/>
        </a:spcAft>
        <a:buClrTx/>
        <a:buSzTx/>
        <a:buFont typeface="Arial"/>
        <a:buNone/>
        <a:tabLst/>
        <a:defRPr b="0" baseline="0" cap="none" i="0" spc="0" strike="noStrike" sz="2300" u="none">
          <a:solidFill>
            <a:srgbClr val="000000"/>
          </a:solidFill>
          <a:uFillTx/>
          <a:latin typeface="Calibri"/>
          <a:ea typeface="Calibri"/>
          <a:cs typeface="Calibri"/>
          <a:sym typeface="Calibri"/>
        </a:defRPr>
      </a:lvl8pPr>
      <a:lvl9pPr marL="0" marR="0" indent="0" algn="l" defTabSz="776287" rtl="0" latinLnBrk="0">
        <a:lnSpc>
          <a:spcPct val="90000"/>
        </a:lnSpc>
        <a:spcBef>
          <a:spcPts val="800"/>
        </a:spcBef>
        <a:spcAft>
          <a:spcPts val="0"/>
        </a:spcAft>
        <a:buClrTx/>
        <a:buSzTx/>
        <a:buFont typeface="Arial"/>
        <a:buNone/>
        <a:tabLst/>
        <a:defRPr b="0" baseline="0" cap="none" i="0" spc="0" strike="noStrike" sz="2300" u="none">
          <a:solidFill>
            <a:srgbClr val="000000"/>
          </a:solidFill>
          <a:uFillTx/>
          <a:latin typeface="Calibri"/>
          <a:ea typeface="Calibri"/>
          <a:cs typeface="Calibri"/>
          <a:sym typeface="Calibri"/>
        </a:defRPr>
      </a:lvl9pPr>
    </p:bodyStyle>
    <p:otherStyle>
      <a:lvl1pPr marL="0" marR="0" indent="0" algn="r" defTabSz="776287"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1pPr>
      <a:lvl2pPr marL="0" marR="0" indent="0" algn="r" defTabSz="776287"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2pPr>
      <a:lvl3pPr marL="0" marR="0" indent="0" algn="r" defTabSz="776287"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3pPr>
      <a:lvl4pPr marL="0" marR="0" indent="0" algn="r" defTabSz="776287"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4pPr>
      <a:lvl5pPr marL="0" marR="0" indent="0" algn="r" defTabSz="776287"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5pPr>
      <a:lvl6pPr marL="0" marR="0" indent="0" algn="r" defTabSz="776287"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6pPr>
      <a:lvl7pPr marL="0" marR="0" indent="0" algn="r" defTabSz="776287"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7pPr>
      <a:lvl8pPr marL="0" marR="0" indent="0" algn="r" defTabSz="776287"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8pPr>
      <a:lvl9pPr marL="0" marR="0" indent="0" algn="r" defTabSz="776287"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 name="PhotographyTips-Homeowners copy-01.png" descr="PhotographyTips-Homeowners copy-01.png"/>
          <p:cNvPicPr>
            <a:picLocks noChangeAspect="1"/>
          </p:cNvPicPr>
          <p:nvPr/>
        </p:nvPicPr>
        <p:blipFill>
          <a:blip r:embed="rId2">
            <a:extLst/>
          </a:blip>
          <a:stretch>
            <a:fillRect/>
          </a:stretch>
        </p:blipFill>
        <p:spPr>
          <a:xfrm>
            <a:off x="0" y="0"/>
            <a:ext cx="7772400" cy="100584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 name="Tour your own house like a buyer. Imagine your home through their eyes and what features might best be conveyed.…"/>
          <p:cNvSpPr txBox="1"/>
          <p:nvPr/>
        </p:nvSpPr>
        <p:spPr>
          <a:xfrm>
            <a:off x="252853" y="7040598"/>
            <a:ext cx="7241293" cy="25049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30341" indent="-130341">
              <a:spcBef>
                <a:spcPts val="1500"/>
              </a:spcBef>
              <a:buSzPct val="100000"/>
              <a:buChar char="•"/>
              <a:defRPr b="1" sz="1300">
                <a:solidFill>
                  <a:srgbClr val="444444"/>
                </a:solidFill>
                <a:latin typeface="+mj-lt"/>
                <a:ea typeface="+mj-ea"/>
                <a:cs typeface="+mj-cs"/>
                <a:sym typeface="Helvetica"/>
              </a:defRPr>
            </a:pPr>
            <a:r>
              <a:t>Tour your own house like a buyer. </a:t>
            </a:r>
            <a:r>
              <a:rPr b="0"/>
              <a:t>Imagine your home through their eyes and what features might best be conveyed. </a:t>
            </a:r>
          </a:p>
          <a:p>
            <a:pPr marL="130341" indent="-130341">
              <a:spcBef>
                <a:spcPts val="1500"/>
              </a:spcBef>
              <a:buSzPct val="100000"/>
              <a:buChar char="•"/>
              <a:defRPr b="1" sz="1300">
                <a:solidFill>
                  <a:srgbClr val="444444"/>
                </a:solidFill>
                <a:latin typeface="+mj-lt"/>
                <a:ea typeface="+mj-ea"/>
                <a:cs typeface="+mj-cs"/>
                <a:sym typeface="Helvetica"/>
              </a:defRPr>
            </a:pPr>
            <a:r>
              <a:t>Choose what time of day to photograph</a:t>
            </a:r>
            <a:r>
              <a:rPr b="0"/>
              <a:t>. A bright blue-sky day is perfect for exterior shots. Schedule your shoot for when the sun is shining on the front of the home. </a:t>
            </a:r>
          </a:p>
          <a:p>
            <a:pPr marL="130341" indent="-130341">
              <a:spcBef>
                <a:spcPts val="1500"/>
              </a:spcBef>
              <a:buSzPct val="100000"/>
              <a:buChar char="•"/>
              <a:defRPr b="1" sz="1300">
                <a:solidFill>
                  <a:srgbClr val="444444"/>
                </a:solidFill>
                <a:latin typeface="+mj-lt"/>
                <a:ea typeface="+mj-ea"/>
                <a:cs typeface="+mj-cs"/>
                <a:sym typeface="Helvetica"/>
              </a:defRPr>
            </a:pPr>
            <a:r>
              <a:t>Pro tip: If you're shooting with a smartphone</a:t>
            </a:r>
            <a:r>
              <a:rPr b="0"/>
              <a:t> (although we really, really recommend using a high-quality digital camera) </a:t>
            </a:r>
            <a:r>
              <a:t>use the high dynamic range (HDR) setting</a:t>
            </a:r>
            <a:r>
              <a:rPr b="0"/>
              <a:t> to capture greater detail without having to use additional lights.</a:t>
            </a:r>
          </a:p>
          <a:p>
            <a:pPr marL="130341" indent="-130341">
              <a:spcBef>
                <a:spcPts val="1500"/>
              </a:spcBef>
              <a:buSzPct val="100000"/>
              <a:buChar char="•"/>
              <a:defRPr b="1" sz="1300">
                <a:solidFill>
                  <a:srgbClr val="444444"/>
                </a:solidFill>
                <a:latin typeface="+mj-lt"/>
                <a:ea typeface="+mj-ea"/>
                <a:cs typeface="+mj-cs"/>
                <a:sym typeface="Helvetica"/>
              </a:defRPr>
            </a:pPr>
            <a:r>
              <a:t>Watch for curb appeal before you get behind the lens.</a:t>
            </a:r>
            <a:r>
              <a:rPr b="0"/>
              <a:t> Hide trash cans, clear debris, clean up child toys and pet clutter. Remove cars and bikes from driveway so they aren’t in the photos. </a:t>
            </a:r>
          </a:p>
        </p:txBody>
      </p:sp>
      <p:pic>
        <p:nvPicPr>
          <p:cNvPr id="23" name="7TipsPhotoHOME-03.png" descr="7TipsPhotoHOME-03.png"/>
          <p:cNvPicPr>
            <a:picLocks noChangeAspect="1"/>
          </p:cNvPicPr>
          <p:nvPr/>
        </p:nvPicPr>
        <p:blipFill>
          <a:blip r:embed="rId2">
            <a:extLst/>
          </a:blip>
          <a:stretch>
            <a:fillRect/>
          </a:stretch>
        </p:blipFill>
        <p:spPr>
          <a:xfrm>
            <a:off x="0" y="2291863"/>
            <a:ext cx="7772400" cy="4661874"/>
          </a:xfrm>
          <a:prstGeom prst="rect">
            <a:avLst/>
          </a:prstGeom>
          <a:ln w="12700">
            <a:miter lim="400000"/>
          </a:ln>
        </p:spPr>
      </p:pic>
      <p:pic>
        <p:nvPicPr>
          <p:cNvPr id="24" name="7TipsPhotoHOME-02.png" descr="7TipsPhotoHOME-02.png"/>
          <p:cNvPicPr>
            <a:picLocks noChangeAspect="1"/>
          </p:cNvPicPr>
          <p:nvPr/>
        </p:nvPicPr>
        <p:blipFill>
          <a:blip r:embed="rId3">
            <a:extLst/>
          </a:blip>
          <a:stretch>
            <a:fillRect/>
          </a:stretch>
        </p:blipFill>
        <p:spPr>
          <a:xfrm>
            <a:off x="0" y="91613"/>
            <a:ext cx="7772400" cy="1112174"/>
          </a:xfrm>
          <a:prstGeom prst="rect">
            <a:avLst/>
          </a:prstGeom>
          <a:ln w="12700">
            <a:miter lim="400000"/>
          </a:ln>
        </p:spPr>
      </p:pic>
      <p:sp>
        <p:nvSpPr>
          <p:cNvPr id="25" name="In this case, open houses – or even taking pictures isn’t a viable option. For sellers that must sell, they have an opportunity to become your marketing partner! You can walk them through limited staging and photo taking, and even measuring. They can the"/>
          <p:cNvSpPr txBox="1"/>
          <p:nvPr/>
        </p:nvSpPr>
        <p:spPr>
          <a:xfrm>
            <a:off x="265553" y="1223999"/>
            <a:ext cx="7241293" cy="904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spcBef>
                <a:spcPts val="1500"/>
              </a:spcBef>
              <a:defRPr sz="1300">
                <a:solidFill>
                  <a:srgbClr val="444444"/>
                </a:solidFill>
                <a:latin typeface="+mj-lt"/>
                <a:ea typeface="+mj-ea"/>
                <a:cs typeface="+mj-cs"/>
                <a:sym typeface="Helvetica"/>
              </a:defRPr>
            </a:lvl1pPr>
          </a:lstStyle>
          <a:p>
            <a:pPr/>
            <a:r>
              <a:t>In this case, open houses – or even taking pictures isn’t a viable option. For sellers that must sell, they have an opportunity to become your marketing partner! You can walk them through limited staging and photo taking, and even measuring. They can then send that information to you and you can get started working your MLS magic remotely!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 name="Declutter the interior. Before taking shots inside, do your best to minimalize the décor in each room that might distract from a blank canvas. Clear countertops in the bath and kitchen areas – and make sure the toilet seats are down when you start to tak"/>
          <p:cNvSpPr txBox="1"/>
          <p:nvPr/>
        </p:nvSpPr>
        <p:spPr>
          <a:xfrm>
            <a:off x="265553" y="195299"/>
            <a:ext cx="7241293" cy="229645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1500"/>
              </a:spcBef>
              <a:defRPr sz="1300">
                <a:solidFill>
                  <a:srgbClr val="444444"/>
                </a:solidFill>
                <a:latin typeface="+mj-lt"/>
                <a:ea typeface="+mj-ea"/>
                <a:cs typeface="+mj-cs"/>
                <a:sym typeface="Helvetica"/>
              </a:defRPr>
            </a:pPr>
          </a:p>
          <a:p>
            <a:pPr marL="130341" indent="-130341">
              <a:spcBef>
                <a:spcPts val="1500"/>
              </a:spcBef>
              <a:buSzPct val="100000"/>
              <a:buChar char="•"/>
              <a:defRPr b="1" sz="1300">
                <a:solidFill>
                  <a:srgbClr val="444444"/>
                </a:solidFill>
                <a:latin typeface="+mj-lt"/>
                <a:ea typeface="+mj-ea"/>
                <a:cs typeface="+mj-cs"/>
                <a:sym typeface="Helvetica"/>
              </a:defRPr>
            </a:pPr>
            <a:r>
              <a:t>Declutter the interior</a:t>
            </a:r>
            <a:r>
              <a:rPr b="0"/>
              <a:t>. Before taking shots inside, do your best to minimalize the décor in each room that might distract from a blank canvas. Clear countertops in the bath and kitchen areas – and make sure the toilet seats are down when you start to take pictures!</a:t>
            </a:r>
          </a:p>
          <a:p>
            <a:pPr marL="130341" indent="-130341">
              <a:spcBef>
                <a:spcPts val="1500"/>
              </a:spcBef>
              <a:buSzPct val="100000"/>
              <a:buChar char="•"/>
              <a:defRPr b="1" sz="1300">
                <a:solidFill>
                  <a:srgbClr val="444444"/>
                </a:solidFill>
                <a:latin typeface="+mj-lt"/>
                <a:ea typeface="+mj-ea"/>
                <a:cs typeface="+mj-cs"/>
                <a:sym typeface="Helvetica"/>
              </a:defRPr>
            </a:pPr>
            <a:r>
              <a:t>LIGHTS, camera, action</a:t>
            </a:r>
            <a:r>
              <a:rPr b="0"/>
              <a:t>. Wash your windows and leave curtains and blinds open. Turn on every light you can but turn off ceiling fans (which can distract). </a:t>
            </a:r>
          </a:p>
          <a:p>
            <a:pPr marL="130341" indent="-130341">
              <a:spcBef>
                <a:spcPts val="1500"/>
              </a:spcBef>
              <a:buSzPct val="100000"/>
              <a:buChar char="•"/>
              <a:defRPr b="1" sz="1300">
                <a:solidFill>
                  <a:srgbClr val="444444"/>
                </a:solidFill>
                <a:latin typeface="+mj-lt"/>
                <a:ea typeface="+mj-ea"/>
                <a:cs typeface="+mj-cs"/>
                <a:sym typeface="Helvetica"/>
              </a:defRPr>
            </a:pPr>
            <a:r>
              <a:t>Hold camera chest high</a:t>
            </a:r>
            <a:r>
              <a:rPr b="0"/>
              <a:t> </a:t>
            </a:r>
            <a:r>
              <a:t>and shoot straight</a:t>
            </a:r>
            <a:r>
              <a:rPr b="0"/>
              <a:t> while trying to make the room look as expansive as possible. </a:t>
            </a:r>
          </a:p>
        </p:txBody>
      </p:sp>
      <p:pic>
        <p:nvPicPr>
          <p:cNvPr id="28" name="7TipsPhotoHOME-01.png" descr="7TipsPhotoHOME-01.png"/>
          <p:cNvPicPr>
            <a:picLocks noChangeAspect="1"/>
          </p:cNvPicPr>
          <p:nvPr/>
        </p:nvPicPr>
        <p:blipFill>
          <a:blip r:embed="rId2">
            <a:extLst/>
          </a:blip>
          <a:stretch>
            <a:fillRect/>
          </a:stretch>
        </p:blipFill>
        <p:spPr>
          <a:xfrm>
            <a:off x="0" y="4763318"/>
            <a:ext cx="7772400" cy="5306964"/>
          </a:xfrm>
          <a:prstGeom prst="rect">
            <a:avLst/>
          </a:prstGeom>
          <a:ln w="12700">
            <a:miter lim="400000"/>
          </a:ln>
        </p:spPr>
      </p:pic>
      <p:sp>
        <p:nvSpPr>
          <p:cNvPr id="29" name="As a seller’s agent, my fiduciary responsibility is to the home seller.…"/>
          <p:cNvSpPr txBox="1"/>
          <p:nvPr/>
        </p:nvSpPr>
        <p:spPr>
          <a:xfrm>
            <a:off x="378959" y="3416844"/>
            <a:ext cx="7014482" cy="574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600">
                <a:latin typeface="Calibri"/>
                <a:ea typeface="Calibri"/>
                <a:cs typeface="Calibri"/>
                <a:sym typeface="Calibri"/>
              </a:defRPr>
            </a:lvl1pPr>
          </a:lstStyle>
          <a:p>
            <a:pPr/>
            <a:r>
              <a:t>Agent Contact Info / Photo(s) Here.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