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582930" y="1646133"/>
            <a:ext cx="6606541" cy="3501814"/>
          </a:xfrm>
          <a:prstGeom prst="rect">
            <a:avLst/>
          </a:prstGeom>
        </p:spPr>
        <p:txBody>
          <a:bodyPr anchor="b"/>
          <a:lstStyle>
            <a:lvl1pPr algn="ctr">
              <a:defRPr sz="51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971550" y="5282989"/>
            <a:ext cx="5829300" cy="242845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000"/>
            </a:lvl1pPr>
            <a:lvl2pPr marL="0" indent="388620" algn="ctr">
              <a:buSzTx/>
              <a:buFontTx/>
              <a:buNone/>
              <a:defRPr sz="2000"/>
            </a:lvl2pPr>
            <a:lvl3pPr marL="0" indent="777240" algn="ctr">
              <a:buSzTx/>
              <a:buFontTx/>
              <a:buNone/>
              <a:defRPr sz="2000"/>
            </a:lvl3pPr>
            <a:lvl4pPr marL="0" indent="1165860" algn="ctr">
              <a:buSzTx/>
              <a:buFontTx/>
              <a:buNone/>
              <a:defRPr sz="2000"/>
            </a:lvl4pPr>
            <a:lvl5pPr marL="0" indent="1554480" algn="ctr"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530304" y="2507618"/>
            <a:ext cx="6703696" cy="4184015"/>
          </a:xfrm>
          <a:prstGeom prst="rect">
            <a:avLst/>
          </a:prstGeom>
        </p:spPr>
        <p:txBody>
          <a:bodyPr anchor="b"/>
          <a:lstStyle>
            <a:lvl1pPr>
              <a:defRPr sz="51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530304" y="6731214"/>
            <a:ext cx="6703696" cy="22002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/>
            </a:lvl1pPr>
            <a:lvl2pPr marL="0" indent="388620">
              <a:buSzTx/>
              <a:buFontTx/>
              <a:buNone/>
              <a:defRPr sz="2000"/>
            </a:lvl2pPr>
            <a:lvl3pPr marL="0" indent="777240">
              <a:buSzTx/>
              <a:buFontTx/>
              <a:buNone/>
              <a:defRPr sz="2000"/>
            </a:lvl3pPr>
            <a:lvl4pPr marL="0" indent="1165860">
              <a:buSzTx/>
              <a:buFontTx/>
              <a:buNone/>
              <a:defRPr sz="2000"/>
            </a:lvl4pPr>
            <a:lvl5pPr marL="0" indent="1554480"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534352" y="2677584"/>
            <a:ext cx="3303272" cy="638196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535364" y="535519"/>
            <a:ext cx="6703696" cy="194416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535366" y="2465706"/>
            <a:ext cx="3288089" cy="120840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000"/>
            </a:lvl1pPr>
            <a:lvl2pPr marL="0" indent="388620">
              <a:buSzTx/>
              <a:buFontTx/>
              <a:buNone/>
              <a:defRPr b="1" sz="2000"/>
            </a:lvl2pPr>
            <a:lvl3pPr marL="0" indent="777240">
              <a:buSzTx/>
              <a:buFontTx/>
              <a:buNone/>
              <a:defRPr b="1" sz="2000"/>
            </a:lvl3pPr>
            <a:lvl4pPr marL="0" indent="1165860">
              <a:buSzTx/>
              <a:buFontTx/>
              <a:buNone/>
              <a:defRPr b="1" sz="2000"/>
            </a:lvl4pPr>
            <a:lvl5pPr marL="0" indent="1554480">
              <a:buSzTx/>
              <a:buFontTx/>
              <a:buNone/>
              <a:defRPr b="1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3934778" y="2465706"/>
            <a:ext cx="3304283" cy="1208405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0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535364" y="670559"/>
            <a:ext cx="2506803" cy="2346962"/>
          </a:xfrm>
          <a:prstGeom prst="rect">
            <a:avLst/>
          </a:prstGeom>
        </p:spPr>
        <p:txBody>
          <a:bodyPr anchor="b"/>
          <a:lstStyle>
            <a:lvl1pPr>
              <a:defRPr sz="27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3304282" y="1448226"/>
            <a:ext cx="3934779" cy="7147984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 marL="616723" indent="-228103">
              <a:defRPr sz="2700"/>
            </a:lvl2pPr>
            <a:lvl3pPr marL="1039558" indent="-262318">
              <a:defRPr sz="2700"/>
            </a:lvl3pPr>
            <a:lvl4pPr marL="1474469" indent="-308610">
              <a:defRPr sz="2700"/>
            </a:lvl4pPr>
            <a:lvl5pPr marL="1863089" indent="-308610">
              <a:defRPr sz="2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13"/>
          </p:nvPr>
        </p:nvSpPr>
        <p:spPr>
          <a:xfrm>
            <a:off x="535364" y="3017520"/>
            <a:ext cx="2506803" cy="559033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3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535364" y="670559"/>
            <a:ext cx="2506803" cy="2346962"/>
          </a:xfrm>
          <a:prstGeom prst="rect">
            <a:avLst/>
          </a:prstGeom>
        </p:spPr>
        <p:txBody>
          <a:bodyPr anchor="b"/>
          <a:lstStyle>
            <a:lvl1pPr>
              <a:defRPr sz="27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3304282" y="1448226"/>
            <a:ext cx="3934779" cy="714798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535364" y="3017520"/>
            <a:ext cx="2506803" cy="559033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300"/>
            </a:lvl1pPr>
            <a:lvl2pPr marL="0" indent="388620">
              <a:buSzTx/>
              <a:buFontTx/>
              <a:buNone/>
              <a:defRPr sz="1300"/>
            </a:lvl2pPr>
            <a:lvl3pPr marL="0" indent="777240">
              <a:buSzTx/>
              <a:buFontTx/>
              <a:buNone/>
              <a:defRPr sz="1300"/>
            </a:lvl3pPr>
            <a:lvl4pPr marL="0" indent="1165860">
              <a:buSzTx/>
              <a:buFontTx/>
              <a:buNone/>
              <a:defRPr sz="1300"/>
            </a:lvl4pPr>
            <a:lvl5pPr marL="0" indent="1554480">
              <a:buSzTx/>
              <a:buFontTx/>
              <a:buNone/>
              <a:defRPr sz="13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534352" y="535519"/>
            <a:ext cx="6703696" cy="1944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534352" y="2677584"/>
            <a:ext cx="6703696" cy="6381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7005171" y="9476151"/>
            <a:ext cx="232877" cy="22851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94310" marR="0" indent="-194310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12076" marR="0" indent="-223456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040130" marR="0" indent="-262890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463802" marR="0" indent="-297942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852422" marR="0" indent="-297942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241042" marR="0" indent="-297942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629661" marR="0" indent="-297942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018282" marR="0" indent="-297942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406902" marR="0" indent="-297942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FirstTimeBuyers101-bkgnd-01.png" descr="FirstTimeBuyers101-bkgnd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FirstTimeBuyers101-numbers-01.png" descr="FirstTimeBuyers101-numbers-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050" y="5164047"/>
            <a:ext cx="945306" cy="919318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AVE FOR:…"/>
          <p:cNvSpPr txBox="1"/>
          <p:nvPr/>
        </p:nvSpPr>
        <p:spPr>
          <a:xfrm>
            <a:off x="1067216" y="5300806"/>
            <a:ext cx="2126332" cy="908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SAVE FOR:</a:t>
            </a:r>
          </a:p>
          <a:p>
            <a:pPr marL="120315" indent="-120315">
              <a:buSzPct val="100000"/>
              <a:buChar char="•"/>
              <a:defRPr sz="1200"/>
            </a:pPr>
            <a:r>
              <a:t>Down payment</a:t>
            </a:r>
          </a:p>
          <a:p>
            <a:pPr marL="120315" indent="-120315">
              <a:buSzPct val="100000"/>
              <a:buChar char="•"/>
              <a:defRPr sz="1200"/>
            </a:pPr>
            <a:r>
              <a:t>Closing costs</a:t>
            </a:r>
          </a:p>
          <a:p>
            <a:pPr marL="120315" indent="-120315">
              <a:buSzPct val="100000"/>
              <a:buChar char="•"/>
              <a:defRPr sz="1200"/>
            </a:pPr>
            <a:r>
              <a:t>Escrow for insurance and taxes</a:t>
            </a:r>
          </a:p>
        </p:txBody>
      </p:sp>
      <p:pic>
        <p:nvPicPr>
          <p:cNvPr id="97" name="FirstTimeBuyers101-numbers-02.png" descr="FirstTimeBuyers101-numbers-0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6050" y="6326032"/>
            <a:ext cx="945306" cy="919318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CREDIT SCORE:…"/>
          <p:cNvSpPr txBox="1"/>
          <p:nvPr/>
        </p:nvSpPr>
        <p:spPr>
          <a:xfrm>
            <a:off x="1067216" y="6481906"/>
            <a:ext cx="2150826" cy="129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CREDIT SCORE:</a:t>
            </a:r>
          </a:p>
          <a:p>
            <a:pPr marL="120315" indent="-120315">
              <a:buSzPct val="100000"/>
              <a:buChar char="•"/>
              <a:defRPr sz="1200"/>
            </a:pPr>
            <a:r>
              <a:t>Stay current on all bills</a:t>
            </a:r>
          </a:p>
          <a:p>
            <a:pPr marL="120315" indent="-120315">
              <a:buSzPct val="100000"/>
              <a:buChar char="•"/>
              <a:defRPr sz="1200"/>
            </a:pPr>
            <a:r>
              <a:t>Do not cancel any credit cards</a:t>
            </a:r>
          </a:p>
          <a:p>
            <a:pPr marL="120315" indent="-120315">
              <a:buSzPct val="100000"/>
              <a:buChar char="•"/>
              <a:defRPr sz="1200"/>
            </a:pPr>
            <a:r>
              <a:t>Avoid major purchases</a:t>
            </a:r>
          </a:p>
          <a:p>
            <a:pPr marL="120315" indent="-120315">
              <a:buSzPct val="100000"/>
              <a:buChar char="•"/>
              <a:defRPr i="1" sz="1200"/>
            </a:pPr>
            <a:r>
              <a:t>A higher credit score leads to a lower interest rate</a:t>
            </a:r>
          </a:p>
        </p:txBody>
      </p:sp>
      <p:pic>
        <p:nvPicPr>
          <p:cNvPr id="99" name="FirstTimeBuyers101-numbers-03.png" descr="FirstTimeBuyers101-numbers-0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6050" y="7853493"/>
            <a:ext cx="945306" cy="919318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AFFORDABILITY…"/>
          <p:cNvSpPr txBox="1"/>
          <p:nvPr/>
        </p:nvSpPr>
        <p:spPr>
          <a:xfrm>
            <a:off x="1067216" y="8052241"/>
            <a:ext cx="2150826" cy="167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AFFORDABILITY</a:t>
            </a:r>
          </a:p>
          <a:p>
            <a:pPr marL="120315" indent="-120315">
              <a:buSzPct val="100000"/>
              <a:buChar char="•"/>
              <a:defRPr sz="1200"/>
            </a:pPr>
            <a:r>
              <a:t>Calculate what you can afford</a:t>
            </a:r>
          </a:p>
          <a:p>
            <a:pPr marL="120315" indent="-120315">
              <a:buSzPct val="100000"/>
              <a:buChar char="•"/>
              <a:defRPr sz="1200"/>
            </a:pPr>
            <a:r>
              <a:t>Find an online calculator that will help you plug in all pertinent numbers to deliver an estimated monthly cost</a:t>
            </a:r>
          </a:p>
          <a:p>
            <a:pPr marL="120315" indent="-120315">
              <a:buSzPct val="100000"/>
              <a:buChar char="•"/>
              <a:defRPr i="1" sz="1200"/>
            </a:pPr>
            <a:r>
              <a:t>Try BankRate.com</a:t>
            </a:r>
          </a:p>
        </p:txBody>
      </p:sp>
      <p:pic>
        <p:nvPicPr>
          <p:cNvPr id="101" name="FirstTimeBuyers101-numbers-04.png" descr="FirstTimeBuyers101-numbers-0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13150" y="5164047"/>
            <a:ext cx="945306" cy="919318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PRE-APPROVAL:…"/>
          <p:cNvSpPr txBox="1"/>
          <p:nvPr/>
        </p:nvSpPr>
        <p:spPr>
          <a:xfrm>
            <a:off x="4597964" y="5248535"/>
            <a:ext cx="2837270" cy="1289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PRE-APPROVAL:</a:t>
            </a:r>
          </a:p>
          <a:p>
            <a:pPr marL="120315" indent="-120315">
              <a:buSzPct val="100000"/>
              <a:buChar char="•"/>
              <a:defRPr sz="1200"/>
            </a:pPr>
            <a:r>
              <a:t>Shop for the best mortgage deal</a:t>
            </a:r>
          </a:p>
          <a:p>
            <a:pPr marL="120315" indent="-120315">
              <a:buSzPct val="100000"/>
              <a:buChar char="•"/>
              <a:defRPr sz="1200"/>
            </a:pPr>
            <a:r>
              <a:t>Choose a primary and backup lender</a:t>
            </a:r>
          </a:p>
          <a:p>
            <a:pPr marL="120315" indent="-120315">
              <a:buSzPct val="100000"/>
              <a:buChar char="•"/>
              <a:defRPr sz="1200"/>
            </a:pPr>
            <a:r>
              <a:t>Seek mortgage advice </a:t>
            </a:r>
          </a:p>
          <a:p>
            <a:pPr marL="120315" indent="-120315">
              <a:buSzPct val="100000"/>
              <a:buChar char="•"/>
              <a:defRPr sz="1200"/>
            </a:pPr>
            <a:r>
              <a:t>Find low-interest mortgages or programs you may qualify for</a:t>
            </a:r>
          </a:p>
        </p:txBody>
      </p:sp>
      <p:pic>
        <p:nvPicPr>
          <p:cNvPr id="103" name="FirstTimeBuyers101-numbers-05.png" descr="FirstTimeBuyers101-numbers-0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613150" y="6607717"/>
            <a:ext cx="945306" cy="919318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CHOICES:…"/>
          <p:cNvSpPr txBox="1"/>
          <p:nvPr/>
        </p:nvSpPr>
        <p:spPr>
          <a:xfrm>
            <a:off x="4597964" y="6670935"/>
            <a:ext cx="3117761" cy="908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CHOICES:</a:t>
            </a:r>
          </a:p>
          <a:p>
            <a:pPr marL="120315" indent="-120315">
              <a:buSzPct val="100000"/>
              <a:buChar char="•"/>
              <a:defRPr sz="1200"/>
            </a:pPr>
            <a:r>
              <a:t>Figure out what you want and need in a home </a:t>
            </a:r>
          </a:p>
          <a:p>
            <a:pPr marL="120315" indent="-120315">
              <a:buSzPct val="100000"/>
              <a:buChar char="•"/>
              <a:defRPr sz="1200"/>
            </a:pPr>
            <a:r>
              <a:t>Create a “Home Wishlist” checklist</a:t>
            </a:r>
          </a:p>
        </p:txBody>
      </p:sp>
      <p:pic>
        <p:nvPicPr>
          <p:cNvPr id="105" name="FirstTimeBuyers101-numbers-06.png" descr="FirstTimeBuyers101-numbers-06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613150" y="7545232"/>
            <a:ext cx="945306" cy="919318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REAL ESTATE AGENT:…"/>
          <p:cNvSpPr txBox="1"/>
          <p:nvPr/>
        </p:nvSpPr>
        <p:spPr>
          <a:xfrm>
            <a:off x="4597964" y="7699636"/>
            <a:ext cx="3117761" cy="908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REAL ESTATE AGENT:</a:t>
            </a:r>
          </a:p>
          <a:p>
            <a:pPr marL="120315" indent="-120315">
              <a:buSzPct val="100000"/>
              <a:buChar char="•"/>
              <a:defRPr sz="1200"/>
            </a:pPr>
            <a:r>
              <a:t>Choose a real estate agent that you feel comfortable with</a:t>
            </a:r>
          </a:p>
        </p:txBody>
      </p:sp>
      <p:pic>
        <p:nvPicPr>
          <p:cNvPr id="107" name="FirstTimeBuyers101-numbers-07.png" descr="FirstTimeBuyers101-numbers-0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613150" y="8499637"/>
            <a:ext cx="945306" cy="919318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VISIT HOMES FOR SALE:…"/>
          <p:cNvSpPr txBox="1"/>
          <p:nvPr/>
        </p:nvSpPr>
        <p:spPr>
          <a:xfrm>
            <a:off x="4597964" y="8653258"/>
            <a:ext cx="3117761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VISIT HOMES FOR SALE:</a:t>
            </a:r>
          </a:p>
          <a:p>
            <a:pPr marL="120315" indent="-120315">
              <a:buSzPct val="100000"/>
              <a:buChar char="•"/>
              <a:defRPr sz="1200"/>
            </a:pPr>
            <a:r>
              <a:t>Make notes and take photos</a:t>
            </a:r>
          </a:p>
          <a:p>
            <a:pPr marL="120315" indent="-120315">
              <a:buSzPct val="100000"/>
              <a:buChar char="•"/>
              <a:defRPr i="1" sz="1200"/>
            </a:pPr>
            <a:r>
              <a:t>Use your Home Wishlist checklist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FirstTimeBuyers101-bkgnd-02.png" descr="FirstTimeBuyers101-bkgnd-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71"/>
            <a:ext cx="7772400" cy="10054458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ources: hud.com, realtor.com, bankrate.com"/>
          <p:cNvSpPr txBox="1"/>
          <p:nvPr/>
        </p:nvSpPr>
        <p:spPr>
          <a:xfrm>
            <a:off x="3978418" y="9650556"/>
            <a:ext cx="3589417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500">
                <a:solidFill>
                  <a:srgbClr val="FFFFFF"/>
                </a:solidFill>
              </a:defRPr>
            </a:lvl1pPr>
          </a:lstStyle>
          <a:p>
            <a:pPr/>
            <a:r>
              <a:t>Sources: hud.com, realtor.com, bankrate.com</a:t>
            </a:r>
          </a:p>
        </p:txBody>
      </p:sp>
      <p:pic>
        <p:nvPicPr>
          <p:cNvPr id="112" name="Power-Agent-FINAL-LOGO.png" descr="Power-Agent-FINAL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78326" y="1876871"/>
            <a:ext cx="1846198" cy="675439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MAKE A DECISION:…"/>
          <p:cNvSpPr txBox="1"/>
          <p:nvPr/>
        </p:nvSpPr>
        <p:spPr>
          <a:xfrm>
            <a:off x="991016" y="3052906"/>
            <a:ext cx="2739975" cy="1480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MAKE A DECISION:</a:t>
            </a:r>
          </a:p>
          <a:p>
            <a:pPr marL="120315" indent="-120315">
              <a:buSzPct val="100000"/>
              <a:buChar char="•"/>
              <a:defRPr sz="1200"/>
            </a:pPr>
            <a:r>
              <a:t>Narrow down your choices</a:t>
            </a:r>
          </a:p>
          <a:p>
            <a:pPr marL="120315" indent="-120315">
              <a:buSzPct val="100000"/>
              <a:buChar char="•"/>
              <a:defRPr sz="1200"/>
            </a:pPr>
            <a:r>
              <a:t>Visit the neighborhood(s) during the day and night time (check for traffic, noise, activity, etc.) </a:t>
            </a:r>
          </a:p>
          <a:p>
            <a:pPr marL="120315" indent="-120315">
              <a:buSzPct val="100000"/>
              <a:buChar char="•"/>
              <a:defRPr sz="1200"/>
            </a:pPr>
            <a:r>
              <a:t>Calculate commute times</a:t>
            </a:r>
          </a:p>
          <a:p>
            <a:pPr marL="120315" indent="-120315">
              <a:buSzPct val="100000"/>
              <a:buChar char="•"/>
              <a:defRPr sz="1200"/>
            </a:pPr>
            <a:r>
              <a:t>Consider resale value </a:t>
            </a:r>
          </a:p>
        </p:txBody>
      </p:sp>
      <p:pic>
        <p:nvPicPr>
          <p:cNvPr id="114" name="FirstTimeBuyers101-numbers-08.png" descr="FirstTimeBuyers101-numbers-0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850" y="2919246"/>
            <a:ext cx="831051" cy="808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FirstTimeBuyers101-numbers-09.png" descr="FirstTimeBuyers101-numbers-0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850" y="4730749"/>
            <a:ext cx="831051" cy="808205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MAKE AN OFFER:…"/>
          <p:cNvSpPr txBox="1"/>
          <p:nvPr/>
        </p:nvSpPr>
        <p:spPr>
          <a:xfrm>
            <a:off x="991016" y="4843606"/>
            <a:ext cx="2739975" cy="1293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MAKE AN OFFER:</a:t>
            </a:r>
          </a:p>
          <a:p>
            <a:pPr marL="120315" indent="-120315">
              <a:buSzPct val="100000"/>
              <a:buChar char="•"/>
              <a:defRPr sz="1200"/>
            </a:pPr>
            <a:r>
              <a:t>Common contingency opt-outs: </a:t>
            </a:r>
            <a:r>
              <a:rPr i="1"/>
              <a:t>home appraisal returns less than mortgage amount, inspection reveals problems that seller will not fix, you lose your job before the deal closes, etc.</a:t>
            </a:r>
          </a:p>
        </p:txBody>
      </p:sp>
      <p:pic>
        <p:nvPicPr>
          <p:cNvPr id="117" name="FirstTimeBuyers101-numbers-10.png" descr="FirstTimeBuyers101-numbers-1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262" y="6199353"/>
            <a:ext cx="914759" cy="889611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HOME INSPECTION:…"/>
          <p:cNvSpPr txBox="1"/>
          <p:nvPr/>
        </p:nvSpPr>
        <p:spPr>
          <a:xfrm>
            <a:off x="991016" y="6380306"/>
            <a:ext cx="2152848" cy="527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HOME INSPECTION:</a:t>
            </a:r>
          </a:p>
          <a:p>
            <a:pPr marL="120315" indent="-120315">
              <a:buSzPct val="100000"/>
              <a:buChar char="•"/>
              <a:defRPr sz="1200"/>
            </a:pPr>
            <a:r>
              <a:t>Schedule home inspection</a:t>
            </a:r>
          </a:p>
        </p:txBody>
      </p:sp>
      <p:pic>
        <p:nvPicPr>
          <p:cNvPr id="119" name="FirstTimeBuyers101-numbers-11.png" descr="FirstTimeBuyers101-numbers-1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138268" y="2931946"/>
            <a:ext cx="831051" cy="808204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FINAL WALK-THROUGH:…"/>
          <p:cNvSpPr txBox="1"/>
          <p:nvPr/>
        </p:nvSpPr>
        <p:spPr>
          <a:xfrm>
            <a:off x="4970481" y="3065606"/>
            <a:ext cx="2457251" cy="1480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FINAL WALK-THROUGH:</a:t>
            </a:r>
          </a:p>
          <a:p>
            <a:pPr marL="120315" indent="-120315">
              <a:buSzPct val="100000"/>
              <a:buChar char="•"/>
              <a:defRPr sz="1200"/>
            </a:pPr>
            <a:r>
              <a:t> Narrow down your choices</a:t>
            </a:r>
          </a:p>
          <a:p>
            <a:pPr marL="120315" indent="-120315">
              <a:buSzPct val="100000"/>
              <a:buChar char="•"/>
              <a:defRPr sz="1200"/>
            </a:pPr>
            <a:r>
              <a:t>Visit the neighborhood(s) during the day and night time (check for traffic, noise, activity, etc.) </a:t>
            </a:r>
          </a:p>
          <a:p>
            <a:pPr marL="120315" indent="-120315">
              <a:buSzPct val="100000"/>
              <a:buChar char="•"/>
              <a:defRPr sz="1200"/>
            </a:pPr>
            <a:r>
              <a:t>Calculate commute times</a:t>
            </a:r>
          </a:p>
          <a:p>
            <a:pPr marL="120315" indent="-120315">
              <a:buSzPct val="100000"/>
              <a:buChar char="•"/>
              <a:defRPr sz="1200"/>
            </a:pPr>
            <a:r>
              <a:t>Consider resale value </a:t>
            </a:r>
          </a:p>
        </p:txBody>
      </p:sp>
      <p:pic>
        <p:nvPicPr>
          <p:cNvPr id="121" name="FirstTimeBuyers101-numbers-12.png" descr="FirstTimeBuyers101-numbers-12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118521" y="4584546"/>
            <a:ext cx="870545" cy="846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heart-01.png" descr="heart-01.png"/>
          <p:cNvPicPr>
            <a:picLocks noChangeAspect="1"/>
          </p:cNvPicPr>
          <p:nvPr/>
        </p:nvPicPr>
        <p:blipFill>
          <a:blip r:embed="rId9">
            <a:extLst/>
          </a:blip>
          <a:srcRect l="29553" t="23483" r="29553" b="23483"/>
          <a:stretch>
            <a:fillRect/>
          </a:stretch>
        </p:blipFill>
        <p:spPr>
          <a:xfrm>
            <a:off x="6196111" y="5292824"/>
            <a:ext cx="252743" cy="279857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CLOSE:…"/>
          <p:cNvSpPr txBox="1"/>
          <p:nvPr/>
        </p:nvSpPr>
        <p:spPr>
          <a:xfrm>
            <a:off x="4970481" y="4855908"/>
            <a:ext cx="2457251" cy="718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CLOSE:</a:t>
            </a:r>
          </a:p>
          <a:p>
            <a:pPr marL="120315" indent="-120315">
              <a:buSzPct val="100000"/>
              <a:buChar char="•"/>
              <a:defRPr sz="1200"/>
            </a:pPr>
            <a:r>
              <a:t> Close on the home and move in... Welcome Home. </a:t>
            </a:r>
          </a:p>
        </p:txBody>
      </p:sp>
      <p:sp>
        <p:nvSpPr>
          <p:cNvPr id="124" name="As a seller’s agent, my fiduciary responsibility is to the home seller.…"/>
          <p:cNvSpPr txBox="1"/>
          <p:nvPr/>
        </p:nvSpPr>
        <p:spPr>
          <a:xfrm>
            <a:off x="378960" y="7749363"/>
            <a:ext cx="7014480" cy="795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1600"/>
            </a:pPr>
            <a:r>
              <a:t>Agent Contact Info / Photo(s) Here.</a:t>
            </a:r>
          </a:p>
          <a:p>
            <a:pPr algn="ctr">
              <a:defRPr sz="16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