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31089600" cy="40233600"/>
  <p:notesSz cx="6858000" cy="9144000"/>
  <p:defaultTextStyle>
    <a:defPPr marL="0" marR="0" indent="0" algn="l" defTabSz="36576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657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1828800" algn="l" defTabSz="3657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3657600" algn="l" defTabSz="3657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5486400" algn="l" defTabSz="3657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7315200" algn="l" defTabSz="3657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9144000" algn="l" defTabSz="3657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10972800" algn="l" defTabSz="3657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12801600" algn="l" defTabSz="3657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14630400" algn="l" defTabSz="3657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20" d="100"/>
          <a:sy n="20" d="100"/>
        </p:scale>
        <p:origin x="348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xfrm>
            <a:off x="2103438" y="685800"/>
            <a:ext cx="26511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4800">
        <a:latin typeface="+mj-lt"/>
        <a:ea typeface="+mj-ea"/>
        <a:cs typeface="+mj-cs"/>
        <a:sym typeface="Calibri"/>
      </a:defRPr>
    </a:lvl1pPr>
    <a:lvl2pPr indent="914400" latinLnBrk="0">
      <a:defRPr sz="4800">
        <a:latin typeface="+mj-lt"/>
        <a:ea typeface="+mj-ea"/>
        <a:cs typeface="+mj-cs"/>
        <a:sym typeface="Calibri"/>
      </a:defRPr>
    </a:lvl2pPr>
    <a:lvl3pPr indent="1828800" latinLnBrk="0">
      <a:defRPr sz="4800">
        <a:latin typeface="+mj-lt"/>
        <a:ea typeface="+mj-ea"/>
        <a:cs typeface="+mj-cs"/>
        <a:sym typeface="Calibri"/>
      </a:defRPr>
    </a:lvl3pPr>
    <a:lvl4pPr indent="2743200" latinLnBrk="0">
      <a:defRPr sz="4800">
        <a:latin typeface="+mj-lt"/>
        <a:ea typeface="+mj-ea"/>
        <a:cs typeface="+mj-cs"/>
        <a:sym typeface="Calibri"/>
      </a:defRPr>
    </a:lvl4pPr>
    <a:lvl5pPr indent="3657600" latinLnBrk="0">
      <a:defRPr sz="4800">
        <a:latin typeface="+mj-lt"/>
        <a:ea typeface="+mj-ea"/>
        <a:cs typeface="+mj-cs"/>
        <a:sym typeface="Calibri"/>
      </a:defRPr>
    </a:lvl5pPr>
    <a:lvl6pPr indent="4572000" latinLnBrk="0">
      <a:defRPr sz="4800">
        <a:latin typeface="+mj-lt"/>
        <a:ea typeface="+mj-ea"/>
        <a:cs typeface="+mj-cs"/>
        <a:sym typeface="Calibri"/>
      </a:defRPr>
    </a:lvl6pPr>
    <a:lvl7pPr indent="5486400" latinLnBrk="0">
      <a:defRPr sz="4800">
        <a:latin typeface="+mj-lt"/>
        <a:ea typeface="+mj-ea"/>
        <a:cs typeface="+mj-cs"/>
        <a:sym typeface="Calibri"/>
      </a:defRPr>
    </a:lvl7pPr>
    <a:lvl8pPr indent="6400800" latinLnBrk="0">
      <a:defRPr sz="4800">
        <a:latin typeface="+mj-lt"/>
        <a:ea typeface="+mj-ea"/>
        <a:cs typeface="+mj-cs"/>
        <a:sym typeface="Calibri"/>
      </a:defRPr>
    </a:lvl8pPr>
    <a:lvl9pPr indent="7315200" latinLnBrk="0">
      <a:defRPr sz="48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k object 16"/>
          <p:cNvSpPr/>
          <p:nvPr/>
        </p:nvSpPr>
        <p:spPr>
          <a:xfrm>
            <a:off x="17841150" y="-2"/>
            <a:ext cx="13248452" cy="201165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182876" rIns="182876"/>
          <a:lstStyle/>
          <a:p>
            <a:endParaRPr sz="28800"/>
          </a:p>
        </p:txBody>
      </p:sp>
      <p:sp>
        <p:nvSpPr>
          <p:cNvPr id="12" name="bk object 17"/>
          <p:cNvSpPr/>
          <p:nvPr/>
        </p:nvSpPr>
        <p:spPr>
          <a:xfrm>
            <a:off x="17841150" y="20116516"/>
            <a:ext cx="13248452" cy="201170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182876" rIns="182876"/>
          <a:lstStyle/>
          <a:p>
            <a:endParaRPr sz="28800"/>
          </a:p>
        </p:txBody>
      </p:sp>
      <p:sp>
        <p:nvSpPr>
          <p:cNvPr id="13" name="bk object 18"/>
          <p:cNvSpPr/>
          <p:nvPr/>
        </p:nvSpPr>
        <p:spPr>
          <a:xfrm>
            <a:off x="-2" y="36673020"/>
            <a:ext cx="31089604" cy="3560576"/>
          </a:xfrm>
          <a:prstGeom prst="rect">
            <a:avLst/>
          </a:prstGeom>
          <a:solidFill>
            <a:srgbClr val="323131"/>
          </a:solidFill>
          <a:ln w="12700">
            <a:miter lim="400000"/>
          </a:ln>
        </p:spPr>
        <p:txBody>
          <a:bodyPr lIns="182876" rIns="182876"/>
          <a:lstStyle/>
          <a:p>
            <a:endParaRPr sz="28800"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2331722" y="12472418"/>
            <a:ext cx="26426164" cy="844906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663440" y="22530814"/>
            <a:ext cx="21762720" cy="1005840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k object 16"/>
          <p:cNvSpPr/>
          <p:nvPr/>
        </p:nvSpPr>
        <p:spPr>
          <a:xfrm>
            <a:off x="17841150" y="-2"/>
            <a:ext cx="13248452" cy="201165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182876" rIns="182876"/>
          <a:lstStyle/>
          <a:p>
            <a:endParaRPr sz="28800"/>
          </a:p>
        </p:txBody>
      </p:sp>
      <p:sp>
        <p:nvSpPr>
          <p:cNvPr id="33" name="bk object 17"/>
          <p:cNvSpPr/>
          <p:nvPr/>
        </p:nvSpPr>
        <p:spPr>
          <a:xfrm>
            <a:off x="17841150" y="20116516"/>
            <a:ext cx="13248452" cy="201170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182876" rIns="182876"/>
          <a:lstStyle/>
          <a:p>
            <a:endParaRPr sz="28800"/>
          </a:p>
        </p:txBody>
      </p:sp>
      <p:sp>
        <p:nvSpPr>
          <p:cNvPr id="34" name="bk object 18"/>
          <p:cNvSpPr/>
          <p:nvPr/>
        </p:nvSpPr>
        <p:spPr>
          <a:xfrm>
            <a:off x="-2" y="36673020"/>
            <a:ext cx="31089604" cy="3560576"/>
          </a:xfrm>
          <a:prstGeom prst="rect">
            <a:avLst/>
          </a:prstGeom>
          <a:solidFill>
            <a:srgbClr val="323131"/>
          </a:solidFill>
          <a:ln w="12700">
            <a:miter lim="400000"/>
          </a:ln>
        </p:spPr>
        <p:txBody>
          <a:bodyPr lIns="182876" rIns="182876"/>
          <a:lstStyle/>
          <a:p>
            <a:endParaRPr sz="28800"/>
          </a:p>
        </p:txBody>
      </p:sp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554482" y="9253728"/>
            <a:ext cx="13523980" cy="2655417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k object 16"/>
          <p:cNvSpPr/>
          <p:nvPr/>
        </p:nvSpPr>
        <p:spPr>
          <a:xfrm>
            <a:off x="17841150" y="-2"/>
            <a:ext cx="13248452" cy="201165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182876" rIns="182876"/>
          <a:lstStyle/>
          <a:p>
            <a:endParaRPr sz="28800"/>
          </a:p>
        </p:txBody>
      </p:sp>
      <p:sp>
        <p:nvSpPr>
          <p:cNvPr id="45" name="bk object 17"/>
          <p:cNvSpPr/>
          <p:nvPr/>
        </p:nvSpPr>
        <p:spPr>
          <a:xfrm>
            <a:off x="17841150" y="20116516"/>
            <a:ext cx="13248452" cy="201170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182876" rIns="182876"/>
          <a:lstStyle/>
          <a:p>
            <a:endParaRPr sz="28800"/>
          </a:p>
        </p:txBody>
      </p:sp>
      <p:sp>
        <p:nvSpPr>
          <p:cNvPr id="46" name="bk object 18"/>
          <p:cNvSpPr/>
          <p:nvPr/>
        </p:nvSpPr>
        <p:spPr>
          <a:xfrm>
            <a:off x="-2" y="36673020"/>
            <a:ext cx="31089604" cy="3560576"/>
          </a:xfrm>
          <a:prstGeom prst="rect">
            <a:avLst/>
          </a:prstGeom>
          <a:solidFill>
            <a:srgbClr val="323131"/>
          </a:solidFill>
          <a:ln w="12700">
            <a:miter lim="400000"/>
          </a:ln>
        </p:spPr>
        <p:txBody>
          <a:bodyPr lIns="182876" rIns="182876"/>
          <a:lstStyle/>
          <a:p>
            <a:endParaRPr sz="28800"/>
          </a:p>
        </p:txBody>
      </p:sp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bk object 16"/>
          <p:cNvSpPr/>
          <p:nvPr/>
        </p:nvSpPr>
        <p:spPr>
          <a:xfrm>
            <a:off x="17841150" y="-2"/>
            <a:ext cx="13248452" cy="201165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182876" rIns="182876"/>
          <a:lstStyle/>
          <a:p>
            <a:endParaRPr sz="28800"/>
          </a:p>
        </p:txBody>
      </p:sp>
      <p:sp>
        <p:nvSpPr>
          <p:cNvPr id="56" name="bk object 17"/>
          <p:cNvSpPr/>
          <p:nvPr/>
        </p:nvSpPr>
        <p:spPr>
          <a:xfrm>
            <a:off x="17841150" y="20116516"/>
            <a:ext cx="13248452" cy="201170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182876" rIns="182876"/>
          <a:lstStyle/>
          <a:p>
            <a:endParaRPr sz="28800"/>
          </a:p>
        </p:txBody>
      </p:sp>
      <p:sp>
        <p:nvSpPr>
          <p:cNvPr id="57" name="bk object 18"/>
          <p:cNvSpPr/>
          <p:nvPr/>
        </p:nvSpPr>
        <p:spPr>
          <a:xfrm>
            <a:off x="-2" y="36673020"/>
            <a:ext cx="31089604" cy="3560576"/>
          </a:xfrm>
          <a:prstGeom prst="rect">
            <a:avLst/>
          </a:prstGeom>
          <a:solidFill>
            <a:srgbClr val="323131"/>
          </a:solidFill>
          <a:ln w="12700">
            <a:miter lim="400000"/>
          </a:ln>
        </p:spPr>
        <p:txBody>
          <a:bodyPr lIns="182876" rIns="182876"/>
          <a:lstStyle/>
          <a:p>
            <a:endParaRPr sz="2880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644032" y="1801110"/>
            <a:ext cx="25801536" cy="3215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554480" y="9253728"/>
            <a:ext cx="27980640" cy="2655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8449893" y="37417246"/>
            <a:ext cx="1085233" cy="11079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1" i="0" u="none" strike="noStrike" cap="none" spc="0" baseline="0">
          <a:solidFill>
            <a:srgbClr val="323131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0" marR="0" indent="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182880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365760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548640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731520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914400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1097280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1280160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14630400" algn="l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1828800" algn="r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3657600" algn="r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5486400" algn="r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7315200" algn="r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9144000" algn="r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0972800" algn="r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2801600" algn="r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4630400" algn="r" defTabSz="3657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Depositphotos_10737575_xl-2015.jpg" descr="Depositphotos_10737575_xl-2015.jpg"/>
          <p:cNvPicPr>
            <a:picLocks noChangeAspect="1"/>
          </p:cNvPicPr>
          <p:nvPr/>
        </p:nvPicPr>
        <p:blipFill>
          <a:blip r:embed="rId2"/>
          <a:srcRect l="462" t="17454" r="462"/>
          <a:stretch>
            <a:fillRect/>
          </a:stretch>
        </p:blipFill>
        <p:spPr>
          <a:xfrm>
            <a:off x="-2" y="5063600"/>
            <a:ext cx="31089604" cy="6608512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object 3"/>
          <p:cNvSpPr txBox="1">
            <a:spLocks noGrp="1"/>
          </p:cNvSpPr>
          <p:nvPr>
            <p:ph type="title"/>
          </p:nvPr>
        </p:nvSpPr>
        <p:spPr>
          <a:xfrm>
            <a:off x="6552120" y="1401634"/>
            <a:ext cx="18899760" cy="3065204"/>
          </a:xfrm>
          <a:prstGeom prst="rect">
            <a:avLst/>
          </a:prstGeom>
        </p:spPr>
        <p:txBody>
          <a:bodyPr/>
          <a:lstStyle>
            <a:lvl1pPr marR="5080" indent="12700">
              <a:lnSpc>
                <a:spcPct val="116100"/>
              </a:lnSpc>
              <a:spcBef>
                <a:spcPts val="100"/>
              </a:spcBef>
              <a:defRPr spc="100"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rPr lang="es-US" dirty="0"/>
              <a:t>TU NOMBRE, TU COMPAÑÍA</a:t>
            </a:r>
            <a:endParaRPr dirty="0"/>
          </a:p>
        </p:txBody>
      </p:sp>
      <p:sp>
        <p:nvSpPr>
          <p:cNvPr id="69" name="object 4"/>
          <p:cNvSpPr/>
          <p:nvPr/>
        </p:nvSpPr>
        <p:spPr>
          <a:xfrm>
            <a:off x="-2" y="11672566"/>
            <a:ext cx="28772644" cy="9160332"/>
          </a:xfrm>
          <a:prstGeom prst="rect">
            <a:avLst/>
          </a:prstGeom>
          <a:solidFill>
            <a:srgbClr val="FFE490">
              <a:alpha val="85879"/>
            </a:srgbClr>
          </a:solidFill>
          <a:ln w="12700">
            <a:miter lim="400000"/>
          </a:ln>
        </p:spPr>
        <p:txBody>
          <a:bodyPr lIns="182876" rIns="182876"/>
          <a:lstStyle/>
          <a:p>
            <a:endParaRPr sz="28800"/>
          </a:p>
        </p:txBody>
      </p:sp>
      <p:sp>
        <p:nvSpPr>
          <p:cNvPr id="70" name="object 5"/>
          <p:cNvSpPr txBox="1"/>
          <p:nvPr/>
        </p:nvSpPr>
        <p:spPr>
          <a:xfrm>
            <a:off x="914392" y="13980066"/>
            <a:ext cx="26943848" cy="451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20320" indent="50800" algn="ctr">
              <a:lnSpc>
                <a:spcPts val="17600"/>
              </a:lnSpc>
              <a:spcBef>
                <a:spcPts val="1200"/>
              </a:spcBef>
              <a:defRPr sz="3800" spc="444">
                <a:solidFill>
                  <a:srgbClr val="323131"/>
                </a:solidFill>
                <a:latin typeface="Minion Pro"/>
                <a:ea typeface="Minion Pro"/>
                <a:cs typeface="Minion Pro"/>
                <a:sym typeface="Minion Pro"/>
              </a:defRPr>
            </a:pPr>
            <a:r>
              <a:rPr lang="es-ES" sz="15200" dirty="0"/>
              <a:t>¿Y SI PUDIERAS VIVIR EN LA </a:t>
            </a:r>
            <a:r>
              <a:rPr lang="es-ES" sz="15200" b="1" dirty="0"/>
              <a:t>CASA DE TUS SUEÑOS</a:t>
            </a:r>
            <a:r>
              <a:rPr lang="es-ES" sz="15200" dirty="0"/>
              <a:t>?</a:t>
            </a:r>
            <a:endParaRPr sz="16800" b="1" spc="1964" dirty="0"/>
          </a:p>
        </p:txBody>
      </p:sp>
      <p:sp>
        <p:nvSpPr>
          <p:cNvPr id="71" name="object 6"/>
          <p:cNvSpPr txBox="1"/>
          <p:nvPr/>
        </p:nvSpPr>
        <p:spPr>
          <a:xfrm>
            <a:off x="2831884" y="21983188"/>
            <a:ext cx="24004936" cy="162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lnSpc>
                <a:spcPct val="116799"/>
              </a:lnSpc>
              <a:defRPr sz="2400" b="1" i="1" spc="12">
                <a:solidFill>
                  <a:srgbClr val="323131"/>
                </a:solidFill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rPr lang="es-ES" sz="9600" dirty="0"/>
              <a:t>¿Por el mismo precio que tu casa actual?</a:t>
            </a:r>
            <a:endParaRPr sz="9600" dirty="0"/>
          </a:p>
        </p:txBody>
      </p:sp>
      <p:sp>
        <p:nvSpPr>
          <p:cNvPr id="72" name="object 7"/>
          <p:cNvSpPr txBox="1"/>
          <p:nvPr/>
        </p:nvSpPr>
        <p:spPr>
          <a:xfrm>
            <a:off x="2878850" y="25526942"/>
            <a:ext cx="25331908" cy="9972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20320" indent="50800">
              <a:lnSpc>
                <a:spcPct val="109100"/>
              </a:lnSpc>
              <a:defRPr sz="1500" spc="190">
                <a:solidFill>
                  <a:srgbClr val="32313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sz="6000" dirty="0"/>
              <a:t>Puede que te sorprenda ver lo que es posible.</a:t>
            </a:r>
          </a:p>
          <a:p>
            <a:pPr marR="20320" indent="50800">
              <a:lnSpc>
                <a:spcPct val="109100"/>
              </a:lnSpc>
              <a:defRPr sz="1500" spc="190">
                <a:solidFill>
                  <a:srgbClr val="323131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6000" dirty="0"/>
          </a:p>
          <a:p>
            <a:pPr marR="20320" indent="50800">
              <a:lnSpc>
                <a:spcPct val="109100"/>
              </a:lnSpc>
              <a:defRPr sz="1500" spc="190">
                <a:solidFill>
                  <a:srgbClr val="32313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sz="6000" dirty="0"/>
              <a:t>Los propietarios de viviendas están mejorando su "refugio" y tú también puedes hacerlo. </a:t>
            </a:r>
          </a:p>
          <a:p>
            <a:pPr marR="20320" indent="50800">
              <a:lnSpc>
                <a:spcPct val="109100"/>
              </a:lnSpc>
              <a:defRPr sz="1500" spc="190">
                <a:solidFill>
                  <a:srgbClr val="323131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6000" dirty="0"/>
          </a:p>
          <a:p>
            <a:pPr marR="20320" indent="50800">
              <a:lnSpc>
                <a:spcPct val="109100"/>
              </a:lnSpc>
              <a:defRPr sz="1500" spc="190">
                <a:solidFill>
                  <a:srgbClr val="32313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sz="6000" dirty="0"/>
              <a:t>¡Llama hoy para saber cómo! </a:t>
            </a:r>
          </a:p>
          <a:p>
            <a:pPr marR="20320" indent="50800">
              <a:lnSpc>
                <a:spcPct val="109100"/>
              </a:lnSpc>
              <a:defRPr sz="1500" spc="190">
                <a:solidFill>
                  <a:srgbClr val="323131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s-ES" sz="6000" dirty="0"/>
          </a:p>
          <a:p>
            <a:pPr marR="20320" indent="50800">
              <a:lnSpc>
                <a:spcPct val="109100"/>
              </a:lnSpc>
              <a:defRPr sz="1500" spc="190">
                <a:solidFill>
                  <a:srgbClr val="32313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sz="6000" dirty="0"/>
              <a:t>Nombre</a:t>
            </a:r>
          </a:p>
          <a:p>
            <a:pPr marR="20320" indent="50800">
              <a:lnSpc>
                <a:spcPct val="109100"/>
              </a:lnSpc>
              <a:defRPr sz="1500" spc="190">
                <a:solidFill>
                  <a:srgbClr val="32313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sz="6000" dirty="0"/>
              <a:t>Teléfono móvil</a:t>
            </a:r>
          </a:p>
          <a:p>
            <a:pPr marR="20320" indent="50800">
              <a:lnSpc>
                <a:spcPct val="109100"/>
              </a:lnSpc>
              <a:defRPr sz="1500" spc="190">
                <a:solidFill>
                  <a:srgbClr val="32313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s-ES" sz="6000" dirty="0"/>
              <a:t>Correo electrónico</a:t>
            </a:r>
            <a:endParaRPr sz="6000" dirty="0"/>
          </a:p>
        </p:txBody>
      </p:sp>
      <p:sp>
        <p:nvSpPr>
          <p:cNvPr id="73" name="bk object 18"/>
          <p:cNvSpPr/>
          <p:nvPr/>
        </p:nvSpPr>
        <p:spPr>
          <a:xfrm>
            <a:off x="0" y="36757964"/>
            <a:ext cx="31089600" cy="3560576"/>
          </a:xfrm>
          <a:prstGeom prst="rect">
            <a:avLst/>
          </a:prstGeom>
          <a:solidFill>
            <a:srgbClr val="323131"/>
          </a:solidFill>
          <a:ln w="12700">
            <a:miter lim="400000"/>
          </a:ln>
        </p:spPr>
        <p:txBody>
          <a:bodyPr lIns="182876" rIns="182876"/>
          <a:lstStyle/>
          <a:p>
            <a:endParaRPr sz="28800"/>
          </a:p>
        </p:txBody>
      </p:sp>
      <p:sp>
        <p:nvSpPr>
          <p:cNvPr id="74" name="object 8"/>
          <p:cNvSpPr/>
          <p:nvPr/>
        </p:nvSpPr>
        <p:spPr>
          <a:xfrm>
            <a:off x="2886052" y="24039130"/>
            <a:ext cx="20841536" cy="4"/>
          </a:xfrm>
          <a:prstGeom prst="line">
            <a:avLst/>
          </a:prstGeom>
          <a:ln w="74839">
            <a:solidFill>
              <a:srgbClr val="FFE490"/>
            </a:solidFill>
          </a:ln>
        </p:spPr>
        <p:txBody>
          <a:bodyPr lIns="182876" rIns="182876"/>
          <a:lstStyle/>
          <a:p>
            <a:endParaRPr sz="28800"/>
          </a:p>
        </p:txBody>
      </p:sp>
      <p:sp>
        <p:nvSpPr>
          <p:cNvPr id="75" name="object 2"/>
          <p:cNvSpPr txBox="1"/>
          <p:nvPr/>
        </p:nvSpPr>
        <p:spPr>
          <a:xfrm>
            <a:off x="914392" y="37786470"/>
            <a:ext cx="29565608" cy="1642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marR="5080" indent="12700">
              <a:lnSpc>
                <a:spcPct val="125699"/>
              </a:lnSpc>
              <a:defRPr sz="1200" i="1" spc="15">
                <a:solidFill>
                  <a:srgbClr val="FFFFFF"/>
                </a:solidFill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rPr lang="es-ES" sz="4400" dirty="0"/>
              <a:t>La seguridad de nuestros compradores y vendedores es nuestra máxima prioridad. Pregúntame acerca de nuestras prácticas de venta y listado SAFE y cómo podemos ayudarte a vender tu casa y comprar la casa de tus sueños de forma segura. </a:t>
            </a:r>
            <a:endParaRPr sz="4400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106</Words>
  <Application>Microsoft Macintosh PowerPoint</Application>
  <PresentationFormat>Custom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Minion Pro</vt:lpstr>
      <vt:lpstr>Calibri</vt:lpstr>
      <vt:lpstr>Times New Roman</vt:lpstr>
      <vt:lpstr>Verdana</vt:lpstr>
      <vt:lpstr>Office Theme</vt:lpstr>
      <vt:lpstr>TU NOMBRE, TU COMPAÑÍA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NAME, YOUR COMPANY </dc:title>
  <cp:lastModifiedBy>Close, Madeline</cp:lastModifiedBy>
  <cp:revision>3</cp:revision>
  <dcterms:modified xsi:type="dcterms:W3CDTF">2021-12-21T18:05:59Z</dcterms:modified>
</cp:coreProperties>
</file>