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</p:sldIdLst>
  <p:sldSz cx="7772400" cy="10058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j-lt"/>
        <a:ea typeface="+mj-ea"/>
        <a:cs typeface="+mj-cs"/>
        <a:sym typeface="Helvetica Neue"/>
      </a:defRPr>
    </a:lvl1pPr>
    <a:lvl2pPr indent="228600" latinLnBrk="0">
      <a:defRPr>
        <a:latin typeface="+mj-lt"/>
        <a:ea typeface="+mj-ea"/>
        <a:cs typeface="+mj-cs"/>
        <a:sym typeface="Helvetica Neue"/>
      </a:defRPr>
    </a:lvl2pPr>
    <a:lvl3pPr indent="457200" latinLnBrk="0">
      <a:defRPr>
        <a:latin typeface="+mj-lt"/>
        <a:ea typeface="+mj-ea"/>
        <a:cs typeface="+mj-cs"/>
        <a:sym typeface="Helvetica Neue"/>
      </a:defRPr>
    </a:lvl3pPr>
    <a:lvl4pPr indent="685800" latinLnBrk="0">
      <a:defRPr>
        <a:latin typeface="+mj-lt"/>
        <a:ea typeface="+mj-ea"/>
        <a:cs typeface="+mj-cs"/>
        <a:sym typeface="Helvetica Neue"/>
      </a:defRPr>
    </a:lvl4pPr>
    <a:lvl5pPr indent="914400" latinLnBrk="0">
      <a:defRPr>
        <a:latin typeface="+mj-lt"/>
        <a:ea typeface="+mj-ea"/>
        <a:cs typeface="+mj-cs"/>
        <a:sym typeface="Helvetica Neue"/>
      </a:defRPr>
    </a:lvl5pPr>
    <a:lvl6pPr indent="1143000" latinLnBrk="0">
      <a:defRPr>
        <a:latin typeface="+mj-lt"/>
        <a:ea typeface="+mj-ea"/>
        <a:cs typeface="+mj-cs"/>
        <a:sym typeface="Helvetica Neue"/>
      </a:defRPr>
    </a:lvl6pPr>
    <a:lvl7pPr indent="1371600" latinLnBrk="0">
      <a:defRPr>
        <a:latin typeface="+mj-lt"/>
        <a:ea typeface="+mj-ea"/>
        <a:cs typeface="+mj-cs"/>
        <a:sym typeface="Helvetica Neue"/>
      </a:defRPr>
    </a:lvl7pPr>
    <a:lvl8pPr indent="1600200" latinLnBrk="0">
      <a:defRPr>
        <a:latin typeface="+mj-lt"/>
        <a:ea typeface="+mj-ea"/>
        <a:cs typeface="+mj-cs"/>
        <a:sym typeface="Helvetica Neue"/>
      </a:defRPr>
    </a:lvl8pPr>
    <a:lvl9pPr indent="1828800" latinLnBrk="0">
      <a:defRPr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164510" y="1129241"/>
            <a:ext cx="6217921" cy="2447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338240" y="3576319"/>
            <a:ext cx="3044191" cy="648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7004542" y="9476627"/>
            <a:ext cx="232873" cy="22850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 defTabSz="776287"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193675" marR="0" indent="-193675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611663" marR="0" indent="-222724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039905" marR="0" indent="-26203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462193" marR="0" indent="-296968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801634" marR="0" indent="-247472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.png" descr="graph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424" y="4627705"/>
            <a:ext cx="2551631" cy="42784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Depositphotos_248773320_xl-2015.jpg" descr="Depositphotos_248773320_xl-2015.jpg"/>
          <p:cNvPicPr>
            <a:picLocks noChangeAspect="1"/>
          </p:cNvPicPr>
          <p:nvPr/>
        </p:nvPicPr>
        <p:blipFill>
          <a:blip r:embed="rId3">
            <a:extLst/>
          </a:blip>
          <a:srcRect l="0" t="39214" r="0" b="8081"/>
          <a:stretch>
            <a:fillRect/>
          </a:stretch>
        </p:blipFill>
        <p:spPr>
          <a:xfrm>
            <a:off x="0" y="521002"/>
            <a:ext cx="7772401" cy="3359992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Rectangle"/>
          <p:cNvSpPr/>
          <p:nvPr/>
        </p:nvSpPr>
        <p:spPr>
          <a:xfrm>
            <a:off x="-38100" y="-50800"/>
            <a:ext cx="7848600" cy="571153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" name="Real Estate Professionals Committed to Children"/>
          <p:cNvSpPr txBox="1"/>
          <p:nvPr/>
        </p:nvSpPr>
        <p:spPr>
          <a:xfrm>
            <a:off x="908296" y="30306"/>
            <a:ext cx="5955801" cy="408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Real Estate Professionals Committed to Children</a:t>
            </a:r>
          </a:p>
        </p:txBody>
      </p:sp>
      <p:sp>
        <p:nvSpPr>
          <p:cNvPr id="24" name="Rectangle"/>
          <p:cNvSpPr/>
          <p:nvPr/>
        </p:nvSpPr>
        <p:spPr>
          <a:xfrm>
            <a:off x="-38100" y="3708400"/>
            <a:ext cx="7848600" cy="351345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" name="Home Ownership &amp; Helping Children Grow Up Stronger, Smarter &amp; With More Security"/>
          <p:cNvSpPr txBox="1"/>
          <p:nvPr/>
        </p:nvSpPr>
        <p:spPr>
          <a:xfrm>
            <a:off x="103202" y="3714308"/>
            <a:ext cx="7702303" cy="320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1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Home Ownership &amp; Helping Children Grow Up Stronger, Smarter &amp; With More Security</a:t>
            </a:r>
          </a:p>
        </p:txBody>
      </p:sp>
      <p:sp>
        <p:nvSpPr>
          <p:cNvPr id="26" name="Statistics show that children who are raised in homes that are owned (not rented)…"/>
          <p:cNvSpPr txBox="1"/>
          <p:nvPr/>
        </p:nvSpPr>
        <p:spPr>
          <a:xfrm>
            <a:off x="146296" y="4335605"/>
            <a:ext cx="7616115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13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Statistics show that children who are raised in homes that are owned (not rented)…</a:t>
            </a:r>
          </a:p>
        </p:txBody>
      </p:sp>
      <p:sp>
        <p:nvSpPr>
          <p:cNvPr id="27" name="Less Behavior Problems"/>
          <p:cNvSpPr txBox="1"/>
          <p:nvPr/>
        </p:nvSpPr>
        <p:spPr>
          <a:xfrm>
            <a:off x="1251009" y="4812674"/>
            <a:ext cx="7616115" cy="320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5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Less Behavior Problems</a:t>
            </a:r>
          </a:p>
        </p:txBody>
      </p:sp>
      <p:sp>
        <p:nvSpPr>
          <p:cNvPr id="28" name="Better English Grades"/>
          <p:cNvSpPr txBox="1"/>
          <p:nvPr/>
        </p:nvSpPr>
        <p:spPr>
          <a:xfrm>
            <a:off x="1543152" y="5316180"/>
            <a:ext cx="7616112" cy="320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5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Better English Grades</a:t>
            </a:r>
          </a:p>
        </p:txBody>
      </p:sp>
      <p:sp>
        <p:nvSpPr>
          <p:cNvPr id="29" name="Better Math Grades"/>
          <p:cNvSpPr txBox="1"/>
          <p:nvPr/>
        </p:nvSpPr>
        <p:spPr>
          <a:xfrm>
            <a:off x="1733670" y="5852255"/>
            <a:ext cx="7616116" cy="320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5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Better Math Grades</a:t>
            </a:r>
          </a:p>
        </p:txBody>
      </p:sp>
      <p:sp>
        <p:nvSpPr>
          <p:cNvPr id="30" name="Higher High School Graduation Rate"/>
          <p:cNvSpPr txBox="1"/>
          <p:nvPr/>
        </p:nvSpPr>
        <p:spPr>
          <a:xfrm>
            <a:off x="2089270" y="6403707"/>
            <a:ext cx="7616116" cy="320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5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Higher High School Graduation Rate</a:t>
            </a:r>
          </a:p>
        </p:txBody>
      </p:sp>
      <p:sp>
        <p:nvSpPr>
          <p:cNvPr id="31" name="Overall Health Improved After Moving Into Their Home"/>
          <p:cNvSpPr txBox="1"/>
          <p:nvPr/>
        </p:nvSpPr>
        <p:spPr>
          <a:xfrm>
            <a:off x="2317830" y="6892656"/>
            <a:ext cx="7616116" cy="320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5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Overall Health Improved After Moving Into Their Home</a:t>
            </a:r>
          </a:p>
        </p:txBody>
      </p:sp>
      <p:sp>
        <p:nvSpPr>
          <p:cNvPr id="32" name="More Likely to Graduate College"/>
          <p:cNvSpPr txBox="1"/>
          <p:nvPr/>
        </p:nvSpPr>
        <p:spPr>
          <a:xfrm>
            <a:off x="2864035" y="7443289"/>
            <a:ext cx="7616112" cy="320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5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More Likely to Graduate College</a:t>
            </a:r>
          </a:p>
        </p:txBody>
      </p:sp>
      <p:sp>
        <p:nvSpPr>
          <p:cNvPr id="33" name="2x as Likely to Have Post-Secondary Education"/>
          <p:cNvSpPr txBox="1"/>
          <p:nvPr/>
        </p:nvSpPr>
        <p:spPr>
          <a:xfrm>
            <a:off x="1632195" y="8318499"/>
            <a:ext cx="7616116" cy="320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5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2x as Likely to Have Post-Secondary Education</a:t>
            </a:r>
          </a:p>
        </p:txBody>
      </p:sp>
      <p:sp>
        <p:nvSpPr>
          <p:cNvPr id="34" name="Rectangle"/>
          <p:cNvSpPr/>
          <p:nvPr/>
        </p:nvSpPr>
        <p:spPr>
          <a:xfrm>
            <a:off x="-38100" y="9005206"/>
            <a:ext cx="7848601" cy="571156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5" name="As a real estate specialist, I am passionate about helping families and children thrive. Call me today to learn more about home ownership in our market."/>
          <p:cNvSpPr txBox="1"/>
          <p:nvPr/>
        </p:nvSpPr>
        <p:spPr>
          <a:xfrm>
            <a:off x="146296" y="8997415"/>
            <a:ext cx="7616115" cy="548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1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As a real estate specialist, I am passionate about helping families and children thrive. Call me today to learn more about home ownership in our market.</a:t>
            </a:r>
          </a:p>
        </p:txBody>
      </p:sp>
      <p:sp>
        <p:nvSpPr>
          <p:cNvPr id="36" name="As a seller’s agent, my fiduciary responsibility is to the home seller.…"/>
          <p:cNvSpPr txBox="1"/>
          <p:nvPr/>
        </p:nvSpPr>
        <p:spPr>
          <a:xfrm>
            <a:off x="708911" y="4037157"/>
            <a:ext cx="7014479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i="1" sz="1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Sources: Duke University, American Psychology Foundation, Fannie Mae, Habitat for Humanity</a:t>
            </a:r>
          </a:p>
        </p:txBody>
      </p:sp>
      <p:pic>
        <p:nvPicPr>
          <p:cNvPr id="37" name="Power-Agent-FINAL-LOGO.png" descr="Power-Agent-FINAL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03120" y="9585769"/>
            <a:ext cx="1294681" cy="473666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As a seller’s agent, my fiduciary responsibility is to the home seller.…"/>
          <p:cNvSpPr txBox="1"/>
          <p:nvPr/>
        </p:nvSpPr>
        <p:spPr>
          <a:xfrm>
            <a:off x="201160" y="9637320"/>
            <a:ext cx="7014480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Agent Contact Info Here.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