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j-lt"/>
        <a:ea typeface="+mj-ea"/>
        <a:cs typeface="+mj-cs"/>
        <a:sym typeface="Helvetica Neue"/>
      </a:defRPr>
    </a:lvl1pPr>
    <a:lvl2pPr indent="228600" latinLnBrk="0">
      <a:defRPr>
        <a:latin typeface="+mj-lt"/>
        <a:ea typeface="+mj-ea"/>
        <a:cs typeface="+mj-cs"/>
        <a:sym typeface="Helvetica Neue"/>
      </a:defRPr>
    </a:lvl2pPr>
    <a:lvl3pPr indent="457200" latinLnBrk="0">
      <a:defRPr>
        <a:latin typeface="+mj-lt"/>
        <a:ea typeface="+mj-ea"/>
        <a:cs typeface="+mj-cs"/>
        <a:sym typeface="Helvetica Neue"/>
      </a:defRPr>
    </a:lvl3pPr>
    <a:lvl4pPr indent="685800" latinLnBrk="0">
      <a:defRPr>
        <a:latin typeface="+mj-lt"/>
        <a:ea typeface="+mj-ea"/>
        <a:cs typeface="+mj-cs"/>
        <a:sym typeface="Helvetica Neue"/>
      </a:defRPr>
    </a:lvl4pPr>
    <a:lvl5pPr indent="914400" latinLnBrk="0">
      <a:defRPr>
        <a:latin typeface="+mj-lt"/>
        <a:ea typeface="+mj-ea"/>
        <a:cs typeface="+mj-cs"/>
        <a:sym typeface="Helvetica Neue"/>
      </a:defRPr>
    </a:lvl5pPr>
    <a:lvl6pPr indent="1143000" latinLnBrk="0">
      <a:defRPr>
        <a:latin typeface="+mj-lt"/>
        <a:ea typeface="+mj-ea"/>
        <a:cs typeface="+mj-cs"/>
        <a:sym typeface="Helvetica Neue"/>
      </a:defRPr>
    </a:lvl6pPr>
    <a:lvl7pPr indent="1371600" latinLnBrk="0">
      <a:defRPr>
        <a:latin typeface="+mj-lt"/>
        <a:ea typeface="+mj-ea"/>
        <a:cs typeface="+mj-cs"/>
        <a:sym typeface="Helvetica Neue"/>
      </a:defRPr>
    </a:lvl7pPr>
    <a:lvl8pPr indent="1600200" latinLnBrk="0">
      <a:defRPr>
        <a:latin typeface="+mj-lt"/>
        <a:ea typeface="+mj-ea"/>
        <a:cs typeface="+mj-cs"/>
        <a:sym typeface="Helvetica Neue"/>
      </a:defRPr>
    </a:lvl8pPr>
    <a:lvl9pPr indent="1828800" latinLnBrk="0">
      <a:defRPr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88620" y="135043"/>
            <a:ext cx="6995160" cy="22119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88620" y="2346960"/>
            <a:ext cx="6995160" cy="7711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004536" y="9476625"/>
            <a:ext cx="232877" cy="22851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 defTabSz="776287">
              <a:defRPr sz="1000">
                <a:solidFill>
                  <a:srgbClr val="89898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45720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91440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137160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182880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93675" marR="0" indent="-193675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11663" marR="0" indent="-222726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9905" marR="0" indent="-26203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462193" marR="0" indent="-296968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801636" marR="0" indent="-247473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258836" marR="0" indent="-247473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2716036" marR="0" indent="-247473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173236" marR="0" indent="-247473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630436" marR="0" indent="-247473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urple Orange and Green Illustrated Pumpkins Halloween Flyer.png" descr="Purple Orange and Green Illustrated Pumpkins Halloween Flyer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3674" y="0"/>
            <a:ext cx="7185052" cy="10058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28% of REALTORS® said they have had to sell a house or find a new home for a seller who was convinced that their house was haunted at least once."/>
          <p:cNvSpPr txBox="1"/>
          <p:nvPr/>
        </p:nvSpPr>
        <p:spPr>
          <a:xfrm>
            <a:off x="2267575" y="4602480"/>
            <a:ext cx="4757381" cy="662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76287">
              <a:defRPr b="1" sz="1300">
                <a:solidFill>
                  <a:srgbClr val="642765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28% of REALTORS® said they have had to sell a house or find a new home for a seller who was convinced that their house was haunted at least once. </a:t>
            </a:r>
          </a:p>
        </p:txBody>
      </p:sp>
      <p:sp>
        <p:nvSpPr>
          <p:cNvPr id="22" name="Among all home sellers, 15% decided to sell their current home because it’s too small.…"/>
          <p:cNvSpPr txBox="1"/>
          <p:nvPr/>
        </p:nvSpPr>
        <p:spPr>
          <a:xfrm>
            <a:off x="898207" y="6095365"/>
            <a:ext cx="5975986" cy="2758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30342" indent="-130342" defTabSz="776287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t>Among all home sellers, 15% decided to sell their current home because it’s too small. </a:t>
            </a:r>
          </a:p>
          <a:p>
            <a:pPr marL="130342" indent="-130342" defTabSz="776287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130342" indent="-130342" defTabSz="776287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t>15% of Sellers also sold their homes because of job relocation.</a:t>
            </a:r>
          </a:p>
          <a:p>
            <a:pPr marL="130342" indent="-130342" defTabSz="776287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130342" indent="-130342" defTabSz="776287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t>The neighborhood became less desirable, a change in family situation, or that the home is too large were all primary reasons for selling for 10% of sellers. </a:t>
            </a:r>
          </a:p>
          <a:p>
            <a:pPr marL="130342" indent="-130342" defTabSz="776287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130342" indent="-130342" defTabSz="776287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t>First time sellers sold because their current house was too small, for job relocation, and because the neighborhood became less desirable more than any other group of sellers. </a:t>
            </a:r>
          </a:p>
          <a:p>
            <a:pPr marL="130342" indent="-130342" defTabSz="776287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</a:p>
          <a:p>
            <a:pPr marL="130342" indent="-130342" defTabSz="776287">
              <a:buSzPct val="100000"/>
              <a:buChar char="•"/>
              <a:defRPr sz="1300">
                <a:latin typeface="Georgia"/>
                <a:ea typeface="Georgia"/>
                <a:cs typeface="Georgia"/>
                <a:sym typeface="Georgia"/>
              </a:defRPr>
            </a:pPr>
            <a:r>
              <a:t>Repeat sellers sold to move closer to friends and family, because their home is too large, or for retirement at a higher rate than any other seller group. </a:t>
            </a:r>
          </a:p>
        </p:txBody>
      </p:sp>
      <p:sp>
        <p:nvSpPr>
          <p:cNvPr id="23" name="Source National Association of REALTORS Profile of Buyers and Sellers"/>
          <p:cNvSpPr txBox="1"/>
          <p:nvPr/>
        </p:nvSpPr>
        <p:spPr>
          <a:xfrm>
            <a:off x="2314257" y="5297358"/>
            <a:ext cx="4191636" cy="231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76287">
              <a:defRPr i="1" sz="9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Source National Association of REALTORS Profile of Buyers and Sellers</a:t>
            </a:r>
          </a:p>
        </p:txBody>
      </p:sp>
      <p:sp>
        <p:nvSpPr>
          <p:cNvPr id="24" name="OTHER REASONS PEOPLE SELL THEIR HOMES:"/>
          <p:cNvSpPr txBox="1"/>
          <p:nvPr/>
        </p:nvSpPr>
        <p:spPr>
          <a:xfrm>
            <a:off x="958532" y="5687521"/>
            <a:ext cx="5112386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776287">
              <a:defRPr b="1" sz="1500">
                <a:solidFill>
                  <a:srgbClr val="ECA14B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OTHER REASONS PEOPLE SELL THEIR HOMES:</a:t>
            </a:r>
          </a:p>
        </p:txBody>
      </p:sp>
      <p:sp>
        <p:nvSpPr>
          <p:cNvPr id="25" name="Bat"/>
          <p:cNvSpPr/>
          <p:nvPr/>
        </p:nvSpPr>
        <p:spPr>
          <a:xfrm>
            <a:off x="911994" y="4682632"/>
            <a:ext cx="1199726" cy="4301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0" h="21537" fill="norm" stroke="1" extrusionOk="0">
                <a:moveTo>
                  <a:pt x="3075" y="1"/>
                </a:moveTo>
                <a:cubicBezTo>
                  <a:pt x="2069" y="33"/>
                  <a:pt x="795" y="457"/>
                  <a:pt x="22" y="1693"/>
                </a:cubicBezTo>
                <a:cubicBezTo>
                  <a:pt x="-15" y="1752"/>
                  <a:pt x="-2" y="1909"/>
                  <a:pt x="41" y="1921"/>
                </a:cubicBezTo>
                <a:cubicBezTo>
                  <a:pt x="2144" y="2517"/>
                  <a:pt x="3063" y="7315"/>
                  <a:pt x="3196" y="8073"/>
                </a:cubicBezTo>
                <a:cubicBezTo>
                  <a:pt x="3207" y="8136"/>
                  <a:pt x="3229" y="8185"/>
                  <a:pt x="3253" y="8201"/>
                </a:cubicBezTo>
                <a:cubicBezTo>
                  <a:pt x="5341" y="9508"/>
                  <a:pt x="6043" y="13732"/>
                  <a:pt x="6170" y="14627"/>
                </a:cubicBezTo>
                <a:cubicBezTo>
                  <a:pt x="6184" y="14726"/>
                  <a:pt x="6221" y="14785"/>
                  <a:pt x="6259" y="14774"/>
                </a:cubicBezTo>
                <a:cubicBezTo>
                  <a:pt x="7470" y="14423"/>
                  <a:pt x="8945" y="17135"/>
                  <a:pt x="9362" y="18343"/>
                </a:cubicBezTo>
                <a:cubicBezTo>
                  <a:pt x="9562" y="18827"/>
                  <a:pt x="9492" y="18988"/>
                  <a:pt x="9465" y="19276"/>
                </a:cubicBezTo>
                <a:cubicBezTo>
                  <a:pt x="9386" y="20099"/>
                  <a:pt x="9614" y="20217"/>
                  <a:pt x="9720" y="20191"/>
                </a:cubicBezTo>
                <a:cubicBezTo>
                  <a:pt x="9835" y="20163"/>
                  <a:pt x="9733" y="19908"/>
                  <a:pt x="9761" y="19741"/>
                </a:cubicBezTo>
                <a:cubicBezTo>
                  <a:pt x="9795" y="19533"/>
                  <a:pt x="9840" y="19509"/>
                  <a:pt x="9895" y="19651"/>
                </a:cubicBezTo>
                <a:cubicBezTo>
                  <a:pt x="10037" y="20013"/>
                  <a:pt x="10453" y="21132"/>
                  <a:pt x="10785" y="21537"/>
                </a:cubicBezTo>
                <a:cubicBezTo>
                  <a:pt x="11117" y="21132"/>
                  <a:pt x="11535" y="20013"/>
                  <a:pt x="11677" y="19651"/>
                </a:cubicBezTo>
                <a:cubicBezTo>
                  <a:pt x="11732" y="19509"/>
                  <a:pt x="11775" y="19533"/>
                  <a:pt x="11809" y="19741"/>
                </a:cubicBezTo>
                <a:cubicBezTo>
                  <a:pt x="11837" y="19908"/>
                  <a:pt x="11736" y="20163"/>
                  <a:pt x="11852" y="20191"/>
                </a:cubicBezTo>
                <a:cubicBezTo>
                  <a:pt x="11958" y="20217"/>
                  <a:pt x="12184" y="20099"/>
                  <a:pt x="12105" y="19276"/>
                </a:cubicBezTo>
                <a:cubicBezTo>
                  <a:pt x="12078" y="18988"/>
                  <a:pt x="12008" y="18827"/>
                  <a:pt x="12208" y="18343"/>
                </a:cubicBezTo>
                <a:cubicBezTo>
                  <a:pt x="12625" y="17135"/>
                  <a:pt x="14100" y="14423"/>
                  <a:pt x="15311" y="14774"/>
                </a:cubicBezTo>
                <a:cubicBezTo>
                  <a:pt x="15349" y="14785"/>
                  <a:pt x="15386" y="14726"/>
                  <a:pt x="15400" y="14627"/>
                </a:cubicBezTo>
                <a:cubicBezTo>
                  <a:pt x="15527" y="13732"/>
                  <a:pt x="16229" y="9508"/>
                  <a:pt x="18317" y="8201"/>
                </a:cubicBezTo>
                <a:cubicBezTo>
                  <a:pt x="18341" y="8185"/>
                  <a:pt x="18363" y="8136"/>
                  <a:pt x="18374" y="8073"/>
                </a:cubicBezTo>
                <a:cubicBezTo>
                  <a:pt x="18507" y="7314"/>
                  <a:pt x="19428" y="2517"/>
                  <a:pt x="21531" y="1921"/>
                </a:cubicBezTo>
                <a:cubicBezTo>
                  <a:pt x="21573" y="1909"/>
                  <a:pt x="21585" y="1752"/>
                  <a:pt x="21548" y="1693"/>
                </a:cubicBezTo>
                <a:cubicBezTo>
                  <a:pt x="20775" y="457"/>
                  <a:pt x="19501" y="33"/>
                  <a:pt x="18495" y="1"/>
                </a:cubicBezTo>
                <a:cubicBezTo>
                  <a:pt x="16454" y="-63"/>
                  <a:pt x="15785" y="1521"/>
                  <a:pt x="13715" y="2997"/>
                </a:cubicBezTo>
                <a:cubicBezTo>
                  <a:pt x="13657" y="3038"/>
                  <a:pt x="13167" y="3362"/>
                  <a:pt x="13178" y="3665"/>
                </a:cubicBezTo>
                <a:cubicBezTo>
                  <a:pt x="13179" y="3715"/>
                  <a:pt x="13197" y="3772"/>
                  <a:pt x="13200" y="3769"/>
                </a:cubicBezTo>
                <a:cubicBezTo>
                  <a:pt x="13322" y="3660"/>
                  <a:pt x="13559" y="3601"/>
                  <a:pt x="13511" y="4272"/>
                </a:cubicBezTo>
                <a:cubicBezTo>
                  <a:pt x="13196" y="8655"/>
                  <a:pt x="12167" y="9361"/>
                  <a:pt x="11906" y="9400"/>
                </a:cubicBezTo>
                <a:cubicBezTo>
                  <a:pt x="11849" y="9408"/>
                  <a:pt x="11794" y="9342"/>
                  <a:pt x="11757" y="9219"/>
                </a:cubicBezTo>
                <a:cubicBezTo>
                  <a:pt x="11755" y="9214"/>
                  <a:pt x="11753" y="9206"/>
                  <a:pt x="11752" y="9201"/>
                </a:cubicBezTo>
                <a:cubicBezTo>
                  <a:pt x="11684" y="8765"/>
                  <a:pt x="11882" y="8094"/>
                  <a:pt x="11782" y="7101"/>
                </a:cubicBezTo>
                <a:cubicBezTo>
                  <a:pt x="11736" y="6644"/>
                  <a:pt x="11267" y="7538"/>
                  <a:pt x="11127" y="8310"/>
                </a:cubicBezTo>
                <a:cubicBezTo>
                  <a:pt x="11041" y="8247"/>
                  <a:pt x="10902" y="8210"/>
                  <a:pt x="10785" y="8210"/>
                </a:cubicBezTo>
                <a:cubicBezTo>
                  <a:pt x="10668" y="8210"/>
                  <a:pt x="10529" y="8247"/>
                  <a:pt x="10443" y="8310"/>
                </a:cubicBezTo>
                <a:cubicBezTo>
                  <a:pt x="10303" y="7538"/>
                  <a:pt x="9834" y="6644"/>
                  <a:pt x="9788" y="7101"/>
                </a:cubicBezTo>
                <a:cubicBezTo>
                  <a:pt x="9688" y="8094"/>
                  <a:pt x="9888" y="8765"/>
                  <a:pt x="9820" y="9201"/>
                </a:cubicBezTo>
                <a:cubicBezTo>
                  <a:pt x="9818" y="9206"/>
                  <a:pt x="9815" y="9214"/>
                  <a:pt x="9813" y="9219"/>
                </a:cubicBezTo>
                <a:cubicBezTo>
                  <a:pt x="9776" y="9342"/>
                  <a:pt x="9723" y="9408"/>
                  <a:pt x="9665" y="9400"/>
                </a:cubicBezTo>
                <a:cubicBezTo>
                  <a:pt x="9405" y="9361"/>
                  <a:pt x="8376" y="8655"/>
                  <a:pt x="8061" y="4272"/>
                </a:cubicBezTo>
                <a:cubicBezTo>
                  <a:pt x="8012" y="3601"/>
                  <a:pt x="8250" y="3660"/>
                  <a:pt x="8372" y="3769"/>
                </a:cubicBezTo>
                <a:cubicBezTo>
                  <a:pt x="8375" y="3772"/>
                  <a:pt x="8391" y="3715"/>
                  <a:pt x="8392" y="3665"/>
                </a:cubicBezTo>
                <a:cubicBezTo>
                  <a:pt x="8403" y="3362"/>
                  <a:pt x="7913" y="3038"/>
                  <a:pt x="7855" y="2997"/>
                </a:cubicBezTo>
                <a:cubicBezTo>
                  <a:pt x="5785" y="1521"/>
                  <a:pt x="5116" y="-63"/>
                  <a:pt x="3075" y="1"/>
                </a:cubicBezTo>
                <a:close/>
              </a:path>
            </a:pathLst>
          </a:custGeom>
          <a:solidFill>
            <a:srgbClr val="8D294F"/>
          </a:solidFill>
          <a:ln w="12700">
            <a:miter lim="400000"/>
          </a:ln>
        </p:spPr>
        <p:txBody>
          <a:bodyPr lIns="45719" rIns="45719"/>
          <a:lstStyle/>
          <a:p>
            <a:pPr/>
          </a:p>
        </p:txBody>
      </p:sp>
      <p:sp>
        <p:nvSpPr>
          <p:cNvPr id="26" name="As a seller’s agent, my fiduciary responsibility is to the home seller.…"/>
          <p:cNvSpPr txBox="1"/>
          <p:nvPr/>
        </p:nvSpPr>
        <p:spPr>
          <a:xfrm>
            <a:off x="902835" y="9116919"/>
            <a:ext cx="7014480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1600"/>
            </a:lvl1pPr>
          </a:lstStyle>
          <a:p>
            <a:pPr/>
            <a:r>
              <a:t>Agent Contact Info / Photo(s) Here.</a:t>
            </a:r>
          </a:p>
        </p:txBody>
      </p:sp>
      <p:pic>
        <p:nvPicPr>
          <p:cNvPr id="27" name="Power-Agent-FINAL-LOGO.png" descr="Power-Agent-FINAL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883284" y="9201150"/>
            <a:ext cx="1127116" cy="4123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