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582930" y="1646133"/>
            <a:ext cx="6606541" cy="3501814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971550" y="5282989"/>
            <a:ext cx="5829300" cy="242845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/>
            </a:lvl1pPr>
            <a:lvl2pPr marL="0" indent="388620" algn="ctr">
              <a:buSzTx/>
              <a:buFontTx/>
              <a:buNone/>
              <a:defRPr sz="2000"/>
            </a:lvl2pPr>
            <a:lvl3pPr marL="0" indent="777240" algn="ctr">
              <a:buSzTx/>
              <a:buFontTx/>
              <a:buNone/>
              <a:defRPr sz="2000"/>
            </a:lvl3pPr>
            <a:lvl4pPr marL="0" indent="1165860" algn="ctr">
              <a:buSzTx/>
              <a:buFontTx/>
              <a:buNone/>
              <a:defRPr sz="2000"/>
            </a:lvl4pPr>
            <a:lvl5pPr marL="0" indent="1554480" algn="ctr"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530304" y="2507618"/>
            <a:ext cx="6703696" cy="4184015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530304" y="6731214"/>
            <a:ext cx="6703696" cy="22002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388620">
              <a:buSzTx/>
              <a:buFontTx/>
              <a:buNone/>
              <a:defRPr sz="2000"/>
            </a:lvl2pPr>
            <a:lvl3pPr marL="0" indent="777240">
              <a:buSzTx/>
              <a:buFontTx/>
              <a:buNone/>
              <a:defRPr sz="2000"/>
            </a:lvl3pPr>
            <a:lvl4pPr marL="0" indent="1165860">
              <a:buSzTx/>
              <a:buFontTx/>
              <a:buNone/>
              <a:defRPr sz="2000"/>
            </a:lvl4pPr>
            <a:lvl5pPr marL="0" indent="1554480"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534352" y="2677584"/>
            <a:ext cx="3303272" cy="6381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535364" y="535519"/>
            <a:ext cx="6703696" cy="194416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535366" y="2465706"/>
            <a:ext cx="3288089" cy="120840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000"/>
            </a:lvl1pPr>
            <a:lvl2pPr marL="0" indent="388620">
              <a:buSzTx/>
              <a:buFontTx/>
              <a:buNone/>
              <a:defRPr b="1" sz="2000"/>
            </a:lvl2pPr>
            <a:lvl3pPr marL="0" indent="777240">
              <a:buSzTx/>
              <a:buFontTx/>
              <a:buNone/>
              <a:defRPr b="1" sz="2000"/>
            </a:lvl3pPr>
            <a:lvl4pPr marL="0" indent="1165860">
              <a:buSzTx/>
              <a:buFontTx/>
              <a:buNone/>
              <a:defRPr b="1" sz="2000"/>
            </a:lvl4pPr>
            <a:lvl5pPr marL="0" indent="1554480">
              <a:buSzTx/>
              <a:buFontTx/>
              <a:buNone/>
              <a:defRPr b="1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3934778" y="2465706"/>
            <a:ext cx="3304283" cy="1208405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0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535364" y="670559"/>
            <a:ext cx="2506803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 marL="616723" indent="-228103">
              <a:defRPr sz="2700"/>
            </a:lvl2pPr>
            <a:lvl3pPr marL="1039558" indent="-262318">
              <a:defRPr sz="2700"/>
            </a:lvl3pPr>
            <a:lvl4pPr marL="1474469" indent="-308610">
              <a:defRPr sz="2700"/>
            </a:lvl4pPr>
            <a:lvl5pPr marL="1863089" indent="-308610">
              <a:defRPr sz="2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535364" y="3017520"/>
            <a:ext cx="2506803" cy="559033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3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535364" y="670559"/>
            <a:ext cx="2506803" cy="2346962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3304282" y="1448226"/>
            <a:ext cx="3934779" cy="714798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535364" y="3017520"/>
            <a:ext cx="2506803" cy="559033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300"/>
            </a:lvl1pPr>
            <a:lvl2pPr marL="0" indent="388620">
              <a:buSzTx/>
              <a:buFontTx/>
              <a:buNone/>
              <a:defRPr sz="1300"/>
            </a:lvl2pPr>
            <a:lvl3pPr marL="0" indent="777240">
              <a:buSzTx/>
              <a:buFontTx/>
              <a:buNone/>
              <a:defRPr sz="1300"/>
            </a:lvl3pPr>
            <a:lvl4pPr marL="0" indent="1165860">
              <a:buSzTx/>
              <a:buFontTx/>
              <a:buNone/>
              <a:defRPr sz="1300"/>
            </a:lvl4pPr>
            <a:lvl5pPr marL="0" indent="1554480">
              <a:buSzTx/>
              <a:buFontTx/>
              <a:buNone/>
              <a:defRPr sz="1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34352" y="535519"/>
            <a:ext cx="6703696" cy="1944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34352" y="2677584"/>
            <a:ext cx="6703696" cy="6381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5171" y="9476151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77724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94310" marR="0" indent="-19431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612076" marR="0" indent="-223456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0130" marR="0" indent="-262890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46380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85242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24104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629661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01828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406902" marR="0" indent="-297942" algn="l" defTabSz="777240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Depositphotos_318060378_xl-2015.jpg" descr="Depositphotos_318060378_xl-2015.jpg"/>
          <p:cNvPicPr>
            <a:picLocks noChangeAspect="1"/>
          </p:cNvPicPr>
          <p:nvPr/>
        </p:nvPicPr>
        <p:blipFill>
          <a:blip r:embed="rId2">
            <a:extLst/>
          </a:blip>
          <a:srcRect l="0" t="11519" r="0" b="3653"/>
          <a:stretch>
            <a:fillRect/>
          </a:stretch>
        </p:blipFill>
        <p:spPr>
          <a:xfrm>
            <a:off x="0" y="-63500"/>
            <a:ext cx="7772400" cy="439539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4"/>
          <p:cNvSpPr txBox="1"/>
          <p:nvPr/>
        </p:nvSpPr>
        <p:spPr>
          <a:xfrm>
            <a:off x="176193" y="4749089"/>
            <a:ext cx="7521317" cy="453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200">
                <a:solidFill>
                  <a:srgbClr val="51749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Here's Why: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You'll get more money. for your home in a shorter time with fewer problems You'll know that your buyer is qualified before you sign the contract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You'll have no worries about hidden property defects that might spoil your sale and/or eliminate your profit!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You'll avoid last minute hassles and sleepless nights that could be brought on by unexpected problems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You'll save money because minor repairs can be completed upfront, avoiding expensive last minute overtime charges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You'll eliminate the risk of losing your buyer to the anxiety inevitable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when an inspector fields problems after the contract is signed.</a:t>
            </a:r>
          </a:p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 </a:t>
            </a:r>
          </a:p>
          <a:p>
            <a:pPr>
              <a:defRPr b="1" sz="1200">
                <a:solidFill>
                  <a:srgbClr val="51749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More Good News:</a:t>
            </a:r>
          </a:p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My SMOOTH-MOVE Program doesn't cost-IT PAYS! So problem-proof your next home sale, Call Sandra Nickel today and look forward to a SMOOTH-MOVE!</a:t>
            </a:r>
          </a:p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 </a:t>
            </a:r>
          </a:p>
          <a:p>
            <a:pPr>
              <a:defRPr b="1" sz="1200">
                <a:solidFill>
                  <a:srgbClr val="51749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 SMOOTH-MOVE Program Includes: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A preliminary professional inspection of your roof. foundation, plumbing and electrical systems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Servicing and inspection of your heating and cooling system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Cleaning and inspection of your chimney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A preliminary professional inspection for termites and other wood destroying insects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A detailed checklist you can use to check out your appliances, doorbell, and many other minor systems</a:t>
            </a:r>
          </a:p>
          <a:p>
            <a:pPr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 </a:t>
            </a:r>
          </a:p>
          <a:p>
            <a:pPr algn="ctr">
              <a:defRPr b="1" sz="1200">
                <a:solidFill>
                  <a:srgbClr val="51749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Any problems revealed by these inspections can be solved before they hurt your sale with an incurable case of Buyer's Remorse.  The total $350 you'll invest in protecting your home sale is money you'd probably spend anyway after the contract is signed.  </a:t>
            </a:r>
            <a:r>
              <a:rPr i="1"/>
              <a:t>Call or text me today to learn about my SMOOTH-MOVE Program! </a:t>
            </a:r>
          </a:p>
        </p:txBody>
      </p:sp>
      <p:sp>
        <p:nvSpPr>
          <p:cNvPr id="96" name="Rectangle 11"/>
          <p:cNvSpPr/>
          <p:nvPr/>
        </p:nvSpPr>
        <p:spPr>
          <a:xfrm>
            <a:off x="-18013" y="-4995"/>
            <a:ext cx="7808425" cy="599441"/>
          </a:xfrm>
          <a:prstGeom prst="rect">
            <a:avLst/>
          </a:prstGeom>
          <a:solidFill>
            <a:srgbClr val="46769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Sell It FAST! Sell It For MORE!</a:t>
            </a:r>
          </a:p>
        </p:txBody>
      </p:sp>
      <p:pic>
        <p:nvPicPr>
          <p:cNvPr id="97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5693" y="9702729"/>
            <a:ext cx="732234" cy="294107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Rectangle 11"/>
          <p:cNvSpPr/>
          <p:nvPr/>
        </p:nvSpPr>
        <p:spPr>
          <a:xfrm>
            <a:off x="-18013" y="3927945"/>
            <a:ext cx="7808426" cy="701041"/>
          </a:xfrm>
          <a:prstGeom prst="rect">
            <a:avLst/>
          </a:prstGeom>
          <a:solidFill>
            <a:srgbClr val="46769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000">
                <a:solidFill>
                  <a:srgbClr val="FFFFFF"/>
                </a:solidFill>
              </a:defRPr>
            </a:pPr>
            <a:r>
              <a:t>When your home is a part of our SMOOTH-MOVE Program, </a:t>
            </a:r>
          </a:p>
          <a:p>
            <a:pPr algn="ctr">
              <a:defRPr b="1" sz="2000">
                <a:solidFill>
                  <a:srgbClr val="FFFFFF"/>
                </a:solidFill>
              </a:defRPr>
            </a:pPr>
            <a:r>
              <a:t>you can relax about your home sale!</a:t>
            </a:r>
          </a:p>
        </p:txBody>
      </p:sp>
      <p:sp>
        <p:nvSpPr>
          <p:cNvPr id="99" name="As a seller’s agent, my fiduciary responsibility is to the home seller.…"/>
          <p:cNvSpPr txBox="1"/>
          <p:nvPr/>
        </p:nvSpPr>
        <p:spPr>
          <a:xfrm>
            <a:off x="176780" y="9481949"/>
            <a:ext cx="7014480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600"/>
            </a:lvl1pPr>
          </a:lstStyle>
          <a:p>
            <a:pPr/>
            <a:r>
              <a:t>Agent Contact Info Here.</a:t>
            </a:r>
          </a:p>
        </p:txBody>
      </p:sp>
      <p:pic>
        <p:nvPicPr>
          <p:cNvPr id="100" name="Power-Agent-FINAL-LOGO.png" descr="Power-Agent-FINAL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49423" y="9673928"/>
            <a:ext cx="1069515" cy="3912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