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164510" y="1129241"/>
            <a:ext cx="6217921" cy="244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38240" y="3576320"/>
            <a:ext cx="3044191" cy="648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38" y="9476626"/>
            <a:ext cx="232876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5" marR="0" indent="-24747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0113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4685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29257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38296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://www.ThePowerProgram.com" TargetMode="External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AL Listing Conv Checklist (1).png" descr="REAL Listing Conv Checklist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" y="0"/>
            <a:ext cx="7771792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As a seller’s agent, my fiduciary responsibility is to the home seller.…"/>
          <p:cNvSpPr txBox="1"/>
          <p:nvPr/>
        </p:nvSpPr>
        <p:spPr>
          <a:xfrm>
            <a:off x="378960" y="9477721"/>
            <a:ext cx="7014480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www.ThePowerProgram.com</a:t>
            </a:r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06802" y="9101915"/>
            <a:ext cx="1158796" cy="42395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tep One: (R) Build RAPPORT - which requires you to be really PRESENT. Listening - not just speaking.…"/>
          <p:cNvSpPr txBox="1"/>
          <p:nvPr/>
        </p:nvSpPr>
        <p:spPr>
          <a:xfrm>
            <a:off x="1706806" y="5478781"/>
            <a:ext cx="4943335" cy="299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10000"/>
              </a:lnSpc>
              <a:spcBef>
                <a:spcPts val="2100"/>
              </a:spcBef>
              <a:defRPr sz="1600">
                <a:solidFill>
                  <a:srgbClr val="444444"/>
                </a:solidFill>
              </a:defRPr>
            </a:pPr>
            <a:r>
              <a:t>Step One: </a:t>
            </a:r>
            <a:r>
              <a:rPr b="1"/>
              <a:t>(R) Build RAPPORT</a:t>
            </a:r>
            <a:r>
              <a:t> - which requires you to be really PRESENT. Listening - </a:t>
            </a:r>
            <a:r>
              <a:rPr i="1"/>
              <a:t>not just speaking</a:t>
            </a:r>
            <a:r>
              <a:t>.</a:t>
            </a:r>
          </a:p>
          <a:p>
            <a:pPr>
              <a:lnSpc>
                <a:spcPct val="110000"/>
              </a:lnSpc>
              <a:spcBef>
                <a:spcPts val="2100"/>
              </a:spcBef>
              <a:defRPr sz="1600">
                <a:solidFill>
                  <a:srgbClr val="444444"/>
                </a:solidFill>
              </a:defRPr>
            </a:pPr>
            <a:r>
              <a:t>Step Two: </a:t>
            </a:r>
            <a:r>
              <a:rPr b="1"/>
              <a:t>(E) ENGAGE</a:t>
            </a:r>
            <a:r>
              <a:t> with the sellers and find out what they are committed to.</a:t>
            </a:r>
          </a:p>
          <a:p>
            <a:pPr>
              <a:lnSpc>
                <a:spcPct val="110000"/>
              </a:lnSpc>
              <a:spcBef>
                <a:spcPts val="2100"/>
              </a:spcBef>
              <a:defRPr sz="1600">
                <a:solidFill>
                  <a:srgbClr val="444444"/>
                </a:solidFill>
              </a:defRPr>
            </a:pPr>
            <a:r>
              <a:t>Step Three: </a:t>
            </a:r>
            <a:r>
              <a:rPr b="1"/>
              <a:t>(A) ADVISE </a:t>
            </a:r>
            <a:r>
              <a:t>and coach sellers on what it takes to get a home sold in this market.</a:t>
            </a:r>
          </a:p>
          <a:p>
            <a:pPr>
              <a:lnSpc>
                <a:spcPct val="110000"/>
              </a:lnSpc>
              <a:spcBef>
                <a:spcPts val="2100"/>
              </a:spcBef>
              <a:defRPr sz="1600">
                <a:solidFill>
                  <a:srgbClr val="444444"/>
                </a:solidFill>
              </a:defRPr>
            </a:pPr>
            <a:r>
              <a:t>Step Four: </a:t>
            </a:r>
            <a:r>
              <a:rPr b="1"/>
              <a:t>(L) LEAD</a:t>
            </a:r>
            <a:r>
              <a:t> them to make an informed decision and take action.</a:t>
            </a:r>
          </a:p>
        </p:txBody>
      </p:sp>
      <p:sp>
        <p:nvSpPr>
          <p:cNvPr id="24" name="Square"/>
          <p:cNvSpPr/>
          <p:nvPr/>
        </p:nvSpPr>
        <p:spPr>
          <a:xfrm>
            <a:off x="1206500" y="5560062"/>
            <a:ext cx="307338" cy="307338"/>
          </a:xfrm>
          <a:prstGeom prst="rect">
            <a:avLst/>
          </a:prstGeom>
          <a:solidFill>
            <a:srgbClr val="FFFFFF"/>
          </a:solidFill>
          <a:ln w="25400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" name="Square"/>
          <p:cNvSpPr/>
          <p:nvPr/>
        </p:nvSpPr>
        <p:spPr>
          <a:xfrm>
            <a:off x="1206500" y="6372862"/>
            <a:ext cx="307338" cy="307339"/>
          </a:xfrm>
          <a:prstGeom prst="rect">
            <a:avLst/>
          </a:prstGeom>
          <a:solidFill>
            <a:srgbClr val="FFFFFF"/>
          </a:solidFill>
          <a:ln w="25400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" name="Square"/>
          <p:cNvSpPr/>
          <p:nvPr/>
        </p:nvSpPr>
        <p:spPr>
          <a:xfrm>
            <a:off x="1206500" y="7185662"/>
            <a:ext cx="307338" cy="307339"/>
          </a:xfrm>
          <a:prstGeom prst="rect">
            <a:avLst/>
          </a:prstGeom>
          <a:solidFill>
            <a:srgbClr val="FFFFFF"/>
          </a:solidFill>
          <a:ln w="25400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" name="Square"/>
          <p:cNvSpPr/>
          <p:nvPr/>
        </p:nvSpPr>
        <p:spPr>
          <a:xfrm>
            <a:off x="1206500" y="7998462"/>
            <a:ext cx="307338" cy="307339"/>
          </a:xfrm>
          <a:prstGeom prst="rect">
            <a:avLst/>
          </a:prstGeom>
          <a:solidFill>
            <a:srgbClr val="FFFFFF"/>
          </a:solidFill>
          <a:ln w="25400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