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46960"/>
            <a:ext cx="6995160" cy="771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ller Workshop BKND.png" descr="Seller Workshop BK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36" y="-3288"/>
            <a:ext cx="7776872" cy="1006497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"/>
          <p:cNvSpPr/>
          <p:nvPr/>
        </p:nvSpPr>
        <p:spPr>
          <a:xfrm>
            <a:off x="-25909" y="7956993"/>
            <a:ext cx="7824218" cy="1450182"/>
          </a:xfrm>
          <a:prstGeom prst="rect">
            <a:avLst/>
          </a:prstGeom>
          <a:solidFill>
            <a:srgbClr val="F6D6AA"/>
          </a:solidFill>
          <a:ln w="25400">
            <a:solidFill>
              <a:srgbClr val="F7D7A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" name="How to Successfully Sell Your Home in TODAY’S Market!"/>
          <p:cNvSpPr txBox="1"/>
          <p:nvPr/>
        </p:nvSpPr>
        <p:spPr>
          <a:xfrm>
            <a:off x="884877" y="1579706"/>
            <a:ext cx="60026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How to Successfully Sell Your Home in TODAY’S Market! </a:t>
            </a:r>
          </a:p>
        </p:txBody>
      </p:sp>
      <p:sp>
        <p:nvSpPr>
          <p:cNvPr id="23" name="DATE AND TIME"/>
          <p:cNvSpPr txBox="1"/>
          <p:nvPr/>
        </p:nvSpPr>
        <p:spPr>
          <a:xfrm>
            <a:off x="459409" y="2102160"/>
            <a:ext cx="685358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b="1" sz="2400">
                <a:solidFill>
                  <a:srgbClr val="F7D6A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DATE AND TIME</a:t>
            </a:r>
          </a:p>
        </p:txBody>
      </p:sp>
      <p:sp>
        <p:nvSpPr>
          <p:cNvPr id="24" name="Location Address"/>
          <p:cNvSpPr txBox="1"/>
          <p:nvPr/>
        </p:nvSpPr>
        <p:spPr>
          <a:xfrm>
            <a:off x="-1" y="2492842"/>
            <a:ext cx="777240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1500">
                <a:solidFill>
                  <a:srgbClr val="F7D6A8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Location Address</a:t>
            </a:r>
          </a:p>
        </p:txBody>
      </p:sp>
      <p:sp>
        <p:nvSpPr>
          <p:cNvPr id="25" name="TO REGISTER CALL XXX-XXX-XXXX"/>
          <p:cNvSpPr txBox="1"/>
          <p:nvPr/>
        </p:nvSpPr>
        <p:spPr>
          <a:xfrm>
            <a:off x="-63164" y="2809557"/>
            <a:ext cx="789872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776287">
              <a:defRPr b="1" sz="1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/>
              <a:t>Limited Seating!</a:t>
            </a:r>
            <a:r>
              <a:t> Call to Register: XXX-XXX-XXXX</a:t>
            </a:r>
          </a:p>
        </p:txBody>
      </p:sp>
      <p:sp>
        <p:nvSpPr>
          <p:cNvPr id="26" name="Home Buying Myths vs. Realities…"/>
          <p:cNvSpPr txBox="1"/>
          <p:nvPr/>
        </p:nvSpPr>
        <p:spPr>
          <a:xfrm>
            <a:off x="213628" y="3386554"/>
            <a:ext cx="4504503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How to price your home to sell quickly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How rising interest rates effect your sale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What difference does an agent make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The psychology of buyers and sellers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Marketing vs Advertising 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Staging your home to sell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The attorney’s role in closing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Investment planning for your future</a:t>
            </a:r>
            <a:endParaRPr b="1" u="sng"/>
          </a:p>
          <a:p>
            <a:pPr defTabSz="776287">
              <a:defRPr b="1" sz="1600" u="sng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776287">
              <a:spcBef>
                <a:spcPts val="900"/>
              </a:spcBef>
              <a:defRPr b="1" u="sng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SPECIAL GUEST SPEAKERS: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Real Estate Professional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Mortgage Specialist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Real Estate Attorney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Home Improvement Expert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Home Inspector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Moving Professional Name</a:t>
            </a:r>
          </a:p>
        </p:txBody>
      </p:sp>
      <p:sp>
        <p:nvSpPr>
          <p:cNvPr id="27" name="Your Name, REALTOR®…"/>
          <p:cNvSpPr txBox="1"/>
          <p:nvPr/>
        </p:nvSpPr>
        <p:spPr>
          <a:xfrm>
            <a:off x="304761" y="8064864"/>
            <a:ext cx="3422190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76287">
              <a:defRPr b="1" sz="2000">
                <a:solidFill>
                  <a:srgbClr val="8C504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Your Name, </a:t>
            </a:r>
            <a:r>
              <a:rPr sz="1500"/>
              <a:t>REALTOR®</a:t>
            </a:r>
            <a:endParaRPr sz="1500"/>
          </a:p>
          <a:p>
            <a:pPr defTabSz="776287">
              <a:defRPr b="1" sz="1500">
                <a:latin typeface="Georgia"/>
                <a:ea typeface="Georgia"/>
                <a:cs typeface="Georgia"/>
                <a:sym typeface="Georgia"/>
              </a:defRPr>
            </a:pPr>
            <a:r>
              <a:t>Company Name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Phone Number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Email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Website</a:t>
            </a:r>
          </a:p>
        </p:txBody>
      </p:sp>
      <p:pic>
        <p:nvPicPr>
          <p:cNvPr id="28" name="Image result for realtor disclaimer" descr="Image result for realtor disclaim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6984" y="9637328"/>
            <a:ext cx="731838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Line"/>
          <p:cNvSpPr/>
          <p:nvPr/>
        </p:nvSpPr>
        <p:spPr>
          <a:xfrm>
            <a:off x="-10496" y="7842267"/>
            <a:ext cx="7772400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30" name="PA logo horizontal black.png" descr="PA logo horizontal bla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172" y="9671054"/>
            <a:ext cx="1213888" cy="27703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Line"/>
          <p:cNvSpPr/>
          <p:nvPr/>
        </p:nvSpPr>
        <p:spPr>
          <a:xfrm>
            <a:off x="-193" y="9528601"/>
            <a:ext cx="7772786" cy="1"/>
          </a:xfrm>
          <a:prstGeom prst="line">
            <a:avLst/>
          </a:prstGeom>
          <a:ln w="25400">
            <a:solidFill>
              <a:srgbClr val="8C504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grpSp>
        <p:nvGrpSpPr>
          <p:cNvPr id="34" name="avatar-01.png"/>
          <p:cNvGrpSpPr/>
          <p:nvPr/>
        </p:nvGrpSpPr>
        <p:grpSpPr>
          <a:xfrm>
            <a:off x="5279839" y="7545519"/>
            <a:ext cx="2112070" cy="2150169"/>
            <a:chOff x="0" y="0"/>
            <a:chExt cx="2112068" cy="2150168"/>
          </a:xfrm>
        </p:grpSpPr>
        <p:pic>
          <p:nvPicPr>
            <p:cNvPr id="33" name="avatar-01.png" descr="avatar-01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200" y="203200"/>
              <a:ext cx="1705669" cy="1705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avatar-01.png" descr="avatar-01.pn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2112069" cy="21501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