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164510" y="1129241"/>
            <a:ext cx="6217921" cy="244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38240" y="3576320"/>
            <a:ext cx="3044191" cy="648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38" y="9476626"/>
            <a:ext cx="232876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5" marR="0" indent="-24747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0113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4685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29257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38296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s a seller’s agent, my fiduciary responsibility is to the home seller.…"/>
          <p:cNvSpPr txBox="1"/>
          <p:nvPr/>
        </p:nvSpPr>
        <p:spPr>
          <a:xfrm>
            <a:off x="1732800" y="9398125"/>
            <a:ext cx="5597140" cy="795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b="1" sz="1600">
                <a:latin typeface="Calibri"/>
                <a:ea typeface="Calibri"/>
                <a:cs typeface="Calibri"/>
                <a:sym typeface="Calibri"/>
              </a:defRPr>
            </a:pPr>
            <a:r>
              <a:t>Agent Contact Info Here.</a:t>
            </a:r>
          </a:p>
          <a:p>
            <a:pPr algn="r"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1" name="Power-Agent-FINAL-LOGO.png" descr="Power-Agent-FINAL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803" y="9527783"/>
            <a:ext cx="1466641" cy="536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7WaystoAppealtoNextGenBuyers-BKND.png" descr="7WaystoAppealtoNextGenBuyers-BK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0981"/>
            <a:ext cx="7772400" cy="349636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1. Well-Equipped Kitchen.…"/>
          <p:cNvSpPr txBox="1"/>
          <p:nvPr/>
        </p:nvSpPr>
        <p:spPr>
          <a:xfrm>
            <a:off x="366987" y="3726181"/>
            <a:ext cx="3419806" cy="524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294550"/>
                </a:solidFill>
              </a:defRPr>
            </a:pPr>
            <a:r>
              <a:t>1. Well-Equipped Kitchen.</a:t>
            </a:r>
          </a:p>
          <a:p>
            <a:pPr>
              <a:defRPr sz="1200"/>
            </a:pPr>
            <a:r>
              <a:t>Next-gen buyers love a great use of space and popular upgrades include quartz countertops, soft-closing drawers, and storage space for spices, trays or utensils. </a:t>
            </a:r>
          </a:p>
          <a:p>
            <a:pPr>
              <a:defRPr sz="1200"/>
            </a:pPr>
          </a:p>
          <a:p>
            <a:pPr>
              <a:defRPr b="1">
                <a:solidFill>
                  <a:srgbClr val="294550"/>
                </a:solidFill>
              </a:defRPr>
            </a:pPr>
            <a:r>
              <a:t>2. Outdoor Living Space.</a:t>
            </a:r>
          </a:p>
          <a:p>
            <a:pPr>
              <a:defRPr sz="1200"/>
            </a:pPr>
            <a:r>
              <a:t>77% of next-gen buyers said they wanted a relaxed outdoor retreat, according to a Better Homes and Gardens survey.</a:t>
            </a:r>
          </a:p>
          <a:p>
            <a:pPr>
              <a:defRPr sz="1200"/>
            </a:pPr>
          </a:p>
          <a:p>
            <a:pPr>
              <a:defRPr b="1">
                <a:solidFill>
                  <a:srgbClr val="294550"/>
                </a:solidFill>
              </a:defRPr>
            </a:pPr>
            <a:r>
              <a:t>3. Updates Throughout.</a:t>
            </a:r>
          </a:p>
          <a:p>
            <a:pPr>
              <a:defRPr sz="1200"/>
            </a:pPr>
            <a:r>
              <a:t>The next-gen buyers do not have the time, money or desire to renovate. </a:t>
            </a:r>
          </a:p>
          <a:p>
            <a:pPr>
              <a:defRPr b="1">
                <a:solidFill>
                  <a:srgbClr val="294550"/>
                </a:solidFill>
              </a:defRPr>
            </a:pPr>
          </a:p>
          <a:p>
            <a:pPr>
              <a:defRPr b="1">
                <a:solidFill>
                  <a:srgbClr val="294550"/>
                </a:solidFill>
              </a:defRPr>
            </a:pPr>
            <a:r>
              <a:t>4. Smart Home Integration.</a:t>
            </a:r>
          </a:p>
          <a:p>
            <a:pPr>
              <a:defRPr sz="1200"/>
            </a:pPr>
            <a:r>
              <a:t>Next-gen buyers love self-programming thermostats, wireless security cameras and smart phone-controlled entry locks and lighting. </a:t>
            </a:r>
          </a:p>
          <a:p>
            <a:pPr>
              <a:defRPr sz="1200"/>
            </a:pPr>
          </a:p>
          <a:p>
            <a:pPr>
              <a:defRPr b="1">
                <a:solidFill>
                  <a:srgbClr val="294550"/>
                </a:solidFill>
              </a:defRPr>
            </a:pPr>
            <a:r>
              <a:t>5. Low Maintenance &amp; </a:t>
            </a:r>
          </a:p>
          <a:p>
            <a:pPr>
              <a:defRPr b="1">
                <a:solidFill>
                  <a:srgbClr val="294550"/>
                </a:solidFill>
              </a:defRPr>
            </a:pPr>
            <a:r>
              <a:t>Energy Efficient.</a:t>
            </a:r>
          </a:p>
          <a:p>
            <a:pPr>
              <a:defRPr sz="1200"/>
            </a:pPr>
            <a:r>
              <a:t>These buyers are willing to pay an extra 2%-3% for improvements that would lower power bills and upkeep.</a:t>
            </a:r>
          </a:p>
        </p:txBody>
      </p:sp>
      <p:sp>
        <p:nvSpPr>
          <p:cNvPr id="24" name="6. Home Office.…"/>
          <p:cNvSpPr txBox="1"/>
          <p:nvPr/>
        </p:nvSpPr>
        <p:spPr>
          <a:xfrm>
            <a:off x="4049987" y="3726181"/>
            <a:ext cx="3419806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294550"/>
                </a:solidFill>
              </a:defRPr>
            </a:pPr>
            <a:r>
              <a:t>6. Home Office.</a:t>
            </a:r>
          </a:p>
          <a:p>
            <a:pPr>
              <a:defRPr sz="1200"/>
            </a:pPr>
            <a:r>
              <a:t>According to a Gallup Inc. survey, nearly 40% of American workers now work from home at least part of the time, with next-gen buyers telecommuting often.</a:t>
            </a:r>
          </a:p>
          <a:p>
            <a:pPr>
              <a:defRPr sz="1200"/>
            </a:pPr>
          </a:p>
          <a:p>
            <a:pPr>
              <a:defRPr b="1">
                <a:solidFill>
                  <a:srgbClr val="294550"/>
                </a:solidFill>
              </a:defRPr>
            </a:pPr>
            <a:r>
              <a:t>7. Dedicated Laundry Room.</a:t>
            </a:r>
          </a:p>
          <a:p>
            <a:pPr>
              <a:defRPr sz="1200"/>
            </a:pPr>
            <a:r>
              <a:t>According to an NAHB study, 55% of next-gen buyers wouldn’t buy a home without a separate laundry room.</a:t>
            </a:r>
          </a:p>
          <a:p>
            <a:pPr>
              <a:defRPr sz="1200"/>
            </a:pPr>
          </a:p>
          <a:p>
            <a:pPr>
              <a:defRPr i="1" sz="1200">
                <a:solidFill>
                  <a:srgbClr val="294550"/>
                </a:solidFill>
              </a:defRPr>
            </a:pPr>
            <a:r>
              <a:t>Sources: Realtor.com, National Association of Home Builders, Better Homes and Gardens survey, Gallup, Inc</a:t>
            </a:r>
          </a:p>
        </p:txBody>
      </p:sp>
      <p:grpSp>
        <p:nvGrpSpPr>
          <p:cNvPr id="27" name="avatar-01.png"/>
          <p:cNvGrpSpPr/>
          <p:nvPr/>
        </p:nvGrpSpPr>
        <p:grpSpPr>
          <a:xfrm>
            <a:off x="4821045" y="6718106"/>
            <a:ext cx="2588891" cy="2626991"/>
            <a:chOff x="0" y="0"/>
            <a:chExt cx="2588890" cy="2626990"/>
          </a:xfrm>
        </p:grpSpPr>
        <p:pic>
          <p:nvPicPr>
            <p:cNvPr id="26" name="avatar-01.png" descr="avatar-01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" y="203200"/>
              <a:ext cx="2182491" cy="21824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" name="avatar-01.png" descr="avatar-01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588891" cy="26269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