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docProps/app.xml" ContentType="application/vnd.openxmlformats-officedocument.extended-properties+xml"/>
  <Override PartName="/docProps/core.xml" ContentType="application/vnd.openxmlformats-package.core-properties+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Default Extension="png" ContentType="image/png"/>
  <Override PartName="/ppt/slides/slide1.xml" ContentType="application/vnd.openxmlformats-officedocument.presentationml.slide+xml"/>
  <Default Extension="jpg" ContentType="image/jpg"/>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x="7785100" cy="10071100"/>
  <p:notesSz cx="7785100" cy="10071100"/>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36" y="-84"/>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viewProps" Target="viewProps.xml"/><Relationship Id="rId4" Type="http://schemas.openxmlformats.org/officeDocument/2006/relationships/presProps" Target="presProps.xml"/><Relationship Id="rId5" Type="http://schemas.openxmlformats.org/officeDocument/2006/relationships/tableStyles" Target="tableStyles.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3882" y="3122041"/>
            <a:ext cx="6617335" cy="2114931"/>
          </a:xfrm>
          <a:prstGeom prst="rect">
            <a:avLst/>
          </a:prstGeom>
        </p:spPr>
        <p:txBody>
          <a:bodyPr wrap="square" lIns="0" tIns="0" rIns="0" bIns="0">
            <a:spAutoFit/>
          </a:bodyPr>
          <a:lstStyle>
            <a:lvl1pPr>
              <a:defRPr/>
            </a:lvl1pPr>
          </a:lstStyle>
          <a:p/>
        </p:txBody>
      </p:sp>
      <p:sp>
        <p:nvSpPr>
          <p:cNvPr id="3" name="Holder 3"/>
          <p:cNvSpPr>
            <a:spLocks noGrp="1"/>
          </p:cNvSpPr>
          <p:nvPr>
            <p:ph type="subTitle" idx="4"/>
          </p:nvPr>
        </p:nvSpPr>
        <p:spPr>
          <a:xfrm>
            <a:off x="1167765" y="5639816"/>
            <a:ext cx="5449570" cy="2517775"/>
          </a:xfrm>
          <a:prstGeom prst="rect">
            <a:avLst/>
          </a:prstGeom>
        </p:spPr>
        <p:txBody>
          <a:bodyPr wrap="square" lIns="0" tIns="0" rIns="0" bIns="0">
            <a:spAutoFit/>
          </a:bodyPr>
          <a:lstStyle>
            <a:lvl1pPr>
              <a:defRPr/>
            </a:lvl1pPr>
          </a:lstStyle>
          <a:p/>
        </p:txBody>
      </p:sp>
      <p:sp>
        <p:nvSpPr>
          <p:cNvPr id="4" name="Holder 4"/>
          <p:cNvSpPr>
            <a:spLocks noGrp="1"/>
          </p:cNvSpPr>
          <p:nvPr>
            <p:ph type="ftr" idx="5" sz="quarter"/>
          </p:nvPr>
        </p:nvSpPr>
        <p:spPr/>
        <p:txBody>
          <a:bodyPr lIns="0" tIns="0" rIns="0" bIns="0"/>
          <a:lstStyle>
            <a:lvl1pPr>
              <a:defRPr sz="1400" b="1" i="0">
                <a:solidFill>
                  <a:schemeClr val="tx1"/>
                </a:solidFill>
                <a:latin typeface="Georgia"/>
                <a:cs typeface="Georgia"/>
              </a:defRPr>
            </a:lvl1p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5" name="Holder 5"/>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rgbClr val="000001"/>
                </a:solidFill>
                <a:latin typeface="Times New Roman"/>
                <a:cs typeface="Times New Roman"/>
              </a:defRPr>
            </a:lvl1pPr>
          </a:lstStyle>
          <a:p/>
        </p:txBody>
      </p:sp>
      <p:sp>
        <p:nvSpPr>
          <p:cNvPr id="3" name="Holder 3"/>
          <p:cNvSpPr>
            <a:spLocks noGrp="1"/>
          </p:cNvSpPr>
          <p:nvPr>
            <p:ph type="body" idx="1"/>
          </p:nvPr>
        </p:nvSpPr>
        <p:spPr/>
        <p:txBody>
          <a:bodyPr lIns="0" tIns="0" rIns="0" bIns="0"/>
          <a:lstStyle>
            <a:lvl1pPr>
              <a:defRPr sz="1100" b="0" i="0">
                <a:solidFill>
                  <a:srgbClr val="121212"/>
                </a:solidFill>
                <a:latin typeface="Arial"/>
                <a:cs typeface="Arial"/>
              </a:defRPr>
            </a:lvl1pPr>
          </a:lstStyle>
          <a:p/>
        </p:txBody>
      </p:sp>
      <p:sp>
        <p:nvSpPr>
          <p:cNvPr id="4" name="Holder 4"/>
          <p:cNvSpPr>
            <a:spLocks noGrp="1"/>
          </p:cNvSpPr>
          <p:nvPr>
            <p:ph type="ftr" idx="5" sz="quarter"/>
          </p:nvPr>
        </p:nvSpPr>
        <p:spPr/>
        <p:txBody>
          <a:bodyPr lIns="0" tIns="0" rIns="0" bIns="0"/>
          <a:lstStyle>
            <a:lvl1pPr>
              <a:defRPr sz="1400" b="1" i="0">
                <a:solidFill>
                  <a:schemeClr val="tx1"/>
                </a:solidFill>
                <a:latin typeface="Georgia"/>
                <a:cs typeface="Georgia"/>
              </a:defRPr>
            </a:lvl1p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5" name="Holder 5"/>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rgbClr val="000001"/>
                </a:solidFill>
                <a:latin typeface="Times New Roman"/>
                <a:cs typeface="Times New Roman"/>
              </a:defRPr>
            </a:lvl1pPr>
          </a:lstStyle>
          <a:p/>
        </p:txBody>
      </p:sp>
      <p:sp>
        <p:nvSpPr>
          <p:cNvPr id="3" name="Holder 3"/>
          <p:cNvSpPr>
            <a:spLocks noGrp="1"/>
          </p:cNvSpPr>
          <p:nvPr>
            <p:ph idx="2" sz="half"/>
          </p:nvPr>
        </p:nvSpPr>
        <p:spPr>
          <a:xfrm>
            <a:off x="389255" y="2316353"/>
            <a:ext cx="3386518" cy="6646926"/>
          </a:xfrm>
          <a:prstGeom prst="rect">
            <a:avLst/>
          </a:prstGeom>
        </p:spPr>
        <p:txBody>
          <a:bodyPr wrap="square" lIns="0" tIns="0" rIns="0" bIns="0">
            <a:spAutoFit/>
          </a:bodyPr>
          <a:lstStyle>
            <a:lvl1pPr>
              <a:defRPr/>
            </a:lvl1pPr>
          </a:lstStyle>
          <a:p/>
        </p:txBody>
      </p:sp>
      <p:sp>
        <p:nvSpPr>
          <p:cNvPr id="4" name="Holder 4"/>
          <p:cNvSpPr>
            <a:spLocks noGrp="1"/>
          </p:cNvSpPr>
          <p:nvPr>
            <p:ph idx="3" sz="half"/>
          </p:nvPr>
        </p:nvSpPr>
        <p:spPr>
          <a:xfrm>
            <a:off x="4009326" y="2316353"/>
            <a:ext cx="3386518" cy="6646926"/>
          </a:xfrm>
          <a:prstGeom prst="rect">
            <a:avLst/>
          </a:prstGeom>
        </p:spPr>
        <p:txBody>
          <a:bodyPr wrap="square" lIns="0" tIns="0" rIns="0" bIns="0">
            <a:spAutoFit/>
          </a:bodyPr>
          <a:lstStyle>
            <a:lvl1pPr>
              <a:defRPr/>
            </a:lvl1pPr>
          </a:lstStyle>
          <a:p/>
        </p:txBody>
      </p:sp>
      <p:sp>
        <p:nvSpPr>
          <p:cNvPr id="5" name="Holder 5"/>
          <p:cNvSpPr>
            <a:spLocks noGrp="1"/>
          </p:cNvSpPr>
          <p:nvPr>
            <p:ph type="ftr" idx="5" sz="quarter"/>
          </p:nvPr>
        </p:nvSpPr>
        <p:spPr/>
        <p:txBody>
          <a:bodyPr lIns="0" tIns="0" rIns="0" bIns="0"/>
          <a:lstStyle>
            <a:lvl1pPr>
              <a:defRPr sz="1400" b="1" i="0">
                <a:solidFill>
                  <a:schemeClr val="tx1"/>
                </a:solidFill>
                <a:latin typeface="Georgia"/>
                <a:cs typeface="Georgia"/>
              </a:defRPr>
            </a:lvl1p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6" name="Holder 6"/>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7" name="Holder 7"/>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obj" showMasterSp="0">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04" y="0"/>
            <a:ext cx="7771790" cy="10058400"/>
          </a:xfrm>
          <a:prstGeom prst="rect">
            <a:avLst/>
          </a:prstGeom>
          <a:blipFill>
            <a:blip r:embed="rId2" cstate="print"/>
            <a:stretch>
              <a:fillRect/>
            </a:stretch>
          </a:blipFill>
        </p:spPr>
        <p:txBody>
          <a:bodyPr wrap="square" lIns="0" tIns="0" rIns="0" bIns="0" rtlCol="0"/>
          <a:lstStyle/>
          <a:p/>
        </p:txBody>
      </p:sp>
      <p:sp>
        <p:nvSpPr>
          <p:cNvPr id="17" name="bk object 17"/>
          <p:cNvSpPr/>
          <p:nvPr/>
        </p:nvSpPr>
        <p:spPr>
          <a:xfrm>
            <a:off x="1159698" y="2916468"/>
            <a:ext cx="5419580" cy="1286000"/>
          </a:xfrm>
          <a:prstGeom prst="rect">
            <a:avLst/>
          </a:prstGeom>
          <a:blipFill>
            <a:blip r:embed="rId3" cstate="print"/>
            <a:stretch>
              <a:fillRect/>
            </a:stretch>
          </a:blipFill>
        </p:spPr>
        <p:txBody>
          <a:bodyPr wrap="square" lIns="0" tIns="0" rIns="0" bIns="0" rtlCol="0"/>
          <a:lstStyle/>
          <a:p/>
        </p:txBody>
      </p:sp>
      <p:sp>
        <p:nvSpPr>
          <p:cNvPr id="2" name="Holder 2"/>
          <p:cNvSpPr>
            <a:spLocks noGrp="1"/>
          </p:cNvSpPr>
          <p:nvPr>
            <p:ph type="title"/>
          </p:nvPr>
        </p:nvSpPr>
        <p:spPr/>
        <p:txBody>
          <a:bodyPr lIns="0" tIns="0" rIns="0" bIns="0"/>
          <a:lstStyle>
            <a:lvl1pPr>
              <a:defRPr sz="3800" b="1" i="0">
                <a:solidFill>
                  <a:srgbClr val="000001"/>
                </a:solidFill>
                <a:latin typeface="Times New Roman"/>
                <a:cs typeface="Times New Roman"/>
              </a:defRPr>
            </a:lvl1pPr>
          </a:lstStyle>
          <a:p/>
        </p:txBody>
      </p:sp>
      <p:sp>
        <p:nvSpPr>
          <p:cNvPr id="3" name="Holder 3"/>
          <p:cNvSpPr>
            <a:spLocks noGrp="1"/>
          </p:cNvSpPr>
          <p:nvPr>
            <p:ph type="ftr" idx="5" sz="quarter"/>
          </p:nvPr>
        </p:nvSpPr>
        <p:spPr/>
        <p:txBody>
          <a:bodyPr lIns="0" tIns="0" rIns="0" bIns="0"/>
          <a:lstStyle>
            <a:lvl1pPr>
              <a:defRPr sz="1400" b="1" i="0">
                <a:solidFill>
                  <a:schemeClr val="tx1"/>
                </a:solidFill>
                <a:latin typeface="Georgia"/>
                <a:cs typeface="Georgia"/>
              </a:defRPr>
            </a:lvl1p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4" name="Holder 4"/>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5" name="Holder 5"/>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obj">
  <p:cSld name="Blank">
    <p:spTree>
      <p:nvGrpSpPr>
        <p:cNvPr id="1" name=""/>
        <p:cNvGrpSpPr/>
        <p:nvPr/>
      </p:nvGrpSpPr>
      <p:grpSpPr>
        <a:xfrm>
          <a:off x="0" y="0"/>
          <a:ext cx="0" cy="0"/>
          <a:chOff x="0" y="0"/>
          <a:chExt cx="0" cy="0"/>
        </a:xfrm>
      </p:grpSpPr>
      <p:sp>
        <p:nvSpPr>
          <p:cNvPr id="2" name="Holder 2"/>
          <p:cNvSpPr>
            <a:spLocks noGrp="1"/>
          </p:cNvSpPr>
          <p:nvPr>
            <p:ph type="ftr" idx="5" sz="quarter"/>
          </p:nvPr>
        </p:nvSpPr>
        <p:spPr/>
        <p:txBody>
          <a:bodyPr lIns="0" tIns="0" rIns="0" bIns="0"/>
          <a:lstStyle>
            <a:lvl1pPr>
              <a:defRPr sz="1400" b="1" i="0">
                <a:solidFill>
                  <a:schemeClr val="tx1"/>
                </a:solidFill>
                <a:latin typeface="Georgia"/>
                <a:cs typeface="Georgia"/>
              </a:defRPr>
            </a:lvl1p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3" name="Holder 3"/>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4" name="Holder 4"/>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03489" y="3975061"/>
            <a:ext cx="4546600" cy="604520"/>
          </a:xfrm>
          <a:prstGeom prst="rect">
            <a:avLst/>
          </a:prstGeom>
        </p:spPr>
        <p:txBody>
          <a:bodyPr wrap="square" lIns="0" tIns="0" rIns="0" bIns="0">
            <a:spAutoFit/>
          </a:bodyPr>
          <a:lstStyle>
            <a:lvl1pPr>
              <a:defRPr sz="3800" b="1" i="0">
                <a:solidFill>
                  <a:srgbClr val="000001"/>
                </a:solidFill>
                <a:latin typeface="Times New Roman"/>
                <a:cs typeface="Times New Roman"/>
              </a:defRPr>
            </a:lvl1pPr>
          </a:lstStyle>
          <a:p/>
        </p:txBody>
      </p:sp>
      <p:sp>
        <p:nvSpPr>
          <p:cNvPr id="3" name="Holder 3"/>
          <p:cNvSpPr>
            <a:spLocks noGrp="1"/>
          </p:cNvSpPr>
          <p:nvPr>
            <p:ph type="body" idx="1"/>
          </p:nvPr>
        </p:nvSpPr>
        <p:spPr>
          <a:xfrm>
            <a:off x="323215" y="4205922"/>
            <a:ext cx="7004050" cy="5271134"/>
          </a:xfrm>
          <a:prstGeom prst="rect">
            <a:avLst/>
          </a:prstGeom>
        </p:spPr>
        <p:txBody>
          <a:bodyPr wrap="square" lIns="0" tIns="0" rIns="0" bIns="0">
            <a:spAutoFit/>
          </a:bodyPr>
          <a:lstStyle>
            <a:lvl1pPr>
              <a:defRPr sz="1100" b="0" i="0">
                <a:solidFill>
                  <a:srgbClr val="121212"/>
                </a:solidFill>
                <a:latin typeface="Arial"/>
                <a:cs typeface="Arial"/>
              </a:defRPr>
            </a:lvl1pPr>
          </a:lstStyle>
          <a:p/>
        </p:txBody>
      </p:sp>
      <p:sp>
        <p:nvSpPr>
          <p:cNvPr id="4" name="Holder 4"/>
          <p:cNvSpPr>
            <a:spLocks noGrp="1"/>
          </p:cNvSpPr>
          <p:nvPr>
            <p:ph type="ftr" idx="5" sz="quarter"/>
          </p:nvPr>
        </p:nvSpPr>
        <p:spPr>
          <a:xfrm>
            <a:off x="2310282" y="9673036"/>
            <a:ext cx="3244215" cy="254634"/>
          </a:xfrm>
          <a:prstGeom prst="rect">
            <a:avLst/>
          </a:prstGeom>
        </p:spPr>
        <p:txBody>
          <a:bodyPr wrap="square" lIns="0" tIns="0" rIns="0" bIns="0">
            <a:spAutoFit/>
          </a:bodyPr>
          <a:lstStyle>
            <a:lvl1pPr>
              <a:defRPr sz="1400" b="1" i="0">
                <a:solidFill>
                  <a:schemeClr val="tx1"/>
                </a:solidFill>
                <a:latin typeface="Georgia"/>
                <a:cs typeface="Georgia"/>
              </a:defRPr>
            </a:lvl1p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5" name="Holder 5"/>
          <p:cNvSpPr>
            <a:spLocks noGrp="1"/>
          </p:cNvSpPr>
          <p:nvPr>
            <p:ph type="dt" idx="6" sz="half"/>
          </p:nvPr>
        </p:nvSpPr>
        <p:spPr>
          <a:xfrm>
            <a:off x="389255" y="9366123"/>
            <a:ext cx="1790573" cy="50355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a:xfrm>
            <a:off x="5605272" y="9366123"/>
            <a:ext cx="1790573" cy="50355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p>
        </p:txBody>
      </p:sp>
    </p:spTree>
  </p:cSld>
  <p:clrMap folHlink="folHlink" hlink="hlink" accent1="accent1" accent2="accent2" accent3="accent3" accent4="accent4" accent5="accent5" accent6="accent6" tx2="dk2" bg2="lt2" tx1="dk1" bg1="lt1"/>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jpg"/><Relationship Id="rId3" Type="http://schemas.openxmlformats.org/officeDocument/2006/relationships/image" Target="../media/image28.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 Id="rId3" Type="http://schemas.openxmlformats.org/officeDocument/2006/relationships/image" Target="../media/image31.jp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jp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jpg"/><Relationship Id="rId6" Type="http://schemas.openxmlformats.org/officeDocument/2006/relationships/image" Target="../media/image41.jpg"/><Relationship Id="rId7" Type="http://schemas.openxmlformats.org/officeDocument/2006/relationships/image" Target="../media/image42.jpg"/><Relationship Id="rId8" Type="http://schemas.openxmlformats.org/officeDocument/2006/relationships/image" Target="../media/image43.jp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jpg"/><Relationship Id="rId3" Type="http://schemas.openxmlformats.org/officeDocument/2006/relationships/image" Target="../media/image46.jpg"/><Relationship Id="rId4" Type="http://schemas.openxmlformats.org/officeDocument/2006/relationships/image" Target="../media/image47.jpg"/><Relationship Id="rId5" Type="http://schemas.openxmlformats.org/officeDocument/2006/relationships/image" Target="../media/image48.jpg"/><Relationship Id="rId6" Type="http://schemas.openxmlformats.org/officeDocument/2006/relationships/image" Target="../media/image49.jpg"/><Relationship Id="rId7" Type="http://schemas.openxmlformats.org/officeDocument/2006/relationships/image" Target="../media/image50.jpg"/><Relationship Id="rId8" Type="http://schemas.openxmlformats.org/officeDocument/2006/relationships/image" Target="../media/image51.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 Id="rId3" Type="http://schemas.openxmlformats.org/officeDocument/2006/relationships/image" Target="../media/image54.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jp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 Id="rId3" Type="http://schemas.openxmlformats.org/officeDocument/2006/relationships/image" Target="../media/image58.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 Id="rId3" Type="http://schemas.openxmlformats.org/officeDocument/2006/relationships/image" Target="../media/image6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 Id="rId3" Type="http://schemas.openxmlformats.org/officeDocument/2006/relationships/image" Target="../media/image62.jpg"/><Relationship Id="rId4" Type="http://schemas.openxmlformats.org/officeDocument/2006/relationships/image" Target="../media/image63.png"/><Relationship Id="rId5" Type="http://schemas.openxmlformats.org/officeDocument/2006/relationships/image" Target="../media/image64.jpg"/><Relationship Id="rId6" Type="http://schemas.openxmlformats.org/officeDocument/2006/relationships/image" Target="../media/image65.jpg"/><Relationship Id="rId7"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 Id="rId3" Type="http://schemas.openxmlformats.org/officeDocument/2006/relationships/image" Target="../media/image68.jpg"/><Relationship Id="rId4" Type="http://schemas.openxmlformats.org/officeDocument/2006/relationships/image" Target="../media/image69.jp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3.png"/><Relationship Id="rId3" Type="http://schemas.openxmlformats.org/officeDocument/2006/relationships/image" Target="../media/image7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jpg"/><Relationship Id="rId4" Type="http://schemas.openxmlformats.org/officeDocument/2006/relationships/image" Target="../media/image24.png"/><Relationship Id="rId5" Type="http://schemas.openxmlformats.org/officeDocument/2006/relationships/image" Target="../media/image7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g"/><Relationship Id="rId3" Type="http://schemas.openxmlformats.org/officeDocument/2006/relationships/image" Target="../media/image79.jpg"/><Relationship Id="rId4" Type="http://schemas.openxmlformats.org/officeDocument/2006/relationships/image" Target="../media/image80.jpg"/><Relationship Id="rId5" Type="http://schemas.openxmlformats.org/officeDocument/2006/relationships/image" Target="../media/image8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g"/><Relationship Id="rId3" Type="http://schemas.openxmlformats.org/officeDocument/2006/relationships/image" Target="../media/image83.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g"/><Relationship Id="rId3" Type="http://schemas.openxmlformats.org/officeDocument/2006/relationships/image" Target="../media/image90.jpg"/><Relationship Id="rId4" Type="http://schemas.openxmlformats.org/officeDocument/2006/relationships/image" Target="../media/image91.png"/><Relationship Id="rId5" Type="http://schemas.openxmlformats.org/officeDocument/2006/relationships/image" Target="../media/image9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g"/><Relationship Id="rId3" Type="http://schemas.openxmlformats.org/officeDocument/2006/relationships/image" Target="../media/image94.png"/><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 Id="rId3" Type="http://schemas.openxmlformats.org/officeDocument/2006/relationships/image" Target="../media/image9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 Id="rId3" Type="http://schemas.openxmlformats.org/officeDocument/2006/relationships/image" Target="../media/image99.jpg"/><Relationship Id="rId4" Type="http://schemas.openxmlformats.org/officeDocument/2006/relationships/image" Target="../media/image100.png"/><Relationship Id="rId5"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1.jpg"/><Relationship Id="rId3" Type="http://schemas.openxmlformats.org/officeDocument/2006/relationships/image" Target="../media/image102.jpg"/><Relationship Id="rId4" Type="http://schemas.openxmlformats.org/officeDocument/2006/relationships/image" Target="../media/image103.png"/><Relationship Id="rId5"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g"/><Relationship Id="rId3" Type="http://schemas.openxmlformats.org/officeDocument/2006/relationships/image" Target="../media/image105.jpg"/><Relationship Id="rId4" Type="http://schemas.openxmlformats.org/officeDocument/2006/relationships/image" Target="../media/image106.jpg"/><Relationship Id="rId5" Type="http://schemas.openxmlformats.org/officeDocument/2006/relationships/image" Target="../media/image107.jpg"/><Relationship Id="rId6" Type="http://schemas.openxmlformats.org/officeDocument/2006/relationships/image" Target="../media/image10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9.png"/><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2.jpg"/><Relationship Id="rId3" Type="http://schemas.openxmlformats.org/officeDocument/2006/relationships/image" Target="../media/image113.jpg"/><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5.jpg"/><Relationship Id="rId3" Type="http://schemas.openxmlformats.org/officeDocument/2006/relationships/image" Target="../media/image116.jpg"/><Relationship Id="rId4" Type="http://schemas.openxmlformats.org/officeDocument/2006/relationships/image" Target="../media/image117.jpg"/><Relationship Id="rId5" Type="http://schemas.openxmlformats.org/officeDocument/2006/relationships/image" Target="../media/image118.jpg"/><Relationship Id="rId6" Type="http://schemas.openxmlformats.org/officeDocument/2006/relationships/image" Target="../media/image1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g"/><Relationship Id="rId3" Type="http://schemas.openxmlformats.org/officeDocument/2006/relationships/image" Target="../media/image121.png"/><Relationship Id="rId4" Type="http://schemas.openxmlformats.org/officeDocument/2006/relationships/image" Target="../media/image122.jpg"/><Relationship Id="rId5" Type="http://schemas.openxmlformats.org/officeDocument/2006/relationships/image" Target="../media/image1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4.jpg"/><Relationship Id="rId3" Type="http://schemas.openxmlformats.org/officeDocument/2006/relationships/image" Target="../media/image125.jpg"/><Relationship Id="rId4" Type="http://schemas.openxmlformats.org/officeDocument/2006/relationships/image" Target="../media/image126.jpg"/><Relationship Id="rId5" Type="http://schemas.openxmlformats.org/officeDocument/2006/relationships/image" Target="../media/image127.jpg"/><Relationship Id="rId6" Type="http://schemas.openxmlformats.org/officeDocument/2006/relationships/image" Target="../media/image128.jpg"/><Relationship Id="rId7" Type="http://schemas.openxmlformats.org/officeDocument/2006/relationships/image" Target="../media/image129.jpg"/><Relationship Id="rId8" Type="http://schemas.openxmlformats.org/officeDocument/2006/relationships/image" Target="../media/image130.jpg"/><Relationship Id="rId9" Type="http://schemas.openxmlformats.org/officeDocument/2006/relationships/image" Target="../media/image131.jpg"/><Relationship Id="rId10" Type="http://schemas.openxmlformats.org/officeDocument/2006/relationships/image" Target="../media/image132.jpg"/><Relationship Id="rId11" Type="http://schemas.openxmlformats.org/officeDocument/2006/relationships/image" Target="../media/image133.jpg"/><Relationship Id="rId12" Type="http://schemas.openxmlformats.org/officeDocument/2006/relationships/image" Target="../media/image1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4.jpg"/><Relationship Id="rId3" Type="http://schemas.openxmlformats.org/officeDocument/2006/relationships/image" Target="../media/image135.jpg"/><Relationship Id="rId4" Type="http://schemas.openxmlformats.org/officeDocument/2006/relationships/image" Target="../media/image136.jpg"/><Relationship Id="rId5" Type="http://schemas.openxmlformats.org/officeDocument/2006/relationships/image" Target="../media/image137.jpg"/><Relationship Id="rId6" Type="http://schemas.openxmlformats.org/officeDocument/2006/relationships/image" Target="../media/image138.jpg"/><Relationship Id="rId7" Type="http://schemas.openxmlformats.org/officeDocument/2006/relationships/image" Target="../media/image139.jpg"/><Relationship Id="rId8" Type="http://schemas.openxmlformats.org/officeDocument/2006/relationships/image" Target="../media/image1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g"/><Relationship Id="rId3" Type="http://schemas.openxmlformats.org/officeDocument/2006/relationships/image" Target="../media/image1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g"/><Relationship Id="rId3" Type="http://schemas.openxmlformats.org/officeDocument/2006/relationships/image" Target="../media/image144.jpg"/><Relationship Id="rId4" Type="http://schemas.openxmlformats.org/officeDocument/2006/relationships/image" Target="../media/image145.jpg"/><Relationship Id="rId5" Type="http://schemas.openxmlformats.org/officeDocument/2006/relationships/image" Target="../media/image146.jpg"/><Relationship Id="rId6" Type="http://schemas.openxmlformats.org/officeDocument/2006/relationships/image" Target="../media/image147.jpg"/><Relationship Id="rId7" Type="http://schemas.openxmlformats.org/officeDocument/2006/relationships/image" Target="../media/image14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g"/><Relationship Id="rId3" Type="http://schemas.openxmlformats.org/officeDocument/2006/relationships/image" Target="../media/image150.jp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7" Type="http://schemas.openxmlformats.org/officeDocument/2006/relationships/image" Target="../media/image154.png"/><Relationship Id="rId8" Type="http://schemas.openxmlformats.org/officeDocument/2006/relationships/image" Target="../media/image155.png"/><Relationship Id="rId9" Type="http://schemas.openxmlformats.org/officeDocument/2006/relationships/image" Target="../media/image156.png"/><Relationship Id="rId10" Type="http://schemas.openxmlformats.org/officeDocument/2006/relationships/image" Target="../media/image157.png"/><Relationship Id="rId11" Type="http://schemas.openxmlformats.org/officeDocument/2006/relationships/image" Target="../media/image158.png"/><Relationship Id="rId12"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20.png"/><Relationship Id="rId6"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79799" cy="10070236"/>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1266571" y="2127673"/>
            <a:ext cx="846338" cy="804909"/>
          </a:xfrm>
          <a:prstGeom prst="rect">
            <a:avLst/>
          </a:prstGeom>
          <a:blipFill>
            <a:blip r:embed="rId3" cstate="print"/>
            <a:stretch>
              <a:fillRect/>
            </a:stretch>
          </a:blipFill>
        </p:spPr>
        <p:txBody>
          <a:bodyPr wrap="square" lIns="0" tIns="0" rIns="0" bIns="0" rtlCol="0"/>
          <a:lstStyle/>
          <a:p/>
        </p:txBody>
      </p:sp>
      <p:sp>
        <p:nvSpPr>
          <p:cNvPr id="4" name="object 4"/>
          <p:cNvSpPr txBox="1"/>
          <p:nvPr/>
        </p:nvSpPr>
        <p:spPr>
          <a:xfrm>
            <a:off x="1229931" y="2842603"/>
            <a:ext cx="3466465" cy="1031240"/>
          </a:xfrm>
          <a:prstGeom prst="rect">
            <a:avLst/>
          </a:prstGeom>
        </p:spPr>
        <p:txBody>
          <a:bodyPr wrap="square" lIns="0" tIns="12700" rIns="0" bIns="0" rtlCol="0" vert="horz">
            <a:spAutoFit/>
          </a:bodyPr>
          <a:lstStyle/>
          <a:p>
            <a:pPr marL="12700" marR="5080">
              <a:lnSpc>
                <a:spcPct val="100000"/>
              </a:lnSpc>
              <a:spcBef>
                <a:spcPts val="100"/>
              </a:spcBef>
            </a:pPr>
            <a:r>
              <a:rPr dirty="0" sz="3300" spc="70" b="1">
                <a:solidFill>
                  <a:srgbClr val="5E5C5E"/>
                </a:solidFill>
                <a:latin typeface="Calibri"/>
                <a:cs typeface="Calibri"/>
              </a:rPr>
              <a:t>DEL </a:t>
            </a:r>
            <a:r>
              <a:rPr dirty="0" sz="3300" spc="80" b="1">
                <a:solidFill>
                  <a:srgbClr val="5E5C5E"/>
                </a:solidFill>
                <a:latin typeface="Calibri"/>
                <a:cs typeface="Calibri"/>
              </a:rPr>
              <a:t>VENDEDOR</a:t>
            </a:r>
            <a:r>
              <a:rPr dirty="0" sz="3300" spc="10" b="1">
                <a:solidFill>
                  <a:srgbClr val="5E5C5E"/>
                </a:solidFill>
                <a:latin typeface="Calibri"/>
                <a:cs typeface="Calibri"/>
              </a:rPr>
              <a:t> </a:t>
            </a:r>
            <a:r>
              <a:rPr dirty="0" sz="3300" spc="80" b="1">
                <a:solidFill>
                  <a:srgbClr val="5E5C5E"/>
                </a:solidFill>
                <a:latin typeface="Calibri"/>
                <a:cs typeface="Calibri"/>
              </a:rPr>
              <a:t>DE  </a:t>
            </a:r>
            <a:r>
              <a:rPr dirty="0" sz="3300" spc="65" b="1">
                <a:solidFill>
                  <a:srgbClr val="5E5C5E"/>
                </a:solidFill>
                <a:latin typeface="Calibri"/>
                <a:cs typeface="Calibri"/>
              </a:rPr>
              <a:t>BIENES RAICES</a:t>
            </a:r>
            <a:endParaRPr sz="3300">
              <a:latin typeface="Calibri"/>
              <a:cs typeface="Calibri"/>
            </a:endParaRPr>
          </a:p>
        </p:txBody>
      </p:sp>
      <p:sp>
        <p:nvSpPr>
          <p:cNvPr id="5" name="object 5"/>
          <p:cNvSpPr/>
          <p:nvPr/>
        </p:nvSpPr>
        <p:spPr>
          <a:xfrm>
            <a:off x="3241814" y="2011764"/>
            <a:ext cx="1429004" cy="933576"/>
          </a:xfrm>
          <a:prstGeom prst="rect">
            <a:avLst/>
          </a:prstGeom>
          <a:blipFill>
            <a:blip r:embed="rId4" cstate="print"/>
            <a:stretch>
              <a:fillRect/>
            </a:stretch>
          </a:blipFill>
        </p:spPr>
        <p:txBody>
          <a:bodyPr wrap="square" lIns="0" tIns="0" rIns="0" bIns="0" rtlCol="0"/>
          <a:lstStyle/>
          <a:p/>
        </p:txBody>
      </p:sp>
      <p:sp>
        <p:nvSpPr>
          <p:cNvPr id="6" name="object 6"/>
          <p:cNvSpPr txBox="1">
            <a:spLocks noGrp="1"/>
          </p:cNvSpPr>
          <p:nvPr>
            <p:ph type="title"/>
          </p:nvPr>
        </p:nvSpPr>
        <p:spPr>
          <a:xfrm>
            <a:off x="2132838" y="2090128"/>
            <a:ext cx="1838960" cy="1023619"/>
          </a:xfrm>
          <a:prstGeom prst="rect"/>
        </p:spPr>
        <p:txBody>
          <a:bodyPr wrap="square" lIns="0" tIns="12700" rIns="0" bIns="0" rtlCol="0" vert="horz">
            <a:spAutoFit/>
          </a:bodyPr>
          <a:lstStyle/>
          <a:p>
            <a:pPr marL="12700">
              <a:lnSpc>
                <a:spcPct val="100000"/>
              </a:lnSpc>
              <a:spcBef>
                <a:spcPts val="100"/>
              </a:spcBef>
            </a:pPr>
            <a:r>
              <a:rPr dirty="0" sz="6550" spc="365">
                <a:solidFill>
                  <a:srgbClr val="282828"/>
                </a:solidFill>
                <a:latin typeface="Verdana"/>
                <a:cs typeface="Verdana"/>
              </a:rPr>
              <a:t>Ul</a:t>
            </a:r>
            <a:r>
              <a:rPr dirty="0" sz="6550" spc="1255">
                <a:solidFill>
                  <a:srgbClr val="282828"/>
                </a:solidFill>
              </a:rPr>
              <a:t>A</a:t>
            </a:r>
            <a:endParaRPr sz="6550">
              <a:latin typeface="Verdana"/>
              <a:cs typeface="Verdana"/>
            </a:endParaRPr>
          </a:p>
        </p:txBody>
      </p:sp>
      <p:sp>
        <p:nvSpPr>
          <p:cNvPr id="7" name="object 7"/>
          <p:cNvSpPr/>
          <p:nvPr/>
        </p:nvSpPr>
        <p:spPr>
          <a:xfrm>
            <a:off x="1482958" y="8828771"/>
            <a:ext cx="5874351" cy="908168"/>
          </a:xfrm>
          <a:prstGeom prst="rect">
            <a:avLst/>
          </a:prstGeom>
          <a:blipFill>
            <a:blip r:embed="rId5" cstate="print"/>
            <a:stretch>
              <a:fillRect/>
            </a:stretch>
          </a:blipFill>
        </p:spPr>
        <p:txBody>
          <a:bodyPr wrap="square" lIns="0" tIns="0" rIns="0" bIns="0" rtlCol="0"/>
          <a:lstStyle/>
          <a:p/>
        </p:txBody>
      </p:sp>
      <p:sp>
        <p:nvSpPr>
          <p:cNvPr id="8" name="object 8"/>
          <p:cNvSpPr txBox="1"/>
          <p:nvPr/>
        </p:nvSpPr>
        <p:spPr>
          <a:xfrm>
            <a:off x="1504746" y="8733828"/>
            <a:ext cx="5212715" cy="1053465"/>
          </a:xfrm>
          <a:prstGeom prst="rect">
            <a:avLst/>
          </a:prstGeom>
        </p:spPr>
        <p:txBody>
          <a:bodyPr wrap="square" lIns="0" tIns="12065" rIns="0" bIns="0" rtlCol="0" vert="horz">
            <a:spAutoFit/>
          </a:bodyPr>
          <a:lstStyle/>
          <a:p>
            <a:pPr marL="12700" marR="5080">
              <a:lnSpc>
                <a:spcPts val="4130"/>
              </a:lnSpc>
              <a:spcBef>
                <a:spcPts val="95"/>
              </a:spcBef>
            </a:pPr>
            <a:r>
              <a:rPr dirty="0" sz="3300" spc="60" b="1">
                <a:solidFill>
                  <a:srgbClr val="FFFFFF"/>
                </a:solidFill>
                <a:latin typeface="Calibri"/>
                <a:cs typeface="Calibri"/>
              </a:rPr>
              <a:t>EL </a:t>
            </a:r>
            <a:r>
              <a:rPr dirty="0" sz="3300" spc="75" b="1">
                <a:solidFill>
                  <a:srgbClr val="FFFFFF"/>
                </a:solidFill>
                <a:latin typeface="Calibri"/>
                <a:cs typeface="Calibri"/>
              </a:rPr>
              <a:t>PLAN PASO </a:t>
            </a:r>
            <a:r>
              <a:rPr dirty="0" sz="3300" spc="85" b="1">
                <a:solidFill>
                  <a:srgbClr val="FFFFFF"/>
                </a:solidFill>
                <a:latin typeface="Calibri"/>
                <a:cs typeface="Calibri"/>
              </a:rPr>
              <a:t>A </a:t>
            </a:r>
            <a:r>
              <a:rPr dirty="0" sz="3300" spc="75" b="1">
                <a:solidFill>
                  <a:srgbClr val="FFFFFF"/>
                </a:solidFill>
                <a:latin typeface="Calibri"/>
                <a:cs typeface="Calibri"/>
              </a:rPr>
              <a:t>PASO PARA  VENDER SU</a:t>
            </a:r>
            <a:r>
              <a:rPr dirty="0" sz="3300" spc="135" b="1">
                <a:solidFill>
                  <a:srgbClr val="FFFFFF"/>
                </a:solidFill>
                <a:latin typeface="Calibri"/>
                <a:cs typeface="Calibri"/>
              </a:rPr>
              <a:t> </a:t>
            </a:r>
            <a:r>
              <a:rPr dirty="0" sz="3300" spc="70" b="1">
                <a:solidFill>
                  <a:srgbClr val="FFFFFF"/>
                </a:solidFill>
                <a:latin typeface="Calibri"/>
                <a:cs typeface="Calibri"/>
              </a:rPr>
              <a:t>CASA</a:t>
            </a:r>
            <a:endParaRPr sz="330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418571"/>
            <a:ext cx="7771790" cy="963982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688929" y="355945"/>
            <a:ext cx="6751510" cy="5970720"/>
          </a:xfrm>
          <a:prstGeom prst="rect">
            <a:avLst/>
          </a:prstGeom>
          <a:blipFill>
            <a:blip r:embed="rId3" cstate="print"/>
            <a:stretch>
              <a:fillRect/>
            </a:stretch>
          </a:blipFill>
        </p:spPr>
        <p:txBody>
          <a:bodyPr wrap="square" lIns="0" tIns="0" rIns="0" bIns="0" rtlCol="0"/>
          <a:lstStyle/>
          <a:p/>
        </p:txBody>
      </p:sp>
      <p:sp>
        <p:nvSpPr>
          <p:cNvPr id="4" name="object 4"/>
          <p:cNvSpPr txBox="1"/>
          <p:nvPr/>
        </p:nvSpPr>
        <p:spPr>
          <a:xfrm>
            <a:off x="641781" y="336105"/>
            <a:ext cx="6708140" cy="6146800"/>
          </a:xfrm>
          <a:prstGeom prst="rect">
            <a:avLst/>
          </a:prstGeom>
        </p:spPr>
        <p:txBody>
          <a:bodyPr wrap="square" lIns="0" tIns="41910" rIns="0" bIns="0" rtlCol="0" vert="horz">
            <a:spAutoFit/>
          </a:bodyPr>
          <a:lstStyle/>
          <a:p>
            <a:pPr marL="12700">
              <a:lnSpc>
                <a:spcPct val="100000"/>
              </a:lnSpc>
              <a:spcBef>
                <a:spcPts val="330"/>
              </a:spcBef>
            </a:pPr>
            <a:r>
              <a:rPr dirty="0" sz="1350" spc="-5" b="1">
                <a:latin typeface="Arial"/>
                <a:cs typeface="Arial"/>
              </a:rPr>
              <a:t>Hemos hecho los</a:t>
            </a:r>
            <a:r>
              <a:rPr dirty="0" sz="1350" spc="-10" b="1">
                <a:latin typeface="Arial"/>
                <a:cs typeface="Arial"/>
              </a:rPr>
              <a:t> </a:t>
            </a:r>
            <a:r>
              <a:rPr dirty="0" sz="1350" spc="-5" b="1">
                <a:latin typeface="Arial"/>
                <a:cs typeface="Arial"/>
              </a:rPr>
              <a:t>deberes</a:t>
            </a:r>
            <a:endParaRPr sz="1350">
              <a:latin typeface="Arial"/>
              <a:cs typeface="Arial"/>
            </a:endParaRPr>
          </a:p>
          <a:p>
            <a:pPr algn="just" marL="12700" marR="5080">
              <a:lnSpc>
                <a:spcPts val="1350"/>
              </a:lnSpc>
              <a:spcBef>
                <a:spcPts val="500"/>
              </a:spcBef>
            </a:pPr>
            <a:r>
              <a:rPr dirty="0" sz="1350" spc="-5">
                <a:latin typeface="Arial"/>
                <a:cs typeface="Arial"/>
              </a:rPr>
              <a:t>En los Estados Unidos, se necesitan entre 60 </a:t>
            </a:r>
            <a:r>
              <a:rPr dirty="0" sz="1350">
                <a:latin typeface="Arial"/>
                <a:cs typeface="Arial"/>
              </a:rPr>
              <a:t>y </a:t>
            </a:r>
            <a:r>
              <a:rPr dirty="0" sz="1350" spc="-5">
                <a:latin typeface="Arial"/>
                <a:cs typeface="Arial"/>
              </a:rPr>
              <a:t>180 horas de curso antes de poder  presentarse al examen de bienes raíces. Durante ese tiempo, aprendemos los  principios que incluyen la valoración de la propiedad, los procedimientos de depósito en  garantía, la financiación </a:t>
            </a:r>
            <a:r>
              <a:rPr dirty="0" sz="1350">
                <a:latin typeface="Arial"/>
                <a:cs typeface="Arial"/>
              </a:rPr>
              <a:t>y </a:t>
            </a:r>
            <a:r>
              <a:rPr dirty="0" sz="1350" spc="-5">
                <a:latin typeface="Arial"/>
                <a:cs typeface="Arial"/>
              </a:rPr>
              <a:t>los impuestos. Aprendemos las leyes estatales </a:t>
            </a:r>
            <a:r>
              <a:rPr dirty="0" sz="1350">
                <a:latin typeface="Arial"/>
                <a:cs typeface="Arial"/>
              </a:rPr>
              <a:t>y </a:t>
            </a:r>
            <a:r>
              <a:rPr dirty="0" sz="1350" spc="-5">
                <a:latin typeface="Arial"/>
                <a:cs typeface="Arial"/>
              </a:rPr>
              <a:t>federales  que incluyen la redacción de contratos </a:t>
            </a:r>
            <a:r>
              <a:rPr dirty="0" sz="1350">
                <a:latin typeface="Arial"/>
                <a:cs typeface="Arial"/>
              </a:rPr>
              <a:t>y </a:t>
            </a:r>
            <a:r>
              <a:rPr dirty="0" sz="1350" spc="-5">
                <a:latin typeface="Arial"/>
                <a:cs typeface="Arial"/>
              </a:rPr>
              <a:t>arrendamientos vinculantes, títulos,  gravámenes </a:t>
            </a:r>
            <a:r>
              <a:rPr dirty="0" sz="1350">
                <a:latin typeface="Arial"/>
                <a:cs typeface="Arial"/>
              </a:rPr>
              <a:t>y </a:t>
            </a:r>
            <a:r>
              <a:rPr dirty="0" sz="1350" spc="-5">
                <a:latin typeface="Arial"/>
                <a:cs typeface="Arial"/>
              </a:rPr>
              <a:t>cargas, </a:t>
            </a:r>
            <a:r>
              <a:rPr dirty="0" sz="1350">
                <a:latin typeface="Arial"/>
                <a:cs typeface="Arial"/>
              </a:rPr>
              <a:t>y </a:t>
            </a:r>
            <a:r>
              <a:rPr dirty="0" sz="1350" spc="-5">
                <a:latin typeface="Arial"/>
                <a:cs typeface="Arial"/>
              </a:rPr>
              <a:t>la discriminación ilegal. Luego aprendemos prácticas seguras </a:t>
            </a:r>
            <a:r>
              <a:rPr dirty="0" sz="1350">
                <a:latin typeface="Arial"/>
                <a:cs typeface="Arial"/>
              </a:rPr>
              <a:t>y  </a:t>
            </a:r>
            <a:r>
              <a:rPr dirty="0" sz="1350" spc="-5">
                <a:latin typeface="Arial"/>
                <a:cs typeface="Arial"/>
              </a:rPr>
              <a:t>justas para trabajar con vendedores </a:t>
            </a:r>
            <a:r>
              <a:rPr dirty="0" sz="1350">
                <a:latin typeface="Arial"/>
                <a:cs typeface="Arial"/>
              </a:rPr>
              <a:t>y </a:t>
            </a:r>
            <a:r>
              <a:rPr dirty="0" sz="1350" spc="-5">
                <a:latin typeface="Arial"/>
                <a:cs typeface="Arial"/>
              </a:rPr>
              <a:t>compradores que incluyen habilidades de  comunicación, marketing, precios </a:t>
            </a:r>
            <a:r>
              <a:rPr dirty="0" sz="1350">
                <a:latin typeface="Arial"/>
                <a:cs typeface="Arial"/>
              </a:rPr>
              <a:t>y </a:t>
            </a:r>
            <a:r>
              <a:rPr dirty="0" sz="1350" spc="-5">
                <a:latin typeface="Arial"/>
                <a:cs typeface="Arial"/>
              </a:rPr>
              <a:t>un amplio espectro de tecnología </a:t>
            </a:r>
            <a:r>
              <a:rPr dirty="0" sz="1350">
                <a:latin typeface="Arial"/>
                <a:cs typeface="Arial"/>
              </a:rPr>
              <a:t>y </a:t>
            </a:r>
            <a:r>
              <a:rPr dirty="0" sz="1350" spc="-5">
                <a:latin typeface="Arial"/>
                <a:cs typeface="Arial"/>
              </a:rPr>
              <a:t>herramientas  necesarias para listar </a:t>
            </a:r>
            <a:r>
              <a:rPr dirty="0" sz="1350">
                <a:latin typeface="Arial"/>
                <a:cs typeface="Arial"/>
              </a:rPr>
              <a:t>y </a:t>
            </a:r>
            <a:r>
              <a:rPr dirty="0" sz="1350" spc="-5">
                <a:latin typeface="Arial"/>
                <a:cs typeface="Arial"/>
              </a:rPr>
              <a:t>vender bienes raíces en el mundo de</a:t>
            </a:r>
            <a:r>
              <a:rPr dirty="0" sz="1350" spc="-25">
                <a:latin typeface="Arial"/>
                <a:cs typeface="Arial"/>
              </a:rPr>
              <a:t> </a:t>
            </a:r>
            <a:r>
              <a:rPr dirty="0" sz="1350">
                <a:latin typeface="Arial"/>
                <a:cs typeface="Arial"/>
              </a:rPr>
              <a:t>hoy.</a:t>
            </a:r>
            <a:endParaRPr sz="1350">
              <a:latin typeface="Arial"/>
              <a:cs typeface="Arial"/>
            </a:endParaRPr>
          </a:p>
          <a:p>
            <a:pPr>
              <a:lnSpc>
                <a:spcPct val="100000"/>
              </a:lnSpc>
              <a:spcBef>
                <a:spcPts val="10"/>
              </a:spcBef>
            </a:pPr>
            <a:endParaRPr sz="1800">
              <a:latin typeface="Times New Roman"/>
              <a:cs typeface="Times New Roman"/>
            </a:endParaRPr>
          </a:p>
          <a:p>
            <a:pPr marL="12700">
              <a:lnSpc>
                <a:spcPct val="100000"/>
              </a:lnSpc>
            </a:pPr>
            <a:r>
              <a:rPr dirty="0" sz="1350" spc="-5" b="1">
                <a:latin typeface="Arial"/>
                <a:cs typeface="Arial"/>
              </a:rPr>
              <a:t>Las normas son</a:t>
            </a:r>
            <a:r>
              <a:rPr dirty="0" sz="1350" spc="-10" b="1">
                <a:latin typeface="Arial"/>
                <a:cs typeface="Arial"/>
              </a:rPr>
              <a:t> </a:t>
            </a:r>
            <a:r>
              <a:rPr dirty="0" sz="1350" spc="-5" b="1">
                <a:latin typeface="Arial"/>
                <a:cs typeface="Arial"/>
              </a:rPr>
              <a:t>importantes</a:t>
            </a:r>
            <a:endParaRPr sz="1350">
              <a:latin typeface="Arial"/>
              <a:cs typeface="Arial"/>
            </a:endParaRPr>
          </a:p>
          <a:p>
            <a:pPr algn="just" marL="12700" marR="5080">
              <a:lnSpc>
                <a:spcPts val="1350"/>
              </a:lnSpc>
              <a:spcBef>
                <a:spcPts val="500"/>
              </a:spcBef>
            </a:pPr>
            <a:r>
              <a:rPr dirty="0" sz="1350" spc="-5">
                <a:latin typeface="Arial"/>
                <a:cs typeface="Arial"/>
              </a:rPr>
              <a:t>Hay una diferencia entre ser simplemente un agente con licencia </a:t>
            </a:r>
            <a:r>
              <a:rPr dirty="0" sz="1350">
                <a:latin typeface="Arial"/>
                <a:cs typeface="Arial"/>
              </a:rPr>
              <a:t>y </a:t>
            </a:r>
            <a:r>
              <a:rPr dirty="0" sz="1350" spc="-5">
                <a:latin typeface="Arial"/>
                <a:cs typeface="Arial"/>
              </a:rPr>
              <a:t>ser un REALTOR®.  Un agente inmobiliario es un agente de bienes raíces que es un miembro activo de la  Asociación Nacional de Agentes Inmobiliarios, que fue fundada en 1908, </a:t>
            </a:r>
            <a:r>
              <a:rPr dirty="0" sz="1350">
                <a:latin typeface="Arial"/>
                <a:cs typeface="Arial"/>
              </a:rPr>
              <a:t>y </a:t>
            </a:r>
            <a:r>
              <a:rPr dirty="0" sz="1350" spc="-5">
                <a:latin typeface="Arial"/>
                <a:cs typeface="Arial"/>
              </a:rPr>
              <a:t>es una de  las mayores asociaciones comerciales en los Estados Unidos. Para formar parte de  esta organización, los agentes tienen que tener no sólo una licencia válida, sino un  historial de conducta impecable </a:t>
            </a:r>
            <a:r>
              <a:rPr dirty="0" sz="1350">
                <a:latin typeface="Arial"/>
                <a:cs typeface="Arial"/>
              </a:rPr>
              <a:t>y </a:t>
            </a:r>
            <a:r>
              <a:rPr dirty="0" sz="1350" spc="-5">
                <a:latin typeface="Arial"/>
                <a:cs typeface="Arial"/>
              </a:rPr>
              <a:t>adherirse </a:t>
            </a:r>
            <a:r>
              <a:rPr dirty="0" sz="1350">
                <a:latin typeface="Arial"/>
                <a:cs typeface="Arial"/>
              </a:rPr>
              <a:t>a </a:t>
            </a:r>
            <a:r>
              <a:rPr dirty="0" sz="1350" spc="-5">
                <a:latin typeface="Arial"/>
                <a:cs typeface="Arial"/>
              </a:rPr>
              <a:t>un extenso Código de Ética </a:t>
            </a:r>
            <a:r>
              <a:rPr dirty="0" sz="1350">
                <a:latin typeface="Arial"/>
                <a:cs typeface="Arial"/>
              </a:rPr>
              <a:t>y </a:t>
            </a:r>
            <a:r>
              <a:rPr dirty="0" sz="1350" spc="-5">
                <a:latin typeface="Arial"/>
                <a:cs typeface="Arial"/>
              </a:rPr>
              <a:t>Normas de  Práctica.</a:t>
            </a:r>
            <a:endParaRPr sz="1350">
              <a:latin typeface="Arial"/>
              <a:cs typeface="Arial"/>
            </a:endParaRPr>
          </a:p>
          <a:p>
            <a:pPr>
              <a:lnSpc>
                <a:spcPct val="100000"/>
              </a:lnSpc>
              <a:spcBef>
                <a:spcPts val="50"/>
              </a:spcBef>
            </a:pPr>
            <a:endParaRPr sz="2000">
              <a:latin typeface="Times New Roman"/>
              <a:cs typeface="Times New Roman"/>
            </a:endParaRPr>
          </a:p>
          <a:p>
            <a:pPr algn="just" marL="12700" marR="5715">
              <a:lnSpc>
                <a:spcPts val="1350"/>
              </a:lnSpc>
            </a:pPr>
            <a:r>
              <a:rPr dirty="0" sz="1350" spc="-5">
                <a:latin typeface="Arial"/>
                <a:cs typeface="Arial"/>
              </a:rPr>
              <a:t>Para los propietarios de viviendas como usted, eso significa que contratar </a:t>
            </a:r>
            <a:r>
              <a:rPr dirty="0" sz="1350">
                <a:latin typeface="Arial"/>
                <a:cs typeface="Arial"/>
              </a:rPr>
              <a:t>a </a:t>
            </a:r>
            <a:r>
              <a:rPr dirty="0" sz="1350" spc="-5">
                <a:latin typeface="Arial"/>
                <a:cs typeface="Arial"/>
              </a:rPr>
              <a:t>un  REALTOR® le permite estar más tranquilo al saber que su representante ha sido  investigado </a:t>
            </a:r>
            <a:r>
              <a:rPr dirty="0" sz="1350">
                <a:latin typeface="Arial"/>
                <a:cs typeface="Arial"/>
              </a:rPr>
              <a:t>a </a:t>
            </a:r>
            <a:r>
              <a:rPr dirty="0" sz="1350" spc="-5">
                <a:latin typeface="Arial"/>
                <a:cs typeface="Arial"/>
              </a:rPr>
              <a:t>fondo </a:t>
            </a:r>
            <a:r>
              <a:rPr dirty="0" sz="1350">
                <a:latin typeface="Arial"/>
                <a:cs typeface="Arial"/>
              </a:rPr>
              <a:t>y </a:t>
            </a:r>
            <a:r>
              <a:rPr dirty="0" sz="1350" spc="-5">
                <a:latin typeface="Arial"/>
                <a:cs typeface="Arial"/>
              </a:rPr>
              <a:t>ha prestado juramento </a:t>
            </a:r>
            <a:r>
              <a:rPr dirty="0" sz="1350">
                <a:latin typeface="Arial"/>
                <a:cs typeface="Arial"/>
              </a:rPr>
              <a:t>a </a:t>
            </a:r>
            <a:r>
              <a:rPr dirty="0" sz="1350" spc="-5">
                <a:latin typeface="Arial"/>
                <a:cs typeface="Arial"/>
              </a:rPr>
              <a:t>esas normas </a:t>
            </a:r>
            <a:r>
              <a:rPr dirty="0" sz="1350">
                <a:latin typeface="Arial"/>
                <a:cs typeface="Arial"/>
              </a:rPr>
              <a:t>y </a:t>
            </a:r>
            <a:r>
              <a:rPr dirty="0" sz="1350" spc="-5">
                <a:latin typeface="Arial"/>
                <a:cs typeface="Arial"/>
              </a:rPr>
              <a:t>ética</a:t>
            </a:r>
            <a:r>
              <a:rPr dirty="0" sz="1350" spc="-60">
                <a:latin typeface="Arial"/>
                <a:cs typeface="Arial"/>
              </a:rPr>
              <a:t> </a:t>
            </a:r>
            <a:r>
              <a:rPr dirty="0" sz="1350" spc="-5">
                <a:latin typeface="Arial"/>
                <a:cs typeface="Arial"/>
              </a:rPr>
              <a:t>profesionales.</a:t>
            </a:r>
            <a:endParaRPr sz="1350">
              <a:latin typeface="Arial"/>
              <a:cs typeface="Arial"/>
            </a:endParaRPr>
          </a:p>
          <a:p>
            <a:pPr>
              <a:lnSpc>
                <a:spcPct val="100000"/>
              </a:lnSpc>
              <a:spcBef>
                <a:spcPts val="10"/>
              </a:spcBef>
            </a:pPr>
            <a:endParaRPr sz="1800">
              <a:latin typeface="Times New Roman"/>
              <a:cs typeface="Times New Roman"/>
            </a:endParaRPr>
          </a:p>
          <a:p>
            <a:pPr marL="12700">
              <a:lnSpc>
                <a:spcPct val="100000"/>
              </a:lnSpc>
            </a:pPr>
            <a:r>
              <a:rPr dirty="0" sz="1350" spc="-5" b="1">
                <a:latin typeface="Arial"/>
                <a:cs typeface="Arial"/>
              </a:rPr>
              <a:t>Facilidad</a:t>
            </a:r>
            <a:r>
              <a:rPr dirty="0" sz="1350" spc="-10" b="1">
                <a:latin typeface="Arial"/>
                <a:cs typeface="Arial"/>
              </a:rPr>
              <a:t> </a:t>
            </a:r>
            <a:r>
              <a:rPr dirty="0" sz="1350" spc="-5" b="1">
                <a:latin typeface="Arial"/>
                <a:cs typeface="Arial"/>
              </a:rPr>
              <a:t>legal</a:t>
            </a:r>
            <a:endParaRPr sz="1350">
              <a:latin typeface="Arial"/>
              <a:cs typeface="Arial"/>
            </a:endParaRPr>
          </a:p>
          <a:p>
            <a:pPr algn="just" marL="12700" marR="5080" indent="57150">
              <a:lnSpc>
                <a:spcPts val="1350"/>
              </a:lnSpc>
              <a:spcBef>
                <a:spcPts val="500"/>
              </a:spcBef>
            </a:pPr>
            <a:r>
              <a:rPr dirty="0" sz="1350" spc="-5">
                <a:latin typeface="Arial"/>
                <a:cs typeface="Arial"/>
              </a:rPr>
              <a:t>Como puede imaginarse, la gestión de contratos, cláusulas adicionales, contingencias  </a:t>
            </a:r>
            <a:r>
              <a:rPr dirty="0" sz="1350">
                <a:latin typeface="Arial"/>
                <a:cs typeface="Arial"/>
              </a:rPr>
              <a:t>y </a:t>
            </a:r>
            <a:r>
              <a:rPr dirty="0" sz="1350" spc="-5">
                <a:latin typeface="Arial"/>
                <a:cs typeface="Arial"/>
              </a:rPr>
              <a:t>advertencias en un mundo que se ha vuelto más litigioso que nunca no es para los  débiles de corazón. De la misma manera que un contador público puede ayudarle </a:t>
            </a:r>
            <a:r>
              <a:rPr dirty="0" sz="1350">
                <a:latin typeface="Arial"/>
                <a:cs typeface="Arial"/>
              </a:rPr>
              <a:t>a  </a:t>
            </a:r>
            <a:r>
              <a:rPr dirty="0" sz="1350" spc="-5">
                <a:latin typeface="Arial"/>
                <a:cs typeface="Arial"/>
              </a:rPr>
              <a:t>navegar con éxito </a:t>
            </a:r>
            <a:r>
              <a:rPr dirty="0" sz="1350">
                <a:latin typeface="Arial"/>
                <a:cs typeface="Arial"/>
              </a:rPr>
              <a:t>a </a:t>
            </a:r>
            <a:r>
              <a:rPr dirty="0" sz="1350" spc="-5">
                <a:latin typeface="Arial"/>
                <a:cs typeface="Arial"/>
              </a:rPr>
              <a:t>través de los cambiantes códigos fiscales para presentar con  confianza una declaración de impuestos, un profesional inmobiliario ayuda </a:t>
            </a:r>
            <a:r>
              <a:rPr dirty="0" sz="1350">
                <a:latin typeface="Arial"/>
                <a:cs typeface="Arial"/>
              </a:rPr>
              <a:t>a </a:t>
            </a:r>
            <a:r>
              <a:rPr dirty="0" sz="1350" spc="-5">
                <a:latin typeface="Arial"/>
                <a:cs typeface="Arial"/>
              </a:rPr>
              <a:t>los  vendedores de viviendas </a:t>
            </a:r>
            <a:r>
              <a:rPr dirty="0" sz="1350">
                <a:latin typeface="Arial"/>
                <a:cs typeface="Arial"/>
              </a:rPr>
              <a:t>a </a:t>
            </a:r>
            <a:r>
              <a:rPr dirty="0" sz="1350" spc="-5">
                <a:latin typeface="Arial"/>
                <a:cs typeface="Arial"/>
              </a:rPr>
              <a:t>navegar de forma experta </a:t>
            </a:r>
            <a:r>
              <a:rPr dirty="0" sz="1350">
                <a:latin typeface="Arial"/>
                <a:cs typeface="Arial"/>
              </a:rPr>
              <a:t>y </a:t>
            </a:r>
            <a:r>
              <a:rPr dirty="0" sz="1350" spc="-5">
                <a:latin typeface="Arial"/>
                <a:cs typeface="Arial"/>
              </a:rPr>
              <a:t>legal por el precio, los términos,  las condiciones </a:t>
            </a:r>
            <a:r>
              <a:rPr dirty="0" sz="1350">
                <a:latin typeface="Arial"/>
                <a:cs typeface="Arial"/>
              </a:rPr>
              <a:t>y </a:t>
            </a:r>
            <a:r>
              <a:rPr dirty="0" sz="1350" spc="-5">
                <a:latin typeface="Arial"/>
                <a:cs typeface="Arial"/>
              </a:rPr>
              <a:t>los contratos con mucha más</a:t>
            </a:r>
            <a:r>
              <a:rPr dirty="0" sz="1350" spc="-20">
                <a:latin typeface="Arial"/>
                <a:cs typeface="Arial"/>
              </a:rPr>
              <a:t> </a:t>
            </a:r>
            <a:r>
              <a:rPr dirty="0" sz="1350" spc="-5">
                <a:latin typeface="Arial"/>
                <a:cs typeface="Arial"/>
              </a:rPr>
              <a:t>tranquilidad.</a:t>
            </a:r>
            <a:endParaRPr sz="1350">
              <a:latin typeface="Arial"/>
              <a:cs typeface="Arial"/>
            </a:endParaRPr>
          </a:p>
        </p:txBody>
      </p:sp>
      <p:sp>
        <p:nvSpPr>
          <p:cNvPr id="5" name="object 5"/>
          <p:cNvSpPr txBox="1"/>
          <p:nvPr/>
        </p:nvSpPr>
        <p:spPr>
          <a:xfrm>
            <a:off x="2310277" y="9683005"/>
            <a:ext cx="3143250" cy="254635"/>
          </a:xfrm>
          <a:prstGeom prst="rect">
            <a:avLst/>
          </a:prstGeom>
        </p:spPr>
        <p:txBody>
          <a:bodyPr wrap="square" lIns="0" tIns="0" rIns="0" bIns="0" rtlCol="0" vert="horz">
            <a:spAutoFit/>
          </a:bodyPr>
          <a:lstStyle/>
          <a:p>
            <a:pPr marL="12700">
              <a:lnSpc>
                <a:spcPts val="1860"/>
              </a:lnSpc>
            </a:pPr>
            <a:r>
              <a:rPr dirty="0" sz="1400" spc="-5" b="1">
                <a:latin typeface="Georgia"/>
                <a:cs typeface="Georgia"/>
              </a:rPr>
              <a:t>Agent Name here </a:t>
            </a:r>
            <a:r>
              <a:rPr dirty="0" sz="1800" spc="5" b="1">
                <a:latin typeface="Cambria Math"/>
                <a:cs typeface="Cambria Math"/>
              </a:rPr>
              <a:t>⋅ </a:t>
            </a:r>
            <a:r>
              <a:rPr dirty="0" sz="1400" spc="-5" b="1">
                <a:latin typeface="Georgia"/>
                <a:cs typeface="Georgia"/>
              </a:rPr>
              <a:t>(123)</a:t>
            </a:r>
            <a:r>
              <a:rPr dirty="0" sz="1400" spc="15" b="1">
                <a:latin typeface="Georgia"/>
                <a:cs typeface="Georgia"/>
              </a:rPr>
              <a:t> </a:t>
            </a:r>
            <a:r>
              <a:rPr dirty="0" sz="1400" spc="-5" b="1">
                <a:latin typeface="Georgia"/>
                <a:cs typeface="Georgia"/>
              </a:rPr>
              <a:t>456-7890</a:t>
            </a:r>
            <a:endParaRPr sz="1400">
              <a:latin typeface="Georgia"/>
              <a:cs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6419456"/>
            <a:ext cx="7751872" cy="2832722"/>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0" y="9490986"/>
            <a:ext cx="7751872" cy="544908"/>
          </a:xfrm>
          <a:prstGeom prst="rect">
            <a:avLst/>
          </a:prstGeom>
          <a:blipFill>
            <a:blip r:embed="rId4" cstate="print"/>
            <a:stretch>
              <a:fillRect/>
            </a:stretch>
          </a:blipFill>
        </p:spPr>
        <p:txBody>
          <a:bodyPr wrap="square" lIns="0" tIns="0" rIns="0" bIns="0" rtlCol="0"/>
          <a:lstStyle/>
          <a:p/>
        </p:txBody>
      </p:sp>
      <p:sp>
        <p:nvSpPr>
          <p:cNvPr id="5" name="object 5"/>
          <p:cNvSpPr txBox="1"/>
          <p:nvPr/>
        </p:nvSpPr>
        <p:spPr>
          <a:xfrm>
            <a:off x="6201536" y="7570317"/>
            <a:ext cx="168275" cy="223520"/>
          </a:xfrm>
          <a:prstGeom prst="rect">
            <a:avLst/>
          </a:prstGeom>
        </p:spPr>
        <p:txBody>
          <a:bodyPr wrap="square" lIns="0" tIns="12700" rIns="0" bIns="0" rtlCol="0" vert="horz">
            <a:spAutoFit/>
          </a:bodyPr>
          <a:lstStyle/>
          <a:p>
            <a:pPr marL="12700">
              <a:lnSpc>
                <a:spcPct val="100000"/>
              </a:lnSpc>
              <a:spcBef>
                <a:spcPts val="100"/>
              </a:spcBef>
            </a:pPr>
            <a:r>
              <a:rPr dirty="0" sz="1300" spc="-60">
                <a:solidFill>
                  <a:srgbClr val="787B80"/>
                </a:solidFill>
                <a:latin typeface="Times New Roman"/>
                <a:cs typeface="Times New Roman"/>
              </a:rPr>
              <a:t>r--</a:t>
            </a:r>
            <a:endParaRPr sz="1300">
              <a:latin typeface="Times New Roman"/>
              <a:cs typeface="Times New Roman"/>
            </a:endParaRPr>
          </a:p>
        </p:txBody>
      </p:sp>
      <p:sp>
        <p:nvSpPr>
          <p:cNvPr id="14" name="object 14"/>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6" name="object 6"/>
          <p:cNvSpPr txBox="1"/>
          <p:nvPr/>
        </p:nvSpPr>
        <p:spPr>
          <a:xfrm>
            <a:off x="6503923" y="7118832"/>
            <a:ext cx="825500" cy="1092200"/>
          </a:xfrm>
          <a:prstGeom prst="rect">
            <a:avLst/>
          </a:prstGeom>
        </p:spPr>
        <p:txBody>
          <a:bodyPr wrap="square" lIns="0" tIns="12700" rIns="0" bIns="0" rtlCol="0" vert="horz">
            <a:spAutoFit/>
          </a:bodyPr>
          <a:lstStyle/>
          <a:p>
            <a:pPr marL="12700">
              <a:lnSpc>
                <a:spcPct val="100000"/>
              </a:lnSpc>
              <a:spcBef>
                <a:spcPts val="100"/>
              </a:spcBef>
            </a:pPr>
            <a:r>
              <a:rPr dirty="0" sz="7000" spc="-200">
                <a:solidFill>
                  <a:srgbClr val="54532F"/>
                </a:solidFill>
                <a:latin typeface="Times New Roman"/>
                <a:cs typeface="Times New Roman"/>
              </a:rPr>
              <a:t>....</a:t>
            </a:r>
            <a:endParaRPr sz="7000">
              <a:latin typeface="Times New Roman"/>
              <a:cs typeface="Times New Roman"/>
            </a:endParaRPr>
          </a:p>
        </p:txBody>
      </p:sp>
      <p:sp>
        <p:nvSpPr>
          <p:cNvPr id="7" name="object 7"/>
          <p:cNvSpPr txBox="1"/>
          <p:nvPr/>
        </p:nvSpPr>
        <p:spPr>
          <a:xfrm>
            <a:off x="6503923" y="7649057"/>
            <a:ext cx="694055" cy="635000"/>
          </a:xfrm>
          <a:prstGeom prst="rect">
            <a:avLst/>
          </a:prstGeom>
        </p:spPr>
        <p:txBody>
          <a:bodyPr wrap="square" lIns="0" tIns="12700" rIns="0" bIns="0" rtlCol="0" vert="horz">
            <a:spAutoFit/>
          </a:bodyPr>
          <a:lstStyle/>
          <a:p>
            <a:pPr marL="12700">
              <a:lnSpc>
                <a:spcPct val="100000"/>
              </a:lnSpc>
              <a:spcBef>
                <a:spcPts val="100"/>
              </a:spcBef>
            </a:pPr>
            <a:r>
              <a:rPr dirty="0" sz="4000" spc="-240">
                <a:solidFill>
                  <a:srgbClr val="54532F"/>
                </a:solidFill>
                <a:latin typeface="Times New Roman"/>
                <a:cs typeface="Times New Roman"/>
              </a:rPr>
              <a:t>••••</a:t>
            </a:r>
            <a:endParaRPr sz="4000">
              <a:latin typeface="Times New Roman"/>
              <a:cs typeface="Times New Roman"/>
            </a:endParaRPr>
          </a:p>
        </p:txBody>
      </p:sp>
      <p:sp>
        <p:nvSpPr>
          <p:cNvPr id="8" name="object 8"/>
          <p:cNvSpPr txBox="1"/>
          <p:nvPr/>
        </p:nvSpPr>
        <p:spPr>
          <a:xfrm>
            <a:off x="7608569" y="7786090"/>
            <a:ext cx="145415" cy="116839"/>
          </a:xfrm>
          <a:prstGeom prst="rect">
            <a:avLst/>
          </a:prstGeom>
        </p:spPr>
        <p:txBody>
          <a:bodyPr wrap="square" lIns="0" tIns="12700" rIns="0" bIns="0" rtlCol="0" vert="horz">
            <a:spAutoFit/>
          </a:bodyPr>
          <a:lstStyle/>
          <a:p>
            <a:pPr marL="12700">
              <a:lnSpc>
                <a:spcPct val="100000"/>
              </a:lnSpc>
              <a:spcBef>
                <a:spcPts val="100"/>
              </a:spcBef>
            </a:pPr>
            <a:r>
              <a:rPr dirty="0" sz="600" spc="-150" b="1">
                <a:solidFill>
                  <a:srgbClr val="6F6F6F"/>
                </a:solidFill>
                <a:latin typeface="Times New Roman"/>
                <a:cs typeface="Times New Roman"/>
              </a:rPr>
              <a:t>""""1</a:t>
            </a:r>
            <a:endParaRPr sz="600">
              <a:latin typeface="Times New Roman"/>
              <a:cs typeface="Times New Roman"/>
            </a:endParaRPr>
          </a:p>
        </p:txBody>
      </p:sp>
      <p:sp>
        <p:nvSpPr>
          <p:cNvPr id="9" name="object 9"/>
          <p:cNvSpPr txBox="1"/>
          <p:nvPr/>
        </p:nvSpPr>
        <p:spPr>
          <a:xfrm>
            <a:off x="7395844" y="7798663"/>
            <a:ext cx="318770" cy="330200"/>
          </a:xfrm>
          <a:prstGeom prst="rect">
            <a:avLst/>
          </a:prstGeom>
        </p:spPr>
        <p:txBody>
          <a:bodyPr wrap="square" lIns="0" tIns="12700" rIns="0" bIns="0" rtlCol="0" vert="horz">
            <a:spAutoFit/>
          </a:bodyPr>
          <a:lstStyle/>
          <a:p>
            <a:pPr marL="12700">
              <a:lnSpc>
                <a:spcPct val="100000"/>
              </a:lnSpc>
              <a:spcBef>
                <a:spcPts val="100"/>
              </a:spcBef>
            </a:pPr>
            <a:r>
              <a:rPr dirty="0" sz="2000" spc="95">
                <a:solidFill>
                  <a:srgbClr val="2C2C28"/>
                </a:solidFill>
                <a:latin typeface="Times New Roman"/>
                <a:cs typeface="Times New Roman"/>
              </a:rPr>
              <a:t>•■</a:t>
            </a:r>
            <a:r>
              <a:rPr dirty="0" sz="2000" spc="-305">
                <a:solidFill>
                  <a:srgbClr val="2C2C28"/>
                </a:solidFill>
                <a:latin typeface="Times New Roman"/>
                <a:cs typeface="Times New Roman"/>
              </a:rPr>
              <a:t> </a:t>
            </a:r>
            <a:endParaRPr sz="2000">
              <a:latin typeface="Times New Roman"/>
              <a:cs typeface="Times New Roman"/>
            </a:endParaRPr>
          </a:p>
        </p:txBody>
      </p:sp>
      <p:sp>
        <p:nvSpPr>
          <p:cNvPr id="10" name="object 10"/>
          <p:cNvSpPr txBox="1"/>
          <p:nvPr/>
        </p:nvSpPr>
        <p:spPr>
          <a:xfrm>
            <a:off x="7724267" y="7915122"/>
            <a:ext cx="53340" cy="208279"/>
          </a:xfrm>
          <a:prstGeom prst="rect">
            <a:avLst/>
          </a:prstGeom>
        </p:spPr>
        <p:txBody>
          <a:bodyPr wrap="square" lIns="0" tIns="12700" rIns="0" bIns="0" rtlCol="0" vert="horz">
            <a:spAutoFit/>
          </a:bodyPr>
          <a:lstStyle/>
          <a:p>
            <a:pPr marL="12700">
              <a:lnSpc>
                <a:spcPct val="100000"/>
              </a:lnSpc>
              <a:spcBef>
                <a:spcPts val="100"/>
              </a:spcBef>
            </a:pPr>
            <a:r>
              <a:rPr dirty="0" sz="1200" spc="-120" b="1">
                <a:solidFill>
                  <a:srgbClr val="2C2C28"/>
                </a:solidFill>
                <a:latin typeface="Microsoft Sans Serif"/>
                <a:cs typeface="Microsoft Sans Serif"/>
              </a:rPr>
              <a:t>I</a:t>
            </a:r>
            <a:endParaRPr sz="1200">
              <a:latin typeface="Microsoft Sans Serif"/>
              <a:cs typeface="Microsoft Sans Serif"/>
            </a:endParaRPr>
          </a:p>
        </p:txBody>
      </p:sp>
      <p:sp>
        <p:nvSpPr>
          <p:cNvPr id="11" name="object 11"/>
          <p:cNvSpPr txBox="1"/>
          <p:nvPr/>
        </p:nvSpPr>
        <p:spPr>
          <a:xfrm>
            <a:off x="7395844" y="7309205"/>
            <a:ext cx="431800" cy="1092200"/>
          </a:xfrm>
          <a:prstGeom prst="rect">
            <a:avLst/>
          </a:prstGeom>
        </p:spPr>
        <p:txBody>
          <a:bodyPr wrap="square" lIns="0" tIns="12700" rIns="0" bIns="0" rtlCol="0" vert="horz">
            <a:spAutoFit/>
          </a:bodyPr>
          <a:lstStyle/>
          <a:p>
            <a:pPr marL="12700">
              <a:lnSpc>
                <a:spcPct val="100000"/>
              </a:lnSpc>
              <a:spcBef>
                <a:spcPts val="100"/>
              </a:spcBef>
            </a:pPr>
            <a:r>
              <a:rPr dirty="0" sz="7000" spc="-915">
                <a:solidFill>
                  <a:srgbClr val="2C2C28"/>
                </a:solidFill>
                <a:latin typeface="Times New Roman"/>
                <a:cs typeface="Times New Roman"/>
              </a:rPr>
              <a:t>..</a:t>
            </a:r>
            <a:endParaRPr sz="7000">
              <a:latin typeface="Times New Roman"/>
              <a:cs typeface="Times New Roman"/>
            </a:endParaRPr>
          </a:p>
        </p:txBody>
      </p:sp>
      <p:sp>
        <p:nvSpPr>
          <p:cNvPr id="12" name="object 12"/>
          <p:cNvSpPr txBox="1"/>
          <p:nvPr/>
        </p:nvSpPr>
        <p:spPr>
          <a:xfrm>
            <a:off x="7018908" y="7917916"/>
            <a:ext cx="330200" cy="482600"/>
          </a:xfrm>
          <a:prstGeom prst="rect">
            <a:avLst/>
          </a:prstGeom>
        </p:spPr>
        <p:txBody>
          <a:bodyPr wrap="square" lIns="0" tIns="12700" rIns="0" bIns="0" rtlCol="0" vert="horz">
            <a:spAutoFit/>
          </a:bodyPr>
          <a:lstStyle/>
          <a:p>
            <a:pPr marL="12700">
              <a:lnSpc>
                <a:spcPct val="100000"/>
              </a:lnSpc>
              <a:spcBef>
                <a:spcPts val="100"/>
              </a:spcBef>
            </a:pPr>
            <a:r>
              <a:rPr dirty="0" sz="3000" spc="200">
                <a:solidFill>
                  <a:srgbClr val="313140"/>
                </a:solidFill>
                <a:latin typeface="Times New Roman"/>
                <a:cs typeface="Times New Roman"/>
              </a:rPr>
              <a:t>--</a:t>
            </a:r>
            <a:endParaRPr sz="3000">
              <a:latin typeface="Times New Roman"/>
              <a:cs typeface="Times New Roman"/>
            </a:endParaRPr>
          </a:p>
        </p:txBody>
      </p:sp>
      <p:sp>
        <p:nvSpPr>
          <p:cNvPr id="13" name="object 13"/>
          <p:cNvSpPr txBox="1"/>
          <p:nvPr/>
        </p:nvSpPr>
        <p:spPr>
          <a:xfrm>
            <a:off x="721334" y="235991"/>
            <a:ext cx="6448425" cy="5845810"/>
          </a:xfrm>
          <a:prstGeom prst="rect">
            <a:avLst/>
          </a:prstGeom>
        </p:spPr>
        <p:txBody>
          <a:bodyPr wrap="square" lIns="0" tIns="12700" rIns="0" bIns="0" rtlCol="0" vert="horz">
            <a:spAutoFit/>
          </a:bodyPr>
          <a:lstStyle/>
          <a:p>
            <a:pPr marL="12700">
              <a:lnSpc>
                <a:spcPct val="100000"/>
              </a:lnSpc>
              <a:spcBef>
                <a:spcPts val="100"/>
              </a:spcBef>
            </a:pPr>
            <a:r>
              <a:rPr dirty="0" sz="1200" b="1">
                <a:solidFill>
                  <a:srgbClr val="0F0F0F"/>
                </a:solidFill>
                <a:latin typeface="Arial"/>
                <a:cs typeface="Arial"/>
              </a:rPr>
              <a:t>Fijación de</a:t>
            </a:r>
            <a:r>
              <a:rPr dirty="0" sz="1200" spc="-5" b="1">
                <a:solidFill>
                  <a:srgbClr val="0F0F0F"/>
                </a:solidFill>
                <a:latin typeface="Arial"/>
                <a:cs typeface="Arial"/>
              </a:rPr>
              <a:t> </a:t>
            </a:r>
            <a:r>
              <a:rPr dirty="0" sz="1200" b="1">
                <a:solidFill>
                  <a:srgbClr val="0F0F0F"/>
                </a:solidFill>
                <a:latin typeface="Arial"/>
                <a:cs typeface="Arial"/>
              </a:rPr>
              <a:t>precios</a:t>
            </a:r>
            <a:endParaRPr sz="1200">
              <a:latin typeface="Arial"/>
              <a:cs typeface="Arial"/>
            </a:endParaRPr>
          </a:p>
          <a:p>
            <a:pPr algn="just" marL="12700" marR="6350">
              <a:lnSpc>
                <a:spcPct val="100000"/>
              </a:lnSpc>
            </a:pPr>
            <a:r>
              <a:rPr dirty="0" sz="1200">
                <a:solidFill>
                  <a:srgbClr val="0F0F0F"/>
                </a:solidFill>
                <a:latin typeface="Arial"/>
                <a:cs typeface="Arial"/>
              </a:rPr>
              <a:t>Un profesional inmobiliario tiene la ventaja de utilizar las ventas de casas comparables, el  conocimiento del mercado y la experiencia con los matices de los compradores para ayudar a  los propietarios de viviendas como usted a determinar el precio perfecto para conseguir que  su casa se venda rápidamente y con el mayor rendimiento de la inversión. Encontrar el  equilibrio adecuado entre las condiciones actuales del mercado y el valor justo de mercado es  la</a:t>
            </a:r>
            <a:r>
              <a:rPr dirty="0" sz="1200" spc="-5">
                <a:solidFill>
                  <a:srgbClr val="0F0F0F"/>
                </a:solidFill>
                <a:latin typeface="Arial"/>
                <a:cs typeface="Arial"/>
              </a:rPr>
              <a:t> </a:t>
            </a:r>
            <a:r>
              <a:rPr dirty="0" sz="1200">
                <a:solidFill>
                  <a:srgbClr val="0F0F0F"/>
                </a:solidFill>
                <a:latin typeface="Arial"/>
                <a:cs typeface="Arial"/>
              </a:rPr>
              <a:t>clave.</a:t>
            </a:r>
            <a:endParaRPr sz="1200">
              <a:latin typeface="Arial"/>
              <a:cs typeface="Arial"/>
            </a:endParaRPr>
          </a:p>
          <a:p>
            <a:pPr>
              <a:lnSpc>
                <a:spcPct val="100000"/>
              </a:lnSpc>
            </a:pPr>
            <a:endParaRPr sz="1250">
              <a:latin typeface="Times New Roman"/>
              <a:cs typeface="Times New Roman"/>
            </a:endParaRPr>
          </a:p>
          <a:p>
            <a:pPr marL="12700">
              <a:lnSpc>
                <a:spcPct val="100000"/>
              </a:lnSpc>
            </a:pPr>
            <a:r>
              <a:rPr dirty="0" sz="1200" b="1">
                <a:solidFill>
                  <a:srgbClr val="0F0F0F"/>
                </a:solidFill>
                <a:latin typeface="Arial"/>
                <a:cs typeface="Arial"/>
              </a:rPr>
              <a:t>Marketing</a:t>
            </a:r>
            <a:endParaRPr sz="1200">
              <a:latin typeface="Arial"/>
              <a:cs typeface="Arial"/>
            </a:endParaRPr>
          </a:p>
          <a:p>
            <a:pPr algn="just" marL="12700" marR="5080">
              <a:lnSpc>
                <a:spcPct val="100000"/>
              </a:lnSpc>
            </a:pPr>
            <a:r>
              <a:rPr dirty="0" sz="1200">
                <a:solidFill>
                  <a:srgbClr val="0F0F0F"/>
                </a:solidFill>
                <a:latin typeface="Arial"/>
                <a:cs typeface="Arial"/>
              </a:rPr>
              <a:t>El poder de la venta está en los números. Los profesionales del sector inmobiliario cuentan  con una amplia comunidad de colegas agentes que se reúnen a través de los servicios de  listado múltiple para ayudar a poner en contacto a compradores y vendedores con facilidad. El  93% de los compradores comienzan su búsqueda en línea. Por eso utilizamos amplias  herramientas de marketing</a:t>
            </a:r>
            <a:r>
              <a:rPr dirty="0" sz="1200" spc="-5">
                <a:solidFill>
                  <a:srgbClr val="0F0F0F"/>
                </a:solidFill>
                <a:latin typeface="Arial"/>
                <a:cs typeface="Arial"/>
              </a:rPr>
              <a:t> </a:t>
            </a:r>
            <a:r>
              <a:rPr dirty="0" sz="1200">
                <a:solidFill>
                  <a:srgbClr val="0F0F0F"/>
                </a:solidFill>
                <a:latin typeface="Arial"/>
                <a:cs typeface="Arial"/>
              </a:rPr>
              <a:t>como:</a:t>
            </a:r>
            <a:endParaRPr sz="1200">
              <a:latin typeface="Arial"/>
              <a:cs typeface="Arial"/>
            </a:endParaRPr>
          </a:p>
          <a:p>
            <a:pPr>
              <a:lnSpc>
                <a:spcPct val="100000"/>
              </a:lnSpc>
              <a:spcBef>
                <a:spcPts val="20"/>
              </a:spcBef>
            </a:pPr>
            <a:endParaRPr sz="1300">
              <a:latin typeface="Times New Roman"/>
              <a:cs typeface="Times New Roman"/>
            </a:endParaRPr>
          </a:p>
          <a:p>
            <a:pPr marL="526415" indent="-203200">
              <a:lnSpc>
                <a:spcPct val="100000"/>
              </a:lnSpc>
              <a:buFont typeface="Symbol"/>
              <a:buChar char=""/>
              <a:tabLst>
                <a:tab pos="525780" algn="l"/>
                <a:tab pos="526415" algn="l"/>
              </a:tabLst>
            </a:pPr>
            <a:r>
              <a:rPr dirty="0" sz="1200">
                <a:solidFill>
                  <a:srgbClr val="0A0A0A"/>
                </a:solidFill>
                <a:latin typeface="Arial"/>
                <a:cs typeface="Arial"/>
              </a:rPr>
              <a:t>Sindicación de</a:t>
            </a:r>
            <a:r>
              <a:rPr dirty="0" sz="1200" spc="-5">
                <a:solidFill>
                  <a:srgbClr val="0A0A0A"/>
                </a:solidFill>
                <a:latin typeface="Arial"/>
                <a:cs typeface="Arial"/>
              </a:rPr>
              <a:t> </a:t>
            </a:r>
            <a:r>
              <a:rPr dirty="0" sz="1200">
                <a:solidFill>
                  <a:srgbClr val="0A0A0A"/>
                </a:solidFill>
                <a:latin typeface="Arial"/>
                <a:cs typeface="Arial"/>
              </a:rPr>
              <a:t>anuncios</a:t>
            </a:r>
            <a:endParaRPr sz="1200">
              <a:latin typeface="Arial"/>
              <a:cs typeface="Arial"/>
            </a:endParaRPr>
          </a:p>
          <a:p>
            <a:pPr marL="526415" indent="-203200">
              <a:lnSpc>
                <a:spcPct val="100000"/>
              </a:lnSpc>
              <a:buFont typeface="Symbol"/>
              <a:buChar char=""/>
              <a:tabLst>
                <a:tab pos="525780" algn="l"/>
                <a:tab pos="526415" algn="l"/>
              </a:tabLst>
            </a:pPr>
            <a:r>
              <a:rPr dirty="0" sz="1200">
                <a:solidFill>
                  <a:srgbClr val="0A0A0A"/>
                </a:solidFill>
                <a:latin typeface="Arial"/>
                <a:cs typeface="Arial"/>
              </a:rPr>
              <a:t>Publicidad</a:t>
            </a:r>
            <a:r>
              <a:rPr dirty="0" sz="1200" spc="-5">
                <a:solidFill>
                  <a:srgbClr val="0A0A0A"/>
                </a:solidFill>
                <a:latin typeface="Arial"/>
                <a:cs typeface="Arial"/>
              </a:rPr>
              <a:t> </a:t>
            </a:r>
            <a:r>
              <a:rPr dirty="0" sz="1200">
                <a:solidFill>
                  <a:srgbClr val="0A0A0A"/>
                </a:solidFill>
                <a:latin typeface="Arial"/>
                <a:cs typeface="Arial"/>
              </a:rPr>
              <a:t>digital</a:t>
            </a:r>
            <a:endParaRPr sz="1200">
              <a:latin typeface="Arial"/>
              <a:cs typeface="Arial"/>
            </a:endParaRPr>
          </a:p>
          <a:p>
            <a:pPr marL="526415" indent="-203200">
              <a:lnSpc>
                <a:spcPct val="100000"/>
              </a:lnSpc>
              <a:buFont typeface="Symbol"/>
              <a:buChar char=""/>
              <a:tabLst>
                <a:tab pos="525780" algn="l"/>
                <a:tab pos="526415" algn="l"/>
              </a:tabLst>
            </a:pPr>
            <a:r>
              <a:rPr dirty="0" sz="1200">
                <a:solidFill>
                  <a:srgbClr val="0A0A0A"/>
                </a:solidFill>
                <a:latin typeface="Arial"/>
                <a:cs typeface="Arial"/>
              </a:rPr>
              <a:t>Correo</a:t>
            </a:r>
            <a:r>
              <a:rPr dirty="0" sz="1200" spc="-5">
                <a:solidFill>
                  <a:srgbClr val="0A0A0A"/>
                </a:solidFill>
                <a:latin typeface="Arial"/>
                <a:cs typeface="Arial"/>
              </a:rPr>
              <a:t> </a:t>
            </a:r>
            <a:r>
              <a:rPr dirty="0" sz="1200">
                <a:solidFill>
                  <a:srgbClr val="0A0A0A"/>
                </a:solidFill>
                <a:latin typeface="Arial"/>
                <a:cs typeface="Arial"/>
              </a:rPr>
              <a:t>electrónico</a:t>
            </a:r>
            <a:endParaRPr sz="1200">
              <a:latin typeface="Arial"/>
              <a:cs typeface="Arial"/>
            </a:endParaRPr>
          </a:p>
          <a:p>
            <a:pPr marL="526415" indent="-203200">
              <a:lnSpc>
                <a:spcPct val="100000"/>
              </a:lnSpc>
              <a:buFont typeface="Symbol"/>
              <a:buChar char=""/>
              <a:tabLst>
                <a:tab pos="525780" algn="l"/>
                <a:tab pos="526415" algn="l"/>
              </a:tabLst>
            </a:pPr>
            <a:r>
              <a:rPr dirty="0" sz="1200">
                <a:solidFill>
                  <a:srgbClr val="0A0A0A"/>
                </a:solidFill>
                <a:latin typeface="Arial"/>
                <a:cs typeface="Arial"/>
              </a:rPr>
              <a:t>Plataformas de medios sociales y</a:t>
            </a:r>
            <a:r>
              <a:rPr dirty="0" sz="1200" spc="-10">
                <a:solidFill>
                  <a:srgbClr val="0A0A0A"/>
                </a:solidFill>
                <a:latin typeface="Arial"/>
                <a:cs typeface="Arial"/>
              </a:rPr>
              <a:t> </a:t>
            </a:r>
            <a:r>
              <a:rPr dirty="0" sz="1200">
                <a:solidFill>
                  <a:srgbClr val="0A0A0A"/>
                </a:solidFill>
                <a:latin typeface="Arial"/>
                <a:cs typeface="Arial"/>
              </a:rPr>
              <a:t>alcance</a:t>
            </a:r>
            <a:endParaRPr sz="1200">
              <a:latin typeface="Arial"/>
              <a:cs typeface="Arial"/>
            </a:endParaRPr>
          </a:p>
          <a:p>
            <a:pPr marL="526415" indent="-203200">
              <a:lnSpc>
                <a:spcPct val="100000"/>
              </a:lnSpc>
              <a:buFont typeface="Symbol"/>
              <a:buChar char=""/>
              <a:tabLst>
                <a:tab pos="525780" algn="l"/>
                <a:tab pos="526415" algn="l"/>
              </a:tabLst>
            </a:pPr>
            <a:r>
              <a:rPr dirty="0" sz="1200">
                <a:solidFill>
                  <a:srgbClr val="0A0A0A"/>
                </a:solidFill>
                <a:latin typeface="Arial"/>
                <a:cs typeface="Arial"/>
              </a:rPr>
              <a:t>Envíos por</a:t>
            </a:r>
            <a:r>
              <a:rPr dirty="0" sz="1200" spc="-5">
                <a:solidFill>
                  <a:srgbClr val="0A0A0A"/>
                </a:solidFill>
                <a:latin typeface="Arial"/>
                <a:cs typeface="Arial"/>
              </a:rPr>
              <a:t> </a:t>
            </a:r>
            <a:r>
              <a:rPr dirty="0" sz="1200">
                <a:solidFill>
                  <a:srgbClr val="0A0A0A"/>
                </a:solidFill>
                <a:latin typeface="Arial"/>
                <a:cs typeface="Arial"/>
              </a:rPr>
              <a:t>correo</a:t>
            </a:r>
            <a:endParaRPr sz="1200">
              <a:latin typeface="Arial"/>
              <a:cs typeface="Arial"/>
            </a:endParaRPr>
          </a:p>
          <a:p>
            <a:pPr marL="526415" indent="-203200">
              <a:lnSpc>
                <a:spcPct val="100000"/>
              </a:lnSpc>
              <a:buFont typeface="Symbol"/>
              <a:buChar char=""/>
              <a:tabLst>
                <a:tab pos="525780" algn="l"/>
                <a:tab pos="526415" algn="l"/>
              </a:tabLst>
            </a:pPr>
            <a:r>
              <a:rPr dirty="0" sz="1200">
                <a:solidFill>
                  <a:srgbClr val="0A0A0A"/>
                </a:solidFill>
                <a:latin typeface="Arial"/>
                <a:cs typeface="Arial"/>
              </a:rPr>
              <a:t>Jornadas de puertas abiertas (virtuales y</a:t>
            </a:r>
            <a:r>
              <a:rPr dirty="0" sz="1200" spc="-10">
                <a:solidFill>
                  <a:srgbClr val="0A0A0A"/>
                </a:solidFill>
                <a:latin typeface="Arial"/>
                <a:cs typeface="Arial"/>
              </a:rPr>
              <a:t> </a:t>
            </a:r>
            <a:r>
              <a:rPr dirty="0" sz="1200">
                <a:solidFill>
                  <a:srgbClr val="0A0A0A"/>
                </a:solidFill>
                <a:latin typeface="Arial"/>
                <a:cs typeface="Arial"/>
              </a:rPr>
              <a:t>presenciales)</a:t>
            </a:r>
            <a:endParaRPr sz="1200">
              <a:latin typeface="Arial"/>
              <a:cs typeface="Arial"/>
            </a:endParaRPr>
          </a:p>
          <a:p>
            <a:pPr marL="526415" marR="2223135" indent="-203200">
              <a:lnSpc>
                <a:spcPct val="100000"/>
              </a:lnSpc>
              <a:buFont typeface="Symbol"/>
              <a:buChar char=""/>
              <a:tabLst>
                <a:tab pos="525780" algn="l"/>
                <a:tab pos="526415" algn="l"/>
              </a:tabLst>
            </a:pPr>
            <a:r>
              <a:rPr dirty="0" sz="1200">
                <a:solidFill>
                  <a:srgbClr val="0A0A0A"/>
                </a:solidFill>
                <a:latin typeface="Arial"/>
                <a:cs typeface="Arial"/>
              </a:rPr>
              <a:t>Jornadas de puertas abiertas para agentes (virtuales</a:t>
            </a:r>
            <a:r>
              <a:rPr dirty="0" sz="1200" spc="-100">
                <a:solidFill>
                  <a:srgbClr val="0A0A0A"/>
                </a:solidFill>
                <a:latin typeface="Arial"/>
                <a:cs typeface="Arial"/>
              </a:rPr>
              <a:t> </a:t>
            </a:r>
            <a:r>
              <a:rPr dirty="0" sz="1200">
                <a:solidFill>
                  <a:srgbClr val="0A0A0A"/>
                </a:solidFill>
                <a:latin typeface="Arial"/>
                <a:cs typeface="Arial"/>
              </a:rPr>
              <a:t>y  presenciales)</a:t>
            </a:r>
            <a:endParaRPr sz="1200">
              <a:latin typeface="Arial"/>
              <a:cs typeface="Arial"/>
            </a:endParaRPr>
          </a:p>
          <a:p>
            <a:pPr marL="526415" indent="-203200">
              <a:lnSpc>
                <a:spcPct val="100000"/>
              </a:lnSpc>
              <a:buFont typeface="Symbol"/>
              <a:buChar char=""/>
              <a:tabLst>
                <a:tab pos="525780" algn="l"/>
                <a:tab pos="526415" algn="l"/>
              </a:tabLst>
            </a:pPr>
            <a:r>
              <a:rPr dirty="0" sz="1200">
                <a:solidFill>
                  <a:srgbClr val="0A0A0A"/>
                </a:solidFill>
                <a:latin typeface="Arial"/>
                <a:cs typeface="Arial"/>
              </a:rPr>
              <a:t>Visitas virtuales</a:t>
            </a:r>
            <a:r>
              <a:rPr dirty="0" sz="1200" spc="-5">
                <a:solidFill>
                  <a:srgbClr val="0A0A0A"/>
                </a:solidFill>
                <a:latin typeface="Arial"/>
                <a:cs typeface="Arial"/>
              </a:rPr>
              <a:t> </a:t>
            </a:r>
            <a:r>
              <a:rPr dirty="0" sz="1200">
                <a:solidFill>
                  <a:srgbClr val="0A0A0A"/>
                </a:solidFill>
                <a:latin typeface="Arial"/>
                <a:cs typeface="Arial"/>
              </a:rPr>
              <a:t>3-D</a:t>
            </a:r>
            <a:endParaRPr sz="1200">
              <a:latin typeface="Arial"/>
              <a:cs typeface="Arial"/>
            </a:endParaRPr>
          </a:p>
          <a:p>
            <a:pPr marL="526415" indent="-203200">
              <a:lnSpc>
                <a:spcPct val="100000"/>
              </a:lnSpc>
              <a:buFont typeface="Symbol"/>
              <a:buChar char=""/>
              <a:tabLst>
                <a:tab pos="525780" algn="l"/>
                <a:tab pos="526415" algn="l"/>
              </a:tabLst>
            </a:pPr>
            <a:r>
              <a:rPr dirty="0" sz="1200">
                <a:solidFill>
                  <a:srgbClr val="0A0A0A"/>
                </a:solidFill>
                <a:latin typeface="Arial"/>
                <a:cs typeface="Arial"/>
              </a:rPr>
              <a:t>Puesta en escena y puesta en escena</a:t>
            </a:r>
            <a:r>
              <a:rPr dirty="0" sz="1200" spc="-10">
                <a:solidFill>
                  <a:srgbClr val="0A0A0A"/>
                </a:solidFill>
                <a:latin typeface="Arial"/>
                <a:cs typeface="Arial"/>
              </a:rPr>
              <a:t> </a:t>
            </a:r>
            <a:r>
              <a:rPr dirty="0" sz="1200">
                <a:solidFill>
                  <a:srgbClr val="0A0A0A"/>
                </a:solidFill>
                <a:latin typeface="Arial"/>
                <a:cs typeface="Arial"/>
              </a:rPr>
              <a:t>virtual</a:t>
            </a:r>
            <a:endParaRPr sz="1200">
              <a:latin typeface="Arial"/>
              <a:cs typeface="Arial"/>
            </a:endParaRPr>
          </a:p>
          <a:p>
            <a:pPr marL="526415" indent="-203200">
              <a:lnSpc>
                <a:spcPct val="100000"/>
              </a:lnSpc>
              <a:buFont typeface="Symbol"/>
              <a:buChar char=""/>
              <a:tabLst>
                <a:tab pos="525780" algn="l"/>
                <a:tab pos="526415" algn="l"/>
              </a:tabLst>
            </a:pPr>
            <a:r>
              <a:rPr dirty="0" sz="1200">
                <a:solidFill>
                  <a:srgbClr val="0A0A0A"/>
                </a:solidFill>
                <a:latin typeface="Arial"/>
                <a:cs typeface="Arial"/>
              </a:rPr>
              <a:t>Promoción de los</a:t>
            </a:r>
            <a:r>
              <a:rPr dirty="0" sz="1200" spc="-5">
                <a:solidFill>
                  <a:srgbClr val="0A0A0A"/>
                </a:solidFill>
                <a:latin typeface="Arial"/>
                <a:cs typeface="Arial"/>
              </a:rPr>
              <a:t> </a:t>
            </a:r>
            <a:r>
              <a:rPr dirty="0" sz="1200">
                <a:solidFill>
                  <a:srgbClr val="0A0A0A"/>
                </a:solidFill>
                <a:latin typeface="Arial"/>
                <a:cs typeface="Arial"/>
              </a:rPr>
              <a:t>compradores</a:t>
            </a:r>
            <a:endParaRPr sz="1200">
              <a:latin typeface="Arial"/>
              <a:cs typeface="Arial"/>
            </a:endParaRPr>
          </a:p>
          <a:p>
            <a:pPr marL="526415" indent="-203200">
              <a:lnSpc>
                <a:spcPct val="100000"/>
              </a:lnSpc>
              <a:buFont typeface="Symbol"/>
              <a:buChar char=""/>
              <a:tabLst>
                <a:tab pos="525780" algn="l"/>
                <a:tab pos="526415" algn="l"/>
              </a:tabLst>
            </a:pPr>
            <a:r>
              <a:rPr dirty="0" sz="1200">
                <a:solidFill>
                  <a:srgbClr val="0A0A0A"/>
                </a:solidFill>
                <a:latin typeface="Arial"/>
                <a:cs typeface="Arial"/>
              </a:rPr>
              <a:t>Páginas</a:t>
            </a:r>
            <a:r>
              <a:rPr dirty="0" sz="1200" spc="-5">
                <a:solidFill>
                  <a:srgbClr val="0A0A0A"/>
                </a:solidFill>
                <a:latin typeface="Arial"/>
                <a:cs typeface="Arial"/>
              </a:rPr>
              <a:t> </a:t>
            </a:r>
            <a:r>
              <a:rPr dirty="0" sz="1200">
                <a:solidFill>
                  <a:srgbClr val="0A0A0A"/>
                </a:solidFill>
                <a:latin typeface="Arial"/>
                <a:cs typeface="Arial"/>
              </a:rPr>
              <a:t>web</a:t>
            </a:r>
            <a:endParaRPr sz="1200">
              <a:latin typeface="Arial"/>
              <a:cs typeface="Arial"/>
            </a:endParaRPr>
          </a:p>
          <a:p>
            <a:pPr marL="526415" indent="-203200">
              <a:lnSpc>
                <a:spcPct val="100000"/>
              </a:lnSpc>
              <a:spcBef>
                <a:spcPts val="270"/>
              </a:spcBef>
              <a:buFont typeface="Symbol"/>
              <a:buChar char=""/>
              <a:tabLst>
                <a:tab pos="525780" algn="l"/>
                <a:tab pos="526415" algn="l"/>
              </a:tabLst>
            </a:pPr>
            <a:r>
              <a:rPr dirty="0" sz="1200">
                <a:solidFill>
                  <a:srgbClr val="0A0A0A"/>
                </a:solidFill>
                <a:latin typeface="Arial"/>
                <a:cs typeface="Arial"/>
              </a:rPr>
              <a:t>Herramientas de captación de clientes</a:t>
            </a:r>
            <a:r>
              <a:rPr dirty="0" sz="1200" spc="-10">
                <a:solidFill>
                  <a:srgbClr val="0A0A0A"/>
                </a:solidFill>
                <a:latin typeface="Arial"/>
                <a:cs typeface="Arial"/>
              </a:rPr>
              <a:t> </a:t>
            </a:r>
            <a:r>
              <a:rPr dirty="0" sz="1200">
                <a:solidFill>
                  <a:srgbClr val="0A0A0A"/>
                </a:solidFill>
                <a:latin typeface="Arial"/>
                <a:cs typeface="Arial"/>
              </a:rPr>
              <a:t>potenciales</a:t>
            </a:r>
            <a:endParaRPr sz="1200">
              <a:latin typeface="Arial"/>
              <a:cs typeface="Arial"/>
            </a:endParaRPr>
          </a:p>
          <a:p>
            <a:pPr>
              <a:lnSpc>
                <a:spcPct val="100000"/>
              </a:lnSpc>
            </a:pPr>
            <a:endParaRPr sz="1500">
              <a:latin typeface="Times New Roman"/>
              <a:cs typeface="Times New Roman"/>
            </a:endParaRPr>
          </a:p>
          <a:p>
            <a:pPr marL="121920" marR="335915" indent="-19050">
              <a:lnSpc>
                <a:spcPts val="1290"/>
              </a:lnSpc>
              <a:spcBef>
                <a:spcPts val="869"/>
              </a:spcBef>
            </a:pPr>
            <a:r>
              <a:rPr dirty="0" sz="1200">
                <a:solidFill>
                  <a:srgbClr val="101010"/>
                </a:solidFill>
                <a:latin typeface="Arial"/>
                <a:cs typeface="Arial"/>
              </a:rPr>
              <a:t>Éstas son sólo la punta del iceberg cuando se trata de conseguir que una casa se</a:t>
            </a:r>
            <a:r>
              <a:rPr dirty="0" sz="1200" spc="-100">
                <a:solidFill>
                  <a:srgbClr val="101010"/>
                </a:solidFill>
                <a:latin typeface="Arial"/>
                <a:cs typeface="Arial"/>
              </a:rPr>
              <a:t> </a:t>
            </a:r>
            <a:r>
              <a:rPr dirty="0" sz="1200">
                <a:solidFill>
                  <a:srgbClr val="101010"/>
                </a:solidFill>
                <a:latin typeface="Arial"/>
                <a:cs typeface="Arial"/>
              </a:rPr>
              <a:t>venda  por la mayor cantidad de dinero posible y con el menor estrés para los</a:t>
            </a:r>
            <a:r>
              <a:rPr dirty="0" sz="1200" spc="-65">
                <a:solidFill>
                  <a:srgbClr val="101010"/>
                </a:solidFill>
                <a:latin typeface="Arial"/>
                <a:cs typeface="Arial"/>
              </a:rPr>
              <a:t> </a:t>
            </a:r>
            <a:r>
              <a:rPr dirty="0" sz="1200">
                <a:solidFill>
                  <a:srgbClr val="101010"/>
                </a:solidFill>
                <a:latin typeface="Arial"/>
                <a:cs typeface="Arial"/>
              </a:rPr>
              <a:t>propietarios.</a:t>
            </a:r>
            <a:endParaRPr sz="12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11302" y="0"/>
            <a:ext cx="7740676" cy="2627477"/>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0" y="9505915"/>
            <a:ext cx="7751872" cy="529979"/>
          </a:xfrm>
          <a:prstGeom prst="rect">
            <a:avLst/>
          </a:prstGeom>
          <a:blipFill>
            <a:blip r:embed="rId4" cstate="print"/>
            <a:stretch>
              <a:fillRect/>
            </a:stretch>
          </a:blipFill>
        </p:spPr>
        <p:txBody>
          <a:bodyPr wrap="square" lIns="0" tIns="0" rIns="0" bIns="0" rtlCol="0"/>
          <a:lstStyle/>
          <a:p/>
        </p:txBody>
      </p:sp>
      <p:sp>
        <p:nvSpPr>
          <p:cNvPr id="5" name="object 5"/>
          <p:cNvSpPr txBox="1"/>
          <p:nvPr/>
        </p:nvSpPr>
        <p:spPr>
          <a:xfrm>
            <a:off x="640461" y="2991192"/>
            <a:ext cx="6482715" cy="5793740"/>
          </a:xfrm>
          <a:prstGeom prst="rect">
            <a:avLst/>
          </a:prstGeom>
        </p:spPr>
        <p:txBody>
          <a:bodyPr wrap="square" lIns="0" tIns="37465" rIns="0" bIns="0" rtlCol="0" vert="horz">
            <a:spAutoFit/>
          </a:bodyPr>
          <a:lstStyle/>
          <a:p>
            <a:pPr marL="23495">
              <a:lnSpc>
                <a:spcPct val="100000"/>
              </a:lnSpc>
              <a:spcBef>
                <a:spcPts val="295"/>
              </a:spcBef>
            </a:pPr>
            <a:r>
              <a:rPr dirty="0" sz="1100" spc="-15" b="1">
                <a:solidFill>
                  <a:srgbClr val="0F0F0F"/>
                </a:solidFill>
                <a:latin typeface="Verdana"/>
                <a:cs typeface="Verdana"/>
              </a:rPr>
              <a:t>Seguridad</a:t>
            </a:r>
            <a:endParaRPr sz="1100">
              <a:latin typeface="Verdana"/>
              <a:cs typeface="Verdana"/>
            </a:endParaRPr>
          </a:p>
          <a:p>
            <a:pPr marL="12700" marR="165735" indent="10795">
              <a:lnSpc>
                <a:spcPct val="114700"/>
              </a:lnSpc>
            </a:pPr>
            <a:r>
              <a:rPr dirty="0" sz="1100" spc="15">
                <a:solidFill>
                  <a:srgbClr val="0F0F0F"/>
                </a:solidFill>
                <a:latin typeface="Verdana"/>
                <a:cs typeface="Verdana"/>
              </a:rPr>
              <a:t>Un</a:t>
            </a:r>
            <a:r>
              <a:rPr dirty="0" sz="1100" spc="-90">
                <a:solidFill>
                  <a:srgbClr val="0F0F0F"/>
                </a:solidFill>
                <a:latin typeface="Verdana"/>
                <a:cs typeface="Verdana"/>
              </a:rPr>
              <a:t> </a:t>
            </a:r>
            <a:r>
              <a:rPr dirty="0" sz="1100" spc="-25">
                <a:solidFill>
                  <a:srgbClr val="0F0F0F"/>
                </a:solidFill>
                <a:latin typeface="Verdana"/>
                <a:cs typeface="Verdana"/>
              </a:rPr>
              <a:t>profesional</a:t>
            </a:r>
            <a:r>
              <a:rPr dirty="0" sz="1100" spc="-85">
                <a:solidFill>
                  <a:srgbClr val="0F0F0F"/>
                </a:solidFill>
                <a:latin typeface="Verdana"/>
                <a:cs typeface="Verdana"/>
              </a:rPr>
              <a:t> </a:t>
            </a:r>
            <a:r>
              <a:rPr dirty="0" sz="1100" spc="-25">
                <a:solidFill>
                  <a:srgbClr val="0F0F0F"/>
                </a:solidFill>
                <a:latin typeface="Verdana"/>
                <a:cs typeface="Verdana"/>
              </a:rPr>
              <a:t>inmobiliario</a:t>
            </a:r>
            <a:r>
              <a:rPr dirty="0" sz="1100" spc="-85">
                <a:solidFill>
                  <a:srgbClr val="0F0F0F"/>
                </a:solidFill>
                <a:latin typeface="Verdana"/>
                <a:cs typeface="Verdana"/>
              </a:rPr>
              <a:t> </a:t>
            </a:r>
            <a:r>
              <a:rPr dirty="0" sz="1100" spc="5">
                <a:solidFill>
                  <a:srgbClr val="0F0F0F"/>
                </a:solidFill>
                <a:latin typeface="Verdana"/>
                <a:cs typeface="Verdana"/>
              </a:rPr>
              <a:t>es</a:t>
            </a:r>
            <a:r>
              <a:rPr dirty="0" sz="1100" spc="-85">
                <a:solidFill>
                  <a:srgbClr val="0F0F0F"/>
                </a:solidFill>
                <a:latin typeface="Verdana"/>
                <a:cs typeface="Verdana"/>
              </a:rPr>
              <a:t> </a:t>
            </a:r>
            <a:r>
              <a:rPr dirty="0" sz="1100" spc="-5">
                <a:solidFill>
                  <a:srgbClr val="0F0F0F"/>
                </a:solidFill>
                <a:latin typeface="Verdana"/>
                <a:cs typeface="Verdana"/>
              </a:rPr>
              <a:t>como</a:t>
            </a:r>
            <a:r>
              <a:rPr dirty="0" sz="1100" spc="-85">
                <a:solidFill>
                  <a:srgbClr val="0F0F0F"/>
                </a:solidFill>
                <a:latin typeface="Verdana"/>
                <a:cs typeface="Verdana"/>
              </a:rPr>
              <a:t> </a:t>
            </a:r>
            <a:r>
              <a:rPr dirty="0" sz="1100" spc="-5">
                <a:solidFill>
                  <a:srgbClr val="0F0F0F"/>
                </a:solidFill>
                <a:latin typeface="Verdana"/>
                <a:cs typeface="Verdana"/>
              </a:rPr>
              <a:t>la</a:t>
            </a:r>
            <a:r>
              <a:rPr dirty="0" sz="1100" spc="-85">
                <a:solidFill>
                  <a:srgbClr val="0F0F0F"/>
                </a:solidFill>
                <a:latin typeface="Verdana"/>
                <a:cs typeface="Verdana"/>
              </a:rPr>
              <a:t> </a:t>
            </a:r>
            <a:r>
              <a:rPr dirty="0" sz="1100">
                <a:solidFill>
                  <a:srgbClr val="0F0F0F"/>
                </a:solidFill>
                <a:latin typeface="Verdana"/>
                <a:cs typeface="Verdana"/>
              </a:rPr>
              <a:t>TSA</a:t>
            </a:r>
            <a:r>
              <a:rPr dirty="0" sz="1100" spc="-85">
                <a:solidFill>
                  <a:srgbClr val="0F0F0F"/>
                </a:solidFill>
                <a:latin typeface="Verdana"/>
                <a:cs typeface="Verdana"/>
              </a:rPr>
              <a:t> </a:t>
            </a:r>
            <a:r>
              <a:rPr dirty="0" sz="1100" spc="-10">
                <a:solidFill>
                  <a:srgbClr val="0F0F0F"/>
                </a:solidFill>
                <a:latin typeface="Verdana"/>
                <a:cs typeface="Verdana"/>
              </a:rPr>
              <a:t>para</a:t>
            </a:r>
            <a:r>
              <a:rPr dirty="0" sz="1100" spc="-85">
                <a:solidFill>
                  <a:srgbClr val="0F0F0F"/>
                </a:solidFill>
                <a:latin typeface="Verdana"/>
                <a:cs typeface="Verdana"/>
              </a:rPr>
              <a:t> </a:t>
            </a:r>
            <a:r>
              <a:rPr dirty="0" sz="1100" spc="-10">
                <a:solidFill>
                  <a:srgbClr val="0F0F0F"/>
                </a:solidFill>
                <a:latin typeface="Verdana"/>
                <a:cs typeface="Verdana"/>
              </a:rPr>
              <a:t>los</a:t>
            </a:r>
            <a:r>
              <a:rPr dirty="0" sz="1100" spc="-85">
                <a:solidFill>
                  <a:srgbClr val="0F0F0F"/>
                </a:solidFill>
                <a:latin typeface="Verdana"/>
                <a:cs typeface="Verdana"/>
              </a:rPr>
              <a:t> </a:t>
            </a:r>
            <a:r>
              <a:rPr dirty="0" sz="1100" spc="-25">
                <a:solidFill>
                  <a:srgbClr val="0F0F0F"/>
                </a:solidFill>
                <a:latin typeface="Verdana"/>
                <a:cs typeface="Verdana"/>
              </a:rPr>
              <a:t>propietarios</a:t>
            </a:r>
            <a:r>
              <a:rPr dirty="0" sz="1100" spc="-85">
                <a:solidFill>
                  <a:srgbClr val="0F0F0F"/>
                </a:solidFill>
                <a:latin typeface="Verdana"/>
                <a:cs typeface="Verdana"/>
              </a:rPr>
              <a:t> </a:t>
            </a:r>
            <a:r>
              <a:rPr dirty="0" sz="1100" spc="10">
                <a:solidFill>
                  <a:srgbClr val="0F0F0F"/>
                </a:solidFill>
                <a:latin typeface="Verdana"/>
                <a:cs typeface="Verdana"/>
              </a:rPr>
              <a:t>de</a:t>
            </a:r>
            <a:r>
              <a:rPr dirty="0" sz="1100" spc="-85">
                <a:solidFill>
                  <a:srgbClr val="0F0F0F"/>
                </a:solidFill>
                <a:latin typeface="Verdana"/>
                <a:cs typeface="Verdana"/>
              </a:rPr>
              <a:t> </a:t>
            </a:r>
            <a:r>
              <a:rPr dirty="0" sz="1100" spc="-25">
                <a:solidFill>
                  <a:srgbClr val="0F0F0F"/>
                </a:solidFill>
                <a:latin typeface="Verdana"/>
                <a:cs typeface="Verdana"/>
              </a:rPr>
              <a:t>viviendas.</a:t>
            </a:r>
            <a:r>
              <a:rPr dirty="0" sz="1100" spc="-85">
                <a:solidFill>
                  <a:srgbClr val="0F0F0F"/>
                </a:solidFill>
                <a:latin typeface="Verdana"/>
                <a:cs typeface="Verdana"/>
              </a:rPr>
              <a:t> </a:t>
            </a:r>
            <a:r>
              <a:rPr dirty="0" sz="1100" spc="-15">
                <a:solidFill>
                  <a:srgbClr val="0F0F0F"/>
                </a:solidFill>
                <a:latin typeface="Verdana"/>
                <a:cs typeface="Verdana"/>
              </a:rPr>
              <a:t>Nadie</a:t>
            </a:r>
            <a:r>
              <a:rPr dirty="0" sz="1100" spc="-90">
                <a:solidFill>
                  <a:srgbClr val="0F0F0F"/>
                </a:solidFill>
                <a:latin typeface="Verdana"/>
                <a:cs typeface="Verdana"/>
              </a:rPr>
              <a:t> </a:t>
            </a:r>
            <a:r>
              <a:rPr dirty="0" sz="1100" spc="-10">
                <a:solidFill>
                  <a:srgbClr val="0F0F0F"/>
                </a:solidFill>
                <a:latin typeface="Verdana"/>
                <a:cs typeface="Verdana"/>
              </a:rPr>
              <a:t>pasa</a:t>
            </a:r>
            <a:r>
              <a:rPr dirty="0" sz="1100" spc="-85">
                <a:solidFill>
                  <a:srgbClr val="0F0F0F"/>
                </a:solidFill>
                <a:latin typeface="Verdana"/>
                <a:cs typeface="Verdana"/>
              </a:rPr>
              <a:t> </a:t>
            </a:r>
            <a:r>
              <a:rPr dirty="0" sz="1100" spc="-5">
                <a:solidFill>
                  <a:srgbClr val="0F0F0F"/>
                </a:solidFill>
                <a:latin typeface="Verdana"/>
                <a:cs typeface="Verdana"/>
              </a:rPr>
              <a:t>por  sus </a:t>
            </a:r>
            <a:r>
              <a:rPr dirty="0" sz="1100" spc="-20">
                <a:solidFill>
                  <a:srgbClr val="0F0F0F"/>
                </a:solidFill>
                <a:latin typeface="Verdana"/>
                <a:cs typeface="Verdana"/>
              </a:rPr>
              <a:t>puertas </a:t>
            </a:r>
            <a:r>
              <a:rPr dirty="0" sz="1100" spc="-10">
                <a:solidFill>
                  <a:srgbClr val="0F0F0F"/>
                </a:solidFill>
                <a:latin typeface="Verdana"/>
                <a:cs typeface="Verdana"/>
              </a:rPr>
              <a:t>sin ser </a:t>
            </a:r>
            <a:r>
              <a:rPr dirty="0" sz="1100" spc="-25">
                <a:solidFill>
                  <a:srgbClr val="0F0F0F"/>
                </a:solidFill>
                <a:latin typeface="Verdana"/>
                <a:cs typeface="Verdana"/>
              </a:rPr>
              <a:t>investigado. </a:t>
            </a:r>
            <a:r>
              <a:rPr dirty="0" sz="1100" spc="-15">
                <a:solidFill>
                  <a:srgbClr val="0F0F0F"/>
                </a:solidFill>
                <a:latin typeface="Verdana"/>
                <a:cs typeface="Verdana"/>
              </a:rPr>
              <a:t>Programamos </a:t>
            </a:r>
            <a:r>
              <a:rPr dirty="0" sz="1100" spc="-10">
                <a:solidFill>
                  <a:srgbClr val="0F0F0F"/>
                </a:solidFill>
                <a:latin typeface="Verdana"/>
                <a:cs typeface="Verdana"/>
              </a:rPr>
              <a:t>las </a:t>
            </a:r>
            <a:r>
              <a:rPr dirty="0" sz="1100" spc="-25">
                <a:solidFill>
                  <a:srgbClr val="0F0F0F"/>
                </a:solidFill>
                <a:latin typeface="Verdana"/>
                <a:cs typeface="Verdana"/>
              </a:rPr>
              <a:t>visitas </a:t>
            </a:r>
            <a:r>
              <a:rPr dirty="0" sz="1100" spc="-20">
                <a:solidFill>
                  <a:srgbClr val="0F0F0F"/>
                </a:solidFill>
                <a:latin typeface="Verdana"/>
                <a:cs typeface="Verdana"/>
              </a:rPr>
              <a:t>virtualmente </a:t>
            </a:r>
            <a:r>
              <a:rPr dirty="0" sz="1100" spc="40">
                <a:solidFill>
                  <a:srgbClr val="0F0F0F"/>
                </a:solidFill>
                <a:latin typeface="Verdana"/>
                <a:cs typeface="Verdana"/>
              </a:rPr>
              <a:t>o </a:t>
            </a:r>
            <a:r>
              <a:rPr dirty="0" sz="1100" spc="10">
                <a:solidFill>
                  <a:srgbClr val="0F0F0F"/>
                </a:solidFill>
                <a:latin typeface="Verdana"/>
                <a:cs typeface="Verdana"/>
              </a:rPr>
              <a:t>en </a:t>
            </a:r>
            <a:r>
              <a:rPr dirty="0" sz="1100" spc="-15">
                <a:solidFill>
                  <a:srgbClr val="0F0F0F"/>
                </a:solidFill>
                <a:latin typeface="Verdana"/>
                <a:cs typeface="Verdana"/>
              </a:rPr>
              <a:t>persona </a:t>
            </a:r>
            <a:r>
              <a:rPr dirty="0" sz="1100" spc="35">
                <a:solidFill>
                  <a:srgbClr val="0F0F0F"/>
                </a:solidFill>
                <a:latin typeface="Verdana"/>
                <a:cs typeface="Verdana"/>
              </a:rPr>
              <a:t>y </a:t>
            </a:r>
            <a:r>
              <a:rPr dirty="0" sz="1100" spc="-5">
                <a:solidFill>
                  <a:srgbClr val="0F0F0F"/>
                </a:solidFill>
                <a:latin typeface="Verdana"/>
                <a:cs typeface="Verdana"/>
              </a:rPr>
              <a:t>nos  </a:t>
            </a:r>
            <a:r>
              <a:rPr dirty="0" sz="1100" spc="-15">
                <a:solidFill>
                  <a:srgbClr val="0F0F0F"/>
                </a:solidFill>
                <a:latin typeface="Verdana"/>
                <a:cs typeface="Verdana"/>
              </a:rPr>
              <a:t>aseguramos</a:t>
            </a:r>
            <a:r>
              <a:rPr dirty="0" sz="1100" spc="-95">
                <a:solidFill>
                  <a:srgbClr val="0F0F0F"/>
                </a:solidFill>
                <a:latin typeface="Verdana"/>
                <a:cs typeface="Verdana"/>
              </a:rPr>
              <a:t> </a:t>
            </a:r>
            <a:r>
              <a:rPr dirty="0" sz="1100" spc="10">
                <a:solidFill>
                  <a:srgbClr val="0F0F0F"/>
                </a:solidFill>
                <a:latin typeface="Verdana"/>
                <a:cs typeface="Verdana"/>
              </a:rPr>
              <a:t>de</a:t>
            </a:r>
            <a:r>
              <a:rPr dirty="0" sz="1100" spc="-90">
                <a:solidFill>
                  <a:srgbClr val="0F0F0F"/>
                </a:solidFill>
                <a:latin typeface="Verdana"/>
                <a:cs typeface="Verdana"/>
              </a:rPr>
              <a:t> </a:t>
            </a:r>
            <a:r>
              <a:rPr dirty="0" sz="1100">
                <a:solidFill>
                  <a:srgbClr val="0F0F0F"/>
                </a:solidFill>
                <a:latin typeface="Verdana"/>
                <a:cs typeface="Verdana"/>
              </a:rPr>
              <a:t>que</a:t>
            </a:r>
            <a:r>
              <a:rPr dirty="0" sz="1100" spc="-90">
                <a:solidFill>
                  <a:srgbClr val="0F0F0F"/>
                </a:solidFill>
                <a:latin typeface="Verdana"/>
                <a:cs typeface="Verdana"/>
              </a:rPr>
              <a:t> </a:t>
            </a:r>
            <a:r>
              <a:rPr dirty="0" sz="1100" spc="5">
                <a:solidFill>
                  <a:srgbClr val="0F0F0F"/>
                </a:solidFill>
                <a:latin typeface="Verdana"/>
                <a:cs typeface="Verdana"/>
              </a:rPr>
              <a:t>se</a:t>
            </a:r>
            <a:r>
              <a:rPr dirty="0" sz="1100" spc="-95">
                <a:solidFill>
                  <a:srgbClr val="0F0F0F"/>
                </a:solidFill>
                <a:latin typeface="Verdana"/>
                <a:cs typeface="Verdana"/>
              </a:rPr>
              <a:t> </a:t>
            </a:r>
            <a:r>
              <a:rPr dirty="0" sz="1100" spc="-10">
                <a:solidFill>
                  <a:srgbClr val="0F0F0F"/>
                </a:solidFill>
                <a:latin typeface="Verdana"/>
                <a:cs typeface="Verdana"/>
              </a:rPr>
              <a:t>tomen</a:t>
            </a:r>
            <a:r>
              <a:rPr dirty="0" sz="1100" spc="-90">
                <a:solidFill>
                  <a:srgbClr val="0F0F0F"/>
                </a:solidFill>
                <a:latin typeface="Verdana"/>
                <a:cs typeface="Verdana"/>
              </a:rPr>
              <a:t> </a:t>
            </a:r>
            <a:r>
              <a:rPr dirty="0" sz="1100" spc="-15">
                <a:solidFill>
                  <a:srgbClr val="0F0F0F"/>
                </a:solidFill>
                <a:latin typeface="Verdana"/>
                <a:cs typeface="Verdana"/>
              </a:rPr>
              <a:t>todas</a:t>
            </a:r>
            <a:r>
              <a:rPr dirty="0" sz="1100" spc="-90">
                <a:solidFill>
                  <a:srgbClr val="0F0F0F"/>
                </a:solidFill>
                <a:latin typeface="Verdana"/>
                <a:cs typeface="Verdana"/>
              </a:rPr>
              <a:t> </a:t>
            </a:r>
            <a:r>
              <a:rPr dirty="0" sz="1100" spc="-10">
                <a:solidFill>
                  <a:srgbClr val="0F0F0F"/>
                </a:solidFill>
                <a:latin typeface="Verdana"/>
                <a:cs typeface="Verdana"/>
              </a:rPr>
              <a:t>las</a:t>
            </a:r>
            <a:r>
              <a:rPr dirty="0" sz="1100" spc="-95">
                <a:solidFill>
                  <a:srgbClr val="0F0F0F"/>
                </a:solidFill>
                <a:latin typeface="Verdana"/>
                <a:cs typeface="Verdana"/>
              </a:rPr>
              <a:t> </a:t>
            </a:r>
            <a:r>
              <a:rPr dirty="0" sz="1100" spc="-20">
                <a:solidFill>
                  <a:srgbClr val="0F0F0F"/>
                </a:solidFill>
                <a:latin typeface="Verdana"/>
                <a:cs typeface="Verdana"/>
              </a:rPr>
              <a:t>precauciones</a:t>
            </a:r>
            <a:r>
              <a:rPr dirty="0" sz="1100" spc="-90">
                <a:solidFill>
                  <a:srgbClr val="0F0F0F"/>
                </a:solidFill>
                <a:latin typeface="Verdana"/>
                <a:cs typeface="Verdana"/>
              </a:rPr>
              <a:t> </a:t>
            </a:r>
            <a:r>
              <a:rPr dirty="0" sz="1100" spc="-10">
                <a:solidFill>
                  <a:srgbClr val="0F0F0F"/>
                </a:solidFill>
                <a:latin typeface="Verdana"/>
                <a:cs typeface="Verdana"/>
              </a:rPr>
              <a:t>para</a:t>
            </a:r>
            <a:r>
              <a:rPr dirty="0" sz="1100" spc="-90">
                <a:solidFill>
                  <a:srgbClr val="0F0F0F"/>
                </a:solidFill>
                <a:latin typeface="Verdana"/>
                <a:cs typeface="Verdana"/>
              </a:rPr>
              <a:t> </a:t>
            </a:r>
            <a:r>
              <a:rPr dirty="0" sz="1100" spc="-5">
                <a:solidFill>
                  <a:srgbClr val="0F0F0F"/>
                </a:solidFill>
                <a:latin typeface="Verdana"/>
                <a:cs typeface="Verdana"/>
              </a:rPr>
              <a:t>la</a:t>
            </a:r>
            <a:r>
              <a:rPr dirty="0" sz="1100" spc="-90">
                <a:solidFill>
                  <a:srgbClr val="0F0F0F"/>
                </a:solidFill>
                <a:latin typeface="Verdana"/>
                <a:cs typeface="Verdana"/>
              </a:rPr>
              <a:t> </a:t>
            </a:r>
            <a:r>
              <a:rPr dirty="0" sz="1100" spc="-20">
                <a:solidFill>
                  <a:srgbClr val="0F0F0F"/>
                </a:solidFill>
                <a:latin typeface="Verdana"/>
                <a:cs typeface="Verdana"/>
              </a:rPr>
              <a:t>seguridad</a:t>
            </a:r>
            <a:r>
              <a:rPr dirty="0" sz="1100" spc="-95">
                <a:solidFill>
                  <a:srgbClr val="0F0F0F"/>
                </a:solidFill>
                <a:latin typeface="Verdana"/>
                <a:cs typeface="Verdana"/>
              </a:rPr>
              <a:t> </a:t>
            </a:r>
            <a:r>
              <a:rPr dirty="0" sz="1100" spc="10">
                <a:solidFill>
                  <a:srgbClr val="0F0F0F"/>
                </a:solidFill>
                <a:latin typeface="Verdana"/>
                <a:cs typeface="Verdana"/>
              </a:rPr>
              <a:t>de</a:t>
            </a:r>
            <a:r>
              <a:rPr dirty="0" sz="1100" spc="-90">
                <a:solidFill>
                  <a:srgbClr val="0F0F0F"/>
                </a:solidFill>
                <a:latin typeface="Verdana"/>
                <a:cs typeface="Verdana"/>
              </a:rPr>
              <a:t> </a:t>
            </a:r>
            <a:r>
              <a:rPr dirty="0" sz="1100" spc="5">
                <a:solidFill>
                  <a:srgbClr val="0F0F0F"/>
                </a:solidFill>
                <a:latin typeface="Verdana"/>
                <a:cs typeface="Verdana"/>
              </a:rPr>
              <a:t>su</a:t>
            </a:r>
            <a:r>
              <a:rPr dirty="0" sz="1100" spc="-90">
                <a:solidFill>
                  <a:srgbClr val="0F0F0F"/>
                </a:solidFill>
                <a:latin typeface="Verdana"/>
                <a:cs typeface="Verdana"/>
              </a:rPr>
              <a:t> </a:t>
            </a:r>
            <a:r>
              <a:rPr dirty="0" sz="1100" spc="-25">
                <a:solidFill>
                  <a:srgbClr val="0F0F0F"/>
                </a:solidFill>
                <a:latin typeface="Verdana"/>
                <a:cs typeface="Verdana"/>
              </a:rPr>
              <a:t>familia.</a:t>
            </a:r>
            <a:r>
              <a:rPr dirty="0" sz="1100" spc="-95">
                <a:solidFill>
                  <a:srgbClr val="0F0F0F"/>
                </a:solidFill>
                <a:latin typeface="Verdana"/>
                <a:cs typeface="Verdana"/>
              </a:rPr>
              <a:t> </a:t>
            </a:r>
            <a:r>
              <a:rPr dirty="0" sz="1100" spc="-10">
                <a:solidFill>
                  <a:srgbClr val="0F0F0F"/>
                </a:solidFill>
                <a:latin typeface="Verdana"/>
                <a:cs typeface="Verdana"/>
              </a:rPr>
              <a:t>Desde  </a:t>
            </a:r>
            <a:r>
              <a:rPr dirty="0" sz="1100" spc="-15">
                <a:solidFill>
                  <a:srgbClr val="0F0F0F"/>
                </a:solidFill>
                <a:latin typeface="Verdana"/>
                <a:cs typeface="Verdana"/>
              </a:rPr>
              <a:t>cajas </a:t>
            </a:r>
            <a:r>
              <a:rPr dirty="0" sz="1100" spc="10">
                <a:solidFill>
                  <a:srgbClr val="0F0F0F"/>
                </a:solidFill>
                <a:latin typeface="Verdana"/>
                <a:cs typeface="Verdana"/>
              </a:rPr>
              <a:t>de </a:t>
            </a:r>
            <a:r>
              <a:rPr dirty="0" sz="1100" spc="-20">
                <a:solidFill>
                  <a:srgbClr val="0F0F0F"/>
                </a:solidFill>
                <a:latin typeface="Verdana"/>
                <a:cs typeface="Verdana"/>
              </a:rPr>
              <a:t>seguridad </a:t>
            </a:r>
            <a:r>
              <a:rPr dirty="0" sz="1100" spc="35">
                <a:solidFill>
                  <a:srgbClr val="0F0F0F"/>
                </a:solidFill>
                <a:latin typeface="Verdana"/>
                <a:cs typeface="Verdana"/>
              </a:rPr>
              <a:t>y </a:t>
            </a:r>
            <a:r>
              <a:rPr dirty="0" sz="1100" spc="-20">
                <a:solidFill>
                  <a:srgbClr val="0F0F0F"/>
                </a:solidFill>
                <a:latin typeface="Verdana"/>
                <a:cs typeface="Verdana"/>
              </a:rPr>
              <a:t>herramientas </a:t>
            </a:r>
            <a:r>
              <a:rPr dirty="0" sz="1100" spc="10">
                <a:solidFill>
                  <a:srgbClr val="0F0F0F"/>
                </a:solidFill>
                <a:latin typeface="Verdana"/>
                <a:cs typeface="Verdana"/>
              </a:rPr>
              <a:t>de </a:t>
            </a:r>
            <a:r>
              <a:rPr dirty="0" sz="1100" spc="-20">
                <a:solidFill>
                  <a:srgbClr val="0F0F0F"/>
                </a:solidFill>
                <a:latin typeface="Verdana"/>
                <a:cs typeface="Verdana"/>
              </a:rPr>
              <a:t>programación </a:t>
            </a:r>
            <a:r>
              <a:rPr dirty="0" sz="1100" spc="-15">
                <a:solidFill>
                  <a:srgbClr val="0F0F0F"/>
                </a:solidFill>
                <a:latin typeface="Verdana"/>
                <a:cs typeface="Verdana"/>
              </a:rPr>
              <a:t>hasta </a:t>
            </a:r>
            <a:r>
              <a:rPr dirty="0" sz="1100" spc="-20">
                <a:solidFill>
                  <a:srgbClr val="0F0F0F"/>
                </a:solidFill>
                <a:latin typeface="Verdana"/>
                <a:cs typeface="Verdana"/>
              </a:rPr>
              <a:t>procedimientos </a:t>
            </a:r>
            <a:r>
              <a:rPr dirty="0" sz="1100" spc="35">
                <a:solidFill>
                  <a:srgbClr val="0F0F0F"/>
                </a:solidFill>
                <a:latin typeface="Verdana"/>
                <a:cs typeface="Verdana"/>
              </a:rPr>
              <a:t>y </a:t>
            </a:r>
            <a:r>
              <a:rPr dirty="0" sz="1100" spc="-25">
                <a:solidFill>
                  <a:srgbClr val="0F0F0F"/>
                </a:solidFill>
                <a:latin typeface="Verdana"/>
                <a:cs typeface="Verdana"/>
              </a:rPr>
              <a:t>servicios </a:t>
            </a:r>
            <a:r>
              <a:rPr dirty="0" sz="1100" spc="10">
                <a:solidFill>
                  <a:srgbClr val="0F0F0F"/>
                </a:solidFill>
                <a:latin typeface="Verdana"/>
                <a:cs typeface="Verdana"/>
              </a:rPr>
              <a:t>de  </a:t>
            </a:r>
            <a:r>
              <a:rPr dirty="0" sz="1100" spc="-20">
                <a:solidFill>
                  <a:srgbClr val="0F0F0F"/>
                </a:solidFill>
                <a:latin typeface="Verdana"/>
                <a:cs typeface="Verdana"/>
              </a:rPr>
              <a:t>limpieza</a:t>
            </a:r>
            <a:r>
              <a:rPr dirty="0" sz="1100" spc="-95">
                <a:solidFill>
                  <a:srgbClr val="0F0F0F"/>
                </a:solidFill>
                <a:latin typeface="Verdana"/>
                <a:cs typeface="Verdana"/>
              </a:rPr>
              <a:t> </a:t>
            </a:r>
            <a:r>
              <a:rPr dirty="0" sz="1100" spc="35">
                <a:solidFill>
                  <a:srgbClr val="0F0F0F"/>
                </a:solidFill>
                <a:latin typeface="Verdana"/>
                <a:cs typeface="Verdana"/>
              </a:rPr>
              <a:t>e</a:t>
            </a:r>
            <a:r>
              <a:rPr dirty="0" sz="1100" spc="-90">
                <a:solidFill>
                  <a:srgbClr val="0F0F0F"/>
                </a:solidFill>
                <a:latin typeface="Verdana"/>
                <a:cs typeface="Verdana"/>
              </a:rPr>
              <a:t> </a:t>
            </a:r>
            <a:r>
              <a:rPr dirty="0" sz="1100" spc="-20">
                <a:solidFill>
                  <a:srgbClr val="0F0F0F"/>
                </a:solidFill>
                <a:latin typeface="Verdana"/>
                <a:cs typeface="Verdana"/>
              </a:rPr>
              <a:t>higiene</a:t>
            </a:r>
            <a:r>
              <a:rPr dirty="0" sz="1100" spc="-95">
                <a:solidFill>
                  <a:srgbClr val="0F0F0F"/>
                </a:solidFill>
                <a:latin typeface="Verdana"/>
                <a:cs typeface="Verdana"/>
              </a:rPr>
              <a:t> </a:t>
            </a:r>
            <a:r>
              <a:rPr dirty="0" sz="1100" spc="-20">
                <a:solidFill>
                  <a:srgbClr val="0F0F0F"/>
                </a:solidFill>
                <a:latin typeface="Verdana"/>
                <a:cs typeface="Verdana"/>
              </a:rPr>
              <a:t>seguros,</a:t>
            </a:r>
            <a:r>
              <a:rPr dirty="0" sz="1100" spc="-90">
                <a:solidFill>
                  <a:srgbClr val="0F0F0F"/>
                </a:solidFill>
                <a:latin typeface="Verdana"/>
                <a:cs typeface="Verdana"/>
              </a:rPr>
              <a:t> </a:t>
            </a:r>
            <a:r>
              <a:rPr dirty="0" sz="1100" spc="-5">
                <a:solidFill>
                  <a:srgbClr val="0F0F0F"/>
                </a:solidFill>
                <a:latin typeface="Verdana"/>
                <a:cs typeface="Verdana"/>
              </a:rPr>
              <a:t>la</a:t>
            </a:r>
            <a:r>
              <a:rPr dirty="0" sz="1100" spc="-95">
                <a:solidFill>
                  <a:srgbClr val="0F0F0F"/>
                </a:solidFill>
                <a:latin typeface="Verdana"/>
                <a:cs typeface="Verdana"/>
              </a:rPr>
              <a:t> </a:t>
            </a:r>
            <a:r>
              <a:rPr dirty="0" sz="1100" spc="-15">
                <a:solidFill>
                  <a:srgbClr val="0F0F0F"/>
                </a:solidFill>
                <a:latin typeface="Verdana"/>
                <a:cs typeface="Verdana"/>
              </a:rPr>
              <a:t>venta</a:t>
            </a:r>
            <a:r>
              <a:rPr dirty="0" sz="1100" spc="-90">
                <a:solidFill>
                  <a:srgbClr val="0F0F0F"/>
                </a:solidFill>
                <a:latin typeface="Verdana"/>
                <a:cs typeface="Verdana"/>
              </a:rPr>
              <a:t> </a:t>
            </a:r>
            <a:r>
              <a:rPr dirty="0" sz="1100" spc="10">
                <a:solidFill>
                  <a:srgbClr val="0F0F0F"/>
                </a:solidFill>
                <a:latin typeface="Verdana"/>
                <a:cs typeface="Verdana"/>
              </a:rPr>
              <a:t>de</a:t>
            </a:r>
            <a:r>
              <a:rPr dirty="0" sz="1100" spc="-90">
                <a:solidFill>
                  <a:srgbClr val="0F0F0F"/>
                </a:solidFill>
                <a:latin typeface="Verdana"/>
                <a:cs typeface="Verdana"/>
              </a:rPr>
              <a:t> </a:t>
            </a:r>
            <a:r>
              <a:rPr dirty="0" sz="1100" spc="5">
                <a:solidFill>
                  <a:srgbClr val="0F0F0F"/>
                </a:solidFill>
                <a:latin typeface="Verdana"/>
                <a:cs typeface="Verdana"/>
              </a:rPr>
              <a:t>su</a:t>
            </a:r>
            <a:r>
              <a:rPr dirty="0" sz="1100" spc="-95">
                <a:solidFill>
                  <a:srgbClr val="0F0F0F"/>
                </a:solidFill>
                <a:latin typeface="Verdana"/>
                <a:cs typeface="Verdana"/>
              </a:rPr>
              <a:t> </a:t>
            </a:r>
            <a:r>
              <a:rPr dirty="0" sz="1100" spc="-10">
                <a:solidFill>
                  <a:srgbClr val="0F0F0F"/>
                </a:solidFill>
                <a:latin typeface="Verdana"/>
                <a:cs typeface="Verdana"/>
              </a:rPr>
              <a:t>casa</a:t>
            </a:r>
            <a:r>
              <a:rPr dirty="0" sz="1100" spc="-90">
                <a:solidFill>
                  <a:srgbClr val="0F0F0F"/>
                </a:solidFill>
                <a:latin typeface="Verdana"/>
                <a:cs typeface="Verdana"/>
              </a:rPr>
              <a:t> </a:t>
            </a:r>
            <a:r>
              <a:rPr dirty="0" sz="1100" spc="10">
                <a:solidFill>
                  <a:srgbClr val="0F0F0F"/>
                </a:solidFill>
                <a:latin typeface="Verdana"/>
                <a:cs typeface="Verdana"/>
              </a:rPr>
              <a:t>no</a:t>
            </a:r>
            <a:r>
              <a:rPr dirty="0" sz="1100" spc="-95">
                <a:solidFill>
                  <a:srgbClr val="0F0F0F"/>
                </a:solidFill>
                <a:latin typeface="Verdana"/>
                <a:cs typeface="Verdana"/>
              </a:rPr>
              <a:t> </a:t>
            </a:r>
            <a:r>
              <a:rPr dirty="0" sz="1100" spc="-20">
                <a:solidFill>
                  <a:srgbClr val="0F0F0F"/>
                </a:solidFill>
                <a:latin typeface="Verdana"/>
                <a:cs typeface="Verdana"/>
              </a:rPr>
              <a:t>tiene</a:t>
            </a:r>
            <a:r>
              <a:rPr dirty="0" sz="1100" spc="-90">
                <a:solidFill>
                  <a:srgbClr val="0F0F0F"/>
                </a:solidFill>
                <a:latin typeface="Verdana"/>
                <a:cs typeface="Verdana"/>
              </a:rPr>
              <a:t> </a:t>
            </a:r>
            <a:r>
              <a:rPr dirty="0" sz="1100">
                <a:solidFill>
                  <a:srgbClr val="0F0F0F"/>
                </a:solidFill>
                <a:latin typeface="Verdana"/>
                <a:cs typeface="Verdana"/>
              </a:rPr>
              <a:t>que</a:t>
            </a:r>
            <a:r>
              <a:rPr dirty="0" sz="1100" spc="-95">
                <a:solidFill>
                  <a:srgbClr val="0F0F0F"/>
                </a:solidFill>
                <a:latin typeface="Verdana"/>
                <a:cs typeface="Verdana"/>
              </a:rPr>
              <a:t> </a:t>
            </a:r>
            <a:r>
              <a:rPr dirty="0" sz="1100" spc="-5">
                <a:solidFill>
                  <a:srgbClr val="0F0F0F"/>
                </a:solidFill>
                <a:latin typeface="Verdana"/>
                <a:cs typeface="Verdana"/>
              </a:rPr>
              <a:t>dar</a:t>
            </a:r>
            <a:r>
              <a:rPr dirty="0" sz="1100" spc="-90">
                <a:solidFill>
                  <a:srgbClr val="0F0F0F"/>
                </a:solidFill>
                <a:latin typeface="Verdana"/>
                <a:cs typeface="Verdana"/>
              </a:rPr>
              <a:t> </a:t>
            </a:r>
            <a:r>
              <a:rPr dirty="0" sz="1100" spc="-10">
                <a:solidFill>
                  <a:srgbClr val="0F0F0F"/>
                </a:solidFill>
                <a:latin typeface="Verdana"/>
                <a:cs typeface="Verdana"/>
              </a:rPr>
              <a:t>miedo</a:t>
            </a:r>
            <a:r>
              <a:rPr dirty="0" sz="1100" spc="-90">
                <a:solidFill>
                  <a:srgbClr val="0F0F0F"/>
                </a:solidFill>
                <a:latin typeface="Verdana"/>
                <a:cs typeface="Verdana"/>
              </a:rPr>
              <a:t> </a:t>
            </a:r>
            <a:r>
              <a:rPr dirty="0" sz="1100" spc="-10">
                <a:solidFill>
                  <a:srgbClr val="0F0F0F"/>
                </a:solidFill>
                <a:latin typeface="Verdana"/>
                <a:cs typeface="Verdana"/>
              </a:rPr>
              <a:t>para</a:t>
            </a:r>
            <a:r>
              <a:rPr dirty="0" sz="1100" spc="-95">
                <a:solidFill>
                  <a:srgbClr val="0F0F0F"/>
                </a:solidFill>
                <a:latin typeface="Verdana"/>
                <a:cs typeface="Verdana"/>
              </a:rPr>
              <a:t> </a:t>
            </a:r>
            <a:r>
              <a:rPr dirty="0" sz="1100" spc="-15">
                <a:solidFill>
                  <a:srgbClr val="0F0F0F"/>
                </a:solidFill>
                <a:latin typeface="Verdana"/>
                <a:cs typeface="Verdana"/>
              </a:rPr>
              <a:t>tener</a:t>
            </a:r>
            <a:r>
              <a:rPr dirty="0" sz="1100" spc="-90">
                <a:solidFill>
                  <a:srgbClr val="0F0F0F"/>
                </a:solidFill>
                <a:latin typeface="Verdana"/>
                <a:cs typeface="Verdana"/>
              </a:rPr>
              <a:t> </a:t>
            </a:r>
            <a:r>
              <a:rPr dirty="0" sz="1100" spc="-20">
                <a:solidFill>
                  <a:srgbClr val="0F0F0F"/>
                </a:solidFill>
                <a:latin typeface="Verdana"/>
                <a:cs typeface="Verdana"/>
              </a:rPr>
              <a:t>éxito.</a:t>
            </a:r>
            <a:endParaRPr sz="1100">
              <a:latin typeface="Verdana"/>
              <a:cs typeface="Verdana"/>
            </a:endParaRPr>
          </a:p>
          <a:p>
            <a:pPr>
              <a:lnSpc>
                <a:spcPct val="100000"/>
              </a:lnSpc>
              <a:spcBef>
                <a:spcPts val="35"/>
              </a:spcBef>
            </a:pPr>
            <a:endParaRPr sz="1450">
              <a:latin typeface="Times New Roman"/>
              <a:cs typeface="Times New Roman"/>
            </a:endParaRPr>
          </a:p>
          <a:p>
            <a:pPr marL="23495">
              <a:lnSpc>
                <a:spcPct val="100000"/>
              </a:lnSpc>
              <a:spcBef>
                <a:spcPts val="5"/>
              </a:spcBef>
            </a:pPr>
            <a:r>
              <a:rPr dirty="0" sz="1100" spc="-15" b="1">
                <a:solidFill>
                  <a:srgbClr val="0F0F0F"/>
                </a:solidFill>
                <a:latin typeface="Verdana"/>
                <a:cs typeface="Verdana"/>
              </a:rPr>
              <a:t>Negociación</a:t>
            </a:r>
            <a:endParaRPr sz="1100">
              <a:latin typeface="Verdana"/>
              <a:cs typeface="Verdana"/>
            </a:endParaRPr>
          </a:p>
          <a:p>
            <a:pPr marL="12700" marR="40005" indent="10795">
              <a:lnSpc>
                <a:spcPct val="114700"/>
              </a:lnSpc>
            </a:pPr>
            <a:r>
              <a:rPr dirty="0" sz="1100" spc="-10">
                <a:solidFill>
                  <a:srgbClr val="0F0F0F"/>
                </a:solidFill>
                <a:latin typeface="Verdana"/>
                <a:cs typeface="Verdana"/>
              </a:rPr>
              <a:t>Nunca</a:t>
            </a:r>
            <a:r>
              <a:rPr dirty="0" sz="1100" spc="-90">
                <a:solidFill>
                  <a:srgbClr val="0F0F0F"/>
                </a:solidFill>
                <a:latin typeface="Verdana"/>
                <a:cs typeface="Verdana"/>
              </a:rPr>
              <a:t> </a:t>
            </a:r>
            <a:r>
              <a:rPr dirty="0" sz="1100" spc="10">
                <a:solidFill>
                  <a:srgbClr val="0F0F0F"/>
                </a:solidFill>
                <a:latin typeface="Verdana"/>
                <a:cs typeface="Verdana"/>
              </a:rPr>
              <a:t>ha</a:t>
            </a:r>
            <a:r>
              <a:rPr dirty="0" sz="1100" spc="-85">
                <a:solidFill>
                  <a:srgbClr val="0F0F0F"/>
                </a:solidFill>
                <a:latin typeface="Verdana"/>
                <a:cs typeface="Verdana"/>
              </a:rPr>
              <a:t> </a:t>
            </a:r>
            <a:r>
              <a:rPr dirty="0" sz="1100" spc="-15">
                <a:solidFill>
                  <a:srgbClr val="0F0F0F"/>
                </a:solidFill>
                <a:latin typeface="Verdana"/>
                <a:cs typeface="Verdana"/>
              </a:rPr>
              <a:t>habido</a:t>
            </a:r>
            <a:r>
              <a:rPr dirty="0" sz="1100" spc="-90">
                <a:solidFill>
                  <a:srgbClr val="0F0F0F"/>
                </a:solidFill>
                <a:latin typeface="Verdana"/>
                <a:cs typeface="Verdana"/>
              </a:rPr>
              <a:t> </a:t>
            </a:r>
            <a:r>
              <a:rPr dirty="0" sz="1100" spc="-15">
                <a:solidFill>
                  <a:srgbClr val="0F0F0F"/>
                </a:solidFill>
                <a:latin typeface="Verdana"/>
                <a:cs typeface="Verdana"/>
              </a:rPr>
              <a:t>otro</a:t>
            </a:r>
            <a:r>
              <a:rPr dirty="0" sz="1100" spc="-85">
                <a:solidFill>
                  <a:srgbClr val="0F0F0F"/>
                </a:solidFill>
                <a:latin typeface="Verdana"/>
                <a:cs typeface="Verdana"/>
              </a:rPr>
              <a:t> </a:t>
            </a:r>
            <a:r>
              <a:rPr dirty="0" sz="1100" spc="-10">
                <a:solidFill>
                  <a:srgbClr val="0F0F0F"/>
                </a:solidFill>
                <a:latin typeface="Verdana"/>
                <a:cs typeface="Verdana"/>
              </a:rPr>
              <a:t>momento</a:t>
            </a:r>
            <a:r>
              <a:rPr dirty="0" sz="1100" spc="-85">
                <a:solidFill>
                  <a:srgbClr val="0F0F0F"/>
                </a:solidFill>
                <a:latin typeface="Verdana"/>
                <a:cs typeface="Verdana"/>
              </a:rPr>
              <a:t> </a:t>
            </a:r>
            <a:r>
              <a:rPr dirty="0" sz="1100" spc="10">
                <a:solidFill>
                  <a:srgbClr val="0F0F0F"/>
                </a:solidFill>
                <a:latin typeface="Verdana"/>
                <a:cs typeface="Verdana"/>
              </a:rPr>
              <a:t>en</a:t>
            </a:r>
            <a:r>
              <a:rPr dirty="0" sz="1100" spc="-90">
                <a:solidFill>
                  <a:srgbClr val="0F0F0F"/>
                </a:solidFill>
                <a:latin typeface="Verdana"/>
                <a:cs typeface="Verdana"/>
              </a:rPr>
              <a:t> </a:t>
            </a:r>
            <a:r>
              <a:rPr dirty="0" sz="1100" spc="-5">
                <a:solidFill>
                  <a:srgbClr val="0F0F0F"/>
                </a:solidFill>
                <a:latin typeface="Verdana"/>
                <a:cs typeface="Verdana"/>
              </a:rPr>
              <a:t>la</a:t>
            </a:r>
            <a:r>
              <a:rPr dirty="0" sz="1100" spc="-85">
                <a:solidFill>
                  <a:srgbClr val="0F0F0F"/>
                </a:solidFill>
                <a:latin typeface="Verdana"/>
                <a:cs typeface="Verdana"/>
              </a:rPr>
              <a:t> </a:t>
            </a:r>
            <a:r>
              <a:rPr dirty="0" sz="1100" spc="-25">
                <a:solidFill>
                  <a:srgbClr val="0F0F0F"/>
                </a:solidFill>
                <a:latin typeface="Verdana"/>
                <a:cs typeface="Verdana"/>
              </a:rPr>
              <a:t>historia</a:t>
            </a:r>
            <a:r>
              <a:rPr dirty="0" sz="1100" spc="-85">
                <a:solidFill>
                  <a:srgbClr val="0F0F0F"/>
                </a:solidFill>
                <a:latin typeface="Verdana"/>
                <a:cs typeface="Verdana"/>
              </a:rPr>
              <a:t> </a:t>
            </a:r>
            <a:r>
              <a:rPr dirty="0" sz="1100" spc="-10">
                <a:solidFill>
                  <a:srgbClr val="0F0F0F"/>
                </a:solidFill>
                <a:latin typeface="Verdana"/>
                <a:cs typeface="Verdana"/>
              </a:rPr>
              <a:t>del</a:t>
            </a:r>
            <a:r>
              <a:rPr dirty="0" sz="1100" spc="-90">
                <a:solidFill>
                  <a:srgbClr val="0F0F0F"/>
                </a:solidFill>
                <a:latin typeface="Verdana"/>
                <a:cs typeface="Verdana"/>
              </a:rPr>
              <a:t> </a:t>
            </a:r>
            <a:r>
              <a:rPr dirty="0" sz="1100" spc="-20">
                <a:solidFill>
                  <a:srgbClr val="0F0F0F"/>
                </a:solidFill>
                <a:latin typeface="Verdana"/>
                <a:cs typeface="Verdana"/>
              </a:rPr>
              <a:t>sector</a:t>
            </a:r>
            <a:r>
              <a:rPr dirty="0" sz="1100" spc="-85">
                <a:solidFill>
                  <a:srgbClr val="0F0F0F"/>
                </a:solidFill>
                <a:latin typeface="Verdana"/>
                <a:cs typeface="Verdana"/>
              </a:rPr>
              <a:t> </a:t>
            </a:r>
            <a:r>
              <a:rPr dirty="0" sz="1100" spc="-25">
                <a:solidFill>
                  <a:srgbClr val="0F0F0F"/>
                </a:solidFill>
                <a:latin typeface="Verdana"/>
                <a:cs typeface="Verdana"/>
              </a:rPr>
              <a:t>inmobiliario</a:t>
            </a:r>
            <a:r>
              <a:rPr dirty="0" sz="1100" spc="-90">
                <a:solidFill>
                  <a:srgbClr val="0F0F0F"/>
                </a:solidFill>
                <a:latin typeface="Verdana"/>
                <a:cs typeface="Verdana"/>
              </a:rPr>
              <a:t> </a:t>
            </a:r>
            <a:r>
              <a:rPr dirty="0" sz="1100" spc="10">
                <a:solidFill>
                  <a:srgbClr val="0F0F0F"/>
                </a:solidFill>
                <a:latin typeface="Verdana"/>
                <a:cs typeface="Verdana"/>
              </a:rPr>
              <a:t>en</a:t>
            </a:r>
            <a:r>
              <a:rPr dirty="0" sz="1100" spc="-85">
                <a:solidFill>
                  <a:srgbClr val="0F0F0F"/>
                </a:solidFill>
                <a:latin typeface="Verdana"/>
                <a:cs typeface="Verdana"/>
              </a:rPr>
              <a:t> </a:t>
            </a:r>
            <a:r>
              <a:rPr dirty="0" sz="1100" spc="-5">
                <a:solidFill>
                  <a:srgbClr val="0F0F0F"/>
                </a:solidFill>
                <a:latin typeface="Verdana"/>
                <a:cs typeface="Verdana"/>
              </a:rPr>
              <a:t>el</a:t>
            </a:r>
            <a:r>
              <a:rPr dirty="0" sz="1100" spc="-85">
                <a:solidFill>
                  <a:srgbClr val="0F0F0F"/>
                </a:solidFill>
                <a:latin typeface="Verdana"/>
                <a:cs typeface="Verdana"/>
              </a:rPr>
              <a:t> </a:t>
            </a:r>
            <a:r>
              <a:rPr dirty="0" sz="1100">
                <a:solidFill>
                  <a:srgbClr val="0F0F0F"/>
                </a:solidFill>
                <a:latin typeface="Verdana"/>
                <a:cs typeface="Verdana"/>
              </a:rPr>
              <a:t>que</a:t>
            </a:r>
            <a:r>
              <a:rPr dirty="0" sz="1100" spc="-90">
                <a:solidFill>
                  <a:srgbClr val="0F0F0F"/>
                </a:solidFill>
                <a:latin typeface="Verdana"/>
                <a:cs typeface="Verdana"/>
              </a:rPr>
              <a:t> </a:t>
            </a:r>
            <a:r>
              <a:rPr dirty="0" sz="1100" spc="-10">
                <a:solidFill>
                  <a:srgbClr val="0F0F0F"/>
                </a:solidFill>
                <a:latin typeface="Verdana"/>
                <a:cs typeface="Verdana"/>
              </a:rPr>
              <a:t>los</a:t>
            </a:r>
            <a:r>
              <a:rPr dirty="0" sz="1100" spc="-85">
                <a:solidFill>
                  <a:srgbClr val="0F0F0F"/>
                </a:solidFill>
                <a:latin typeface="Verdana"/>
                <a:cs typeface="Verdana"/>
              </a:rPr>
              <a:t> </a:t>
            </a:r>
            <a:r>
              <a:rPr dirty="0" sz="1100" spc="-20">
                <a:solidFill>
                  <a:srgbClr val="0F0F0F"/>
                </a:solidFill>
                <a:latin typeface="Verdana"/>
                <a:cs typeface="Verdana"/>
              </a:rPr>
              <a:t>compradores  </a:t>
            </a:r>
            <a:r>
              <a:rPr dirty="0" sz="1100" spc="-15">
                <a:solidFill>
                  <a:srgbClr val="0F0F0F"/>
                </a:solidFill>
                <a:latin typeface="Verdana"/>
                <a:cs typeface="Verdana"/>
              </a:rPr>
              <a:t>tengan </a:t>
            </a:r>
            <a:r>
              <a:rPr dirty="0" sz="1100" spc="5">
                <a:solidFill>
                  <a:srgbClr val="0F0F0F"/>
                </a:solidFill>
                <a:latin typeface="Verdana"/>
                <a:cs typeface="Verdana"/>
              </a:rPr>
              <a:t>más </a:t>
            </a:r>
            <a:r>
              <a:rPr dirty="0" sz="1100" spc="-15">
                <a:solidFill>
                  <a:srgbClr val="0F0F0F"/>
                </a:solidFill>
                <a:latin typeface="Verdana"/>
                <a:cs typeface="Verdana"/>
              </a:rPr>
              <a:t>acceso </a:t>
            </a:r>
            <a:r>
              <a:rPr dirty="0" sz="1100" spc="35">
                <a:solidFill>
                  <a:srgbClr val="0F0F0F"/>
                </a:solidFill>
                <a:latin typeface="Verdana"/>
                <a:cs typeface="Verdana"/>
              </a:rPr>
              <a:t>a </a:t>
            </a:r>
            <a:r>
              <a:rPr dirty="0" sz="1100" spc="-5">
                <a:solidFill>
                  <a:srgbClr val="0F0F0F"/>
                </a:solidFill>
                <a:latin typeface="Verdana"/>
                <a:cs typeface="Verdana"/>
              </a:rPr>
              <a:t>la </a:t>
            </a:r>
            <a:r>
              <a:rPr dirty="0" sz="1100" spc="-20">
                <a:solidFill>
                  <a:srgbClr val="0F0F0F"/>
                </a:solidFill>
                <a:latin typeface="Verdana"/>
                <a:cs typeface="Verdana"/>
              </a:rPr>
              <a:t>información </a:t>
            </a:r>
            <a:r>
              <a:rPr dirty="0" sz="1100" spc="35">
                <a:solidFill>
                  <a:srgbClr val="0F0F0F"/>
                </a:solidFill>
                <a:latin typeface="Verdana"/>
                <a:cs typeface="Verdana"/>
              </a:rPr>
              <a:t>y </a:t>
            </a:r>
            <a:r>
              <a:rPr dirty="0" sz="1100">
                <a:solidFill>
                  <a:srgbClr val="0F0F0F"/>
                </a:solidFill>
                <a:latin typeface="Verdana"/>
                <a:cs typeface="Verdana"/>
              </a:rPr>
              <a:t>una </a:t>
            </a:r>
            <a:r>
              <a:rPr dirty="0" sz="1100" spc="-10">
                <a:solidFill>
                  <a:srgbClr val="0F0F0F"/>
                </a:solidFill>
                <a:latin typeface="Verdana"/>
                <a:cs typeface="Verdana"/>
              </a:rPr>
              <a:t>mayor </a:t>
            </a:r>
            <a:r>
              <a:rPr dirty="0" sz="1100" spc="-25">
                <a:solidFill>
                  <a:srgbClr val="0F0F0F"/>
                </a:solidFill>
                <a:latin typeface="Verdana"/>
                <a:cs typeface="Verdana"/>
              </a:rPr>
              <a:t>probabilidad </a:t>
            </a:r>
            <a:r>
              <a:rPr dirty="0" sz="1100" spc="10">
                <a:solidFill>
                  <a:srgbClr val="0F0F0F"/>
                </a:solidFill>
                <a:latin typeface="Verdana"/>
                <a:cs typeface="Verdana"/>
              </a:rPr>
              <a:t>de </a:t>
            </a:r>
            <a:r>
              <a:rPr dirty="0" sz="1100" spc="-15">
                <a:solidFill>
                  <a:srgbClr val="0F0F0F"/>
                </a:solidFill>
                <a:latin typeface="Verdana"/>
                <a:cs typeface="Verdana"/>
              </a:rPr>
              <a:t>tener </a:t>
            </a:r>
            <a:r>
              <a:rPr dirty="0" sz="1100" spc="5">
                <a:solidFill>
                  <a:srgbClr val="0F0F0F"/>
                </a:solidFill>
                <a:latin typeface="Verdana"/>
                <a:cs typeface="Verdana"/>
              </a:rPr>
              <a:t>su </a:t>
            </a:r>
            <a:r>
              <a:rPr dirty="0" sz="1100" spc="-20">
                <a:solidFill>
                  <a:srgbClr val="0F0F0F"/>
                </a:solidFill>
                <a:latin typeface="Verdana"/>
                <a:cs typeface="Verdana"/>
              </a:rPr>
              <a:t>propia  </a:t>
            </a:r>
            <a:r>
              <a:rPr dirty="0" sz="1100" spc="-25">
                <a:solidFill>
                  <a:srgbClr val="0F0F0F"/>
                </a:solidFill>
                <a:latin typeface="Verdana"/>
                <a:cs typeface="Verdana"/>
              </a:rPr>
              <a:t>representación inmobiliaria </a:t>
            </a:r>
            <a:r>
              <a:rPr dirty="0" sz="1100">
                <a:solidFill>
                  <a:srgbClr val="0F0F0F"/>
                </a:solidFill>
                <a:latin typeface="Verdana"/>
                <a:cs typeface="Verdana"/>
              </a:rPr>
              <a:t>que </a:t>
            </a:r>
            <a:r>
              <a:rPr dirty="0" sz="1100" spc="-15">
                <a:solidFill>
                  <a:srgbClr val="0F0F0F"/>
                </a:solidFill>
                <a:latin typeface="Verdana"/>
                <a:cs typeface="Verdana"/>
              </a:rPr>
              <a:t>ahora. </a:t>
            </a:r>
            <a:r>
              <a:rPr dirty="0" sz="1100">
                <a:solidFill>
                  <a:srgbClr val="0F0F0F"/>
                </a:solidFill>
                <a:latin typeface="Verdana"/>
                <a:cs typeface="Verdana"/>
              </a:rPr>
              <a:t>Son </a:t>
            </a:r>
            <a:r>
              <a:rPr dirty="0" sz="1100" spc="-20">
                <a:solidFill>
                  <a:srgbClr val="0F0F0F"/>
                </a:solidFill>
                <a:latin typeface="Verdana"/>
                <a:cs typeface="Verdana"/>
              </a:rPr>
              <a:t>expertos </a:t>
            </a:r>
            <a:r>
              <a:rPr dirty="0" sz="1100" spc="35">
                <a:solidFill>
                  <a:srgbClr val="0F0F0F"/>
                </a:solidFill>
                <a:latin typeface="Verdana"/>
                <a:cs typeface="Verdana"/>
              </a:rPr>
              <a:t>y </a:t>
            </a:r>
            <a:r>
              <a:rPr dirty="0" sz="1100" spc="-15">
                <a:solidFill>
                  <a:srgbClr val="0F0F0F"/>
                </a:solidFill>
                <a:latin typeface="Verdana"/>
                <a:cs typeface="Verdana"/>
              </a:rPr>
              <a:t>están </a:t>
            </a:r>
            <a:r>
              <a:rPr dirty="0" sz="1100" spc="-10">
                <a:solidFill>
                  <a:srgbClr val="0F0F0F"/>
                </a:solidFill>
                <a:latin typeface="Verdana"/>
                <a:cs typeface="Verdana"/>
              </a:rPr>
              <a:t>bien </a:t>
            </a:r>
            <a:r>
              <a:rPr dirty="0" sz="1100" spc="-20">
                <a:solidFill>
                  <a:srgbClr val="0F0F0F"/>
                </a:solidFill>
                <a:latin typeface="Verdana"/>
                <a:cs typeface="Verdana"/>
              </a:rPr>
              <a:t>informados, </a:t>
            </a:r>
            <a:r>
              <a:rPr dirty="0" sz="1100" spc="35">
                <a:solidFill>
                  <a:srgbClr val="0F0F0F"/>
                </a:solidFill>
                <a:latin typeface="Verdana"/>
                <a:cs typeface="Verdana"/>
              </a:rPr>
              <a:t>y </a:t>
            </a:r>
            <a:r>
              <a:rPr dirty="0" sz="1100" spc="5">
                <a:solidFill>
                  <a:srgbClr val="0F0F0F"/>
                </a:solidFill>
                <a:latin typeface="Verdana"/>
                <a:cs typeface="Verdana"/>
              </a:rPr>
              <a:t>su </a:t>
            </a:r>
            <a:r>
              <a:rPr dirty="0" sz="1100" spc="-25">
                <a:solidFill>
                  <a:srgbClr val="0F0F0F"/>
                </a:solidFill>
                <a:latin typeface="Verdana"/>
                <a:cs typeface="Verdana"/>
              </a:rPr>
              <a:t>objetivo,  </a:t>
            </a:r>
            <a:r>
              <a:rPr dirty="0" sz="1100" spc="-20">
                <a:solidFill>
                  <a:srgbClr val="0F0F0F"/>
                </a:solidFill>
                <a:latin typeface="Verdana"/>
                <a:cs typeface="Verdana"/>
              </a:rPr>
              <a:t>comprensiblemente,</a:t>
            </a:r>
            <a:r>
              <a:rPr dirty="0" sz="1100" spc="-95">
                <a:solidFill>
                  <a:srgbClr val="0F0F0F"/>
                </a:solidFill>
                <a:latin typeface="Verdana"/>
                <a:cs typeface="Verdana"/>
              </a:rPr>
              <a:t> </a:t>
            </a:r>
            <a:r>
              <a:rPr dirty="0" sz="1100" spc="5">
                <a:solidFill>
                  <a:srgbClr val="0F0F0F"/>
                </a:solidFill>
                <a:latin typeface="Verdana"/>
                <a:cs typeface="Verdana"/>
              </a:rPr>
              <a:t>es</a:t>
            </a:r>
            <a:r>
              <a:rPr dirty="0" sz="1100" spc="-90">
                <a:solidFill>
                  <a:srgbClr val="0F0F0F"/>
                </a:solidFill>
                <a:latin typeface="Verdana"/>
                <a:cs typeface="Verdana"/>
              </a:rPr>
              <a:t> </a:t>
            </a:r>
            <a:r>
              <a:rPr dirty="0" sz="1100" spc="-15">
                <a:solidFill>
                  <a:srgbClr val="0F0F0F"/>
                </a:solidFill>
                <a:latin typeface="Verdana"/>
                <a:cs typeface="Verdana"/>
              </a:rPr>
              <a:t>comprar</a:t>
            </a:r>
            <a:r>
              <a:rPr dirty="0" sz="1100" spc="-90">
                <a:solidFill>
                  <a:srgbClr val="0F0F0F"/>
                </a:solidFill>
                <a:latin typeface="Verdana"/>
                <a:cs typeface="Verdana"/>
              </a:rPr>
              <a:t> </a:t>
            </a:r>
            <a:r>
              <a:rPr dirty="0" sz="1100">
                <a:solidFill>
                  <a:srgbClr val="0F0F0F"/>
                </a:solidFill>
                <a:latin typeface="Verdana"/>
                <a:cs typeface="Verdana"/>
              </a:rPr>
              <a:t>una</a:t>
            </a:r>
            <a:r>
              <a:rPr dirty="0" sz="1100" spc="-95">
                <a:solidFill>
                  <a:srgbClr val="0F0F0F"/>
                </a:solidFill>
                <a:latin typeface="Verdana"/>
                <a:cs typeface="Verdana"/>
              </a:rPr>
              <a:t> </a:t>
            </a:r>
            <a:r>
              <a:rPr dirty="0" sz="1100" spc="-10">
                <a:solidFill>
                  <a:srgbClr val="0F0F0F"/>
                </a:solidFill>
                <a:latin typeface="Verdana"/>
                <a:cs typeface="Verdana"/>
              </a:rPr>
              <a:t>casa</a:t>
            </a:r>
            <a:r>
              <a:rPr dirty="0" sz="1100" spc="-90">
                <a:solidFill>
                  <a:srgbClr val="0F0F0F"/>
                </a:solidFill>
                <a:latin typeface="Verdana"/>
                <a:cs typeface="Verdana"/>
              </a:rPr>
              <a:t> </a:t>
            </a:r>
            <a:r>
              <a:rPr dirty="0" sz="1100" spc="-5">
                <a:solidFill>
                  <a:srgbClr val="0F0F0F"/>
                </a:solidFill>
                <a:latin typeface="Verdana"/>
                <a:cs typeface="Verdana"/>
              </a:rPr>
              <a:t>por</a:t>
            </a:r>
            <a:r>
              <a:rPr dirty="0" sz="1100" spc="-90">
                <a:solidFill>
                  <a:srgbClr val="0F0F0F"/>
                </a:solidFill>
                <a:latin typeface="Verdana"/>
                <a:cs typeface="Verdana"/>
              </a:rPr>
              <a:t> </a:t>
            </a:r>
            <a:r>
              <a:rPr dirty="0" sz="1100" spc="-5">
                <a:solidFill>
                  <a:srgbClr val="0F0F0F"/>
                </a:solidFill>
                <a:latin typeface="Verdana"/>
                <a:cs typeface="Verdana"/>
              </a:rPr>
              <a:t>la</a:t>
            </a:r>
            <a:r>
              <a:rPr dirty="0" sz="1100" spc="-90">
                <a:solidFill>
                  <a:srgbClr val="0F0F0F"/>
                </a:solidFill>
                <a:latin typeface="Verdana"/>
                <a:cs typeface="Verdana"/>
              </a:rPr>
              <a:t> </a:t>
            </a:r>
            <a:r>
              <a:rPr dirty="0" sz="1100" spc="-10">
                <a:solidFill>
                  <a:srgbClr val="0F0F0F"/>
                </a:solidFill>
                <a:latin typeface="Verdana"/>
                <a:cs typeface="Verdana"/>
              </a:rPr>
              <a:t>menor</a:t>
            </a:r>
            <a:r>
              <a:rPr dirty="0" sz="1100" spc="-95">
                <a:solidFill>
                  <a:srgbClr val="0F0F0F"/>
                </a:solidFill>
                <a:latin typeface="Verdana"/>
                <a:cs typeface="Verdana"/>
              </a:rPr>
              <a:t> </a:t>
            </a:r>
            <a:r>
              <a:rPr dirty="0" sz="1100" spc="-20">
                <a:solidFill>
                  <a:srgbClr val="0F0F0F"/>
                </a:solidFill>
                <a:latin typeface="Verdana"/>
                <a:cs typeface="Verdana"/>
              </a:rPr>
              <a:t>cantidad</a:t>
            </a:r>
            <a:r>
              <a:rPr dirty="0" sz="1100" spc="-90">
                <a:solidFill>
                  <a:srgbClr val="0F0F0F"/>
                </a:solidFill>
                <a:latin typeface="Verdana"/>
                <a:cs typeface="Verdana"/>
              </a:rPr>
              <a:t> </a:t>
            </a:r>
            <a:r>
              <a:rPr dirty="0" sz="1100" spc="10">
                <a:solidFill>
                  <a:srgbClr val="0F0F0F"/>
                </a:solidFill>
                <a:latin typeface="Verdana"/>
                <a:cs typeface="Verdana"/>
              </a:rPr>
              <a:t>de</a:t>
            </a:r>
            <a:r>
              <a:rPr dirty="0" sz="1100" spc="-90">
                <a:solidFill>
                  <a:srgbClr val="0F0F0F"/>
                </a:solidFill>
                <a:latin typeface="Verdana"/>
                <a:cs typeface="Verdana"/>
              </a:rPr>
              <a:t> </a:t>
            </a:r>
            <a:r>
              <a:rPr dirty="0" sz="1100" spc="-20">
                <a:solidFill>
                  <a:srgbClr val="0F0F0F"/>
                </a:solidFill>
                <a:latin typeface="Verdana"/>
                <a:cs typeface="Verdana"/>
              </a:rPr>
              <a:t>dinero</a:t>
            </a:r>
            <a:r>
              <a:rPr dirty="0" sz="1100" spc="-90">
                <a:solidFill>
                  <a:srgbClr val="0F0F0F"/>
                </a:solidFill>
                <a:latin typeface="Verdana"/>
                <a:cs typeface="Verdana"/>
              </a:rPr>
              <a:t> </a:t>
            </a:r>
            <a:r>
              <a:rPr dirty="0" sz="1100" spc="-5">
                <a:solidFill>
                  <a:srgbClr val="0F0F0F"/>
                </a:solidFill>
                <a:latin typeface="Verdana"/>
                <a:cs typeface="Verdana"/>
              </a:rPr>
              <a:t>con</a:t>
            </a:r>
            <a:r>
              <a:rPr dirty="0" sz="1100" spc="-95">
                <a:solidFill>
                  <a:srgbClr val="0F0F0F"/>
                </a:solidFill>
                <a:latin typeface="Verdana"/>
                <a:cs typeface="Verdana"/>
              </a:rPr>
              <a:t> </a:t>
            </a:r>
            <a:r>
              <a:rPr dirty="0" sz="1100" spc="-10">
                <a:solidFill>
                  <a:srgbClr val="0F0F0F"/>
                </a:solidFill>
                <a:latin typeface="Verdana"/>
                <a:cs typeface="Verdana"/>
              </a:rPr>
              <a:t>las</a:t>
            </a:r>
            <a:r>
              <a:rPr dirty="0" sz="1100" spc="-90">
                <a:solidFill>
                  <a:srgbClr val="0F0F0F"/>
                </a:solidFill>
                <a:latin typeface="Verdana"/>
                <a:cs typeface="Verdana"/>
              </a:rPr>
              <a:t> </a:t>
            </a:r>
            <a:r>
              <a:rPr dirty="0" sz="1100" spc="-20">
                <a:solidFill>
                  <a:srgbClr val="0F0F0F"/>
                </a:solidFill>
                <a:latin typeface="Verdana"/>
                <a:cs typeface="Verdana"/>
              </a:rPr>
              <a:t>condiciones  </a:t>
            </a:r>
            <a:r>
              <a:rPr dirty="0" sz="1100">
                <a:solidFill>
                  <a:srgbClr val="0F0F0F"/>
                </a:solidFill>
                <a:latin typeface="Verdana"/>
                <a:cs typeface="Verdana"/>
              </a:rPr>
              <a:t>que</a:t>
            </a:r>
            <a:r>
              <a:rPr dirty="0" sz="1100" spc="-90">
                <a:solidFill>
                  <a:srgbClr val="0F0F0F"/>
                </a:solidFill>
                <a:latin typeface="Verdana"/>
                <a:cs typeface="Verdana"/>
              </a:rPr>
              <a:t> </a:t>
            </a:r>
            <a:r>
              <a:rPr dirty="0" sz="1100" spc="5">
                <a:solidFill>
                  <a:srgbClr val="0F0F0F"/>
                </a:solidFill>
                <a:latin typeface="Verdana"/>
                <a:cs typeface="Verdana"/>
              </a:rPr>
              <a:t>más</a:t>
            </a:r>
            <a:r>
              <a:rPr dirty="0" sz="1100" spc="-90">
                <a:solidFill>
                  <a:srgbClr val="0F0F0F"/>
                </a:solidFill>
                <a:latin typeface="Verdana"/>
                <a:cs typeface="Verdana"/>
              </a:rPr>
              <a:t> </a:t>
            </a:r>
            <a:r>
              <a:rPr dirty="0" sz="1100" spc="-20">
                <a:solidFill>
                  <a:srgbClr val="0F0F0F"/>
                </a:solidFill>
                <a:latin typeface="Verdana"/>
                <a:cs typeface="Verdana"/>
              </a:rPr>
              <a:t>favorezcan</a:t>
            </a:r>
            <a:r>
              <a:rPr dirty="0" sz="1100" spc="-90">
                <a:solidFill>
                  <a:srgbClr val="0F0F0F"/>
                </a:solidFill>
                <a:latin typeface="Verdana"/>
                <a:cs typeface="Verdana"/>
              </a:rPr>
              <a:t> </a:t>
            </a:r>
            <a:r>
              <a:rPr dirty="0" sz="1100" spc="-5">
                <a:solidFill>
                  <a:srgbClr val="0F0F0F"/>
                </a:solidFill>
                <a:latin typeface="Verdana"/>
                <a:cs typeface="Verdana"/>
              </a:rPr>
              <a:t>sus</a:t>
            </a:r>
            <a:r>
              <a:rPr dirty="0" sz="1100" spc="-90">
                <a:solidFill>
                  <a:srgbClr val="0F0F0F"/>
                </a:solidFill>
                <a:latin typeface="Verdana"/>
                <a:cs typeface="Verdana"/>
              </a:rPr>
              <a:t> </a:t>
            </a:r>
            <a:r>
              <a:rPr dirty="0" sz="1100" spc="-25">
                <a:solidFill>
                  <a:srgbClr val="0F0F0F"/>
                </a:solidFill>
                <a:latin typeface="Verdana"/>
                <a:cs typeface="Verdana"/>
              </a:rPr>
              <a:t>intereses.</a:t>
            </a:r>
            <a:r>
              <a:rPr dirty="0" sz="1100" spc="-90">
                <a:solidFill>
                  <a:srgbClr val="0F0F0F"/>
                </a:solidFill>
                <a:latin typeface="Verdana"/>
                <a:cs typeface="Verdana"/>
              </a:rPr>
              <a:t> </a:t>
            </a:r>
            <a:r>
              <a:rPr dirty="0" sz="1100" spc="-5">
                <a:solidFill>
                  <a:srgbClr val="0F0F0F"/>
                </a:solidFill>
                <a:latin typeface="Verdana"/>
                <a:cs typeface="Verdana"/>
              </a:rPr>
              <a:t>Por</a:t>
            </a:r>
            <a:r>
              <a:rPr dirty="0" sz="1100" spc="-90">
                <a:solidFill>
                  <a:srgbClr val="0F0F0F"/>
                </a:solidFill>
                <a:latin typeface="Verdana"/>
                <a:cs typeface="Verdana"/>
              </a:rPr>
              <a:t> </a:t>
            </a:r>
            <a:r>
              <a:rPr dirty="0" sz="1100" spc="-5">
                <a:solidFill>
                  <a:srgbClr val="0F0F0F"/>
                </a:solidFill>
                <a:latin typeface="Verdana"/>
                <a:cs typeface="Verdana"/>
              </a:rPr>
              <a:t>eso</a:t>
            </a:r>
            <a:r>
              <a:rPr dirty="0" sz="1100" spc="-90">
                <a:solidFill>
                  <a:srgbClr val="0F0F0F"/>
                </a:solidFill>
                <a:latin typeface="Verdana"/>
                <a:cs typeface="Verdana"/>
              </a:rPr>
              <a:t> </a:t>
            </a:r>
            <a:r>
              <a:rPr dirty="0" sz="1100" spc="5">
                <a:solidFill>
                  <a:srgbClr val="0F0F0F"/>
                </a:solidFill>
                <a:latin typeface="Verdana"/>
                <a:cs typeface="Verdana"/>
              </a:rPr>
              <a:t>es</a:t>
            </a:r>
            <a:r>
              <a:rPr dirty="0" sz="1100" spc="-90">
                <a:solidFill>
                  <a:srgbClr val="0F0F0F"/>
                </a:solidFill>
                <a:latin typeface="Verdana"/>
                <a:cs typeface="Verdana"/>
              </a:rPr>
              <a:t> </a:t>
            </a:r>
            <a:r>
              <a:rPr dirty="0" sz="1100" spc="-5">
                <a:solidFill>
                  <a:srgbClr val="0F0F0F"/>
                </a:solidFill>
                <a:latin typeface="Verdana"/>
                <a:cs typeface="Verdana"/>
              </a:rPr>
              <a:t>tan</a:t>
            </a:r>
            <a:r>
              <a:rPr dirty="0" sz="1100" spc="-90">
                <a:solidFill>
                  <a:srgbClr val="0F0F0F"/>
                </a:solidFill>
                <a:latin typeface="Verdana"/>
                <a:cs typeface="Verdana"/>
              </a:rPr>
              <a:t> </a:t>
            </a:r>
            <a:r>
              <a:rPr dirty="0" sz="1100" spc="-20">
                <a:solidFill>
                  <a:srgbClr val="0F0F0F"/>
                </a:solidFill>
                <a:latin typeface="Verdana"/>
                <a:cs typeface="Verdana"/>
              </a:rPr>
              <a:t>importante</a:t>
            </a:r>
            <a:r>
              <a:rPr dirty="0" sz="1100" spc="-90">
                <a:solidFill>
                  <a:srgbClr val="0F0F0F"/>
                </a:solidFill>
                <a:latin typeface="Verdana"/>
                <a:cs typeface="Verdana"/>
              </a:rPr>
              <a:t> </a:t>
            </a:r>
            <a:r>
              <a:rPr dirty="0" sz="1100" spc="-15">
                <a:solidFill>
                  <a:srgbClr val="0F0F0F"/>
                </a:solidFill>
                <a:latin typeface="Verdana"/>
                <a:cs typeface="Verdana"/>
              </a:rPr>
              <a:t>tener</a:t>
            </a:r>
            <a:r>
              <a:rPr dirty="0" sz="1100" spc="-90">
                <a:solidFill>
                  <a:srgbClr val="0F0F0F"/>
                </a:solidFill>
                <a:latin typeface="Verdana"/>
                <a:cs typeface="Verdana"/>
              </a:rPr>
              <a:t> </a:t>
            </a:r>
            <a:r>
              <a:rPr dirty="0" sz="1100" spc="10">
                <a:solidFill>
                  <a:srgbClr val="0F0F0F"/>
                </a:solidFill>
                <a:latin typeface="Verdana"/>
                <a:cs typeface="Verdana"/>
              </a:rPr>
              <a:t>de</a:t>
            </a:r>
            <a:r>
              <a:rPr dirty="0" sz="1100" spc="-90">
                <a:solidFill>
                  <a:srgbClr val="0F0F0F"/>
                </a:solidFill>
                <a:latin typeface="Verdana"/>
                <a:cs typeface="Verdana"/>
              </a:rPr>
              <a:t> </a:t>
            </a:r>
            <a:r>
              <a:rPr dirty="0" sz="1100" spc="5">
                <a:solidFill>
                  <a:srgbClr val="0F0F0F"/>
                </a:solidFill>
                <a:latin typeface="Verdana"/>
                <a:cs typeface="Verdana"/>
              </a:rPr>
              <a:t>su</a:t>
            </a:r>
            <a:r>
              <a:rPr dirty="0" sz="1100" spc="-90">
                <a:solidFill>
                  <a:srgbClr val="0F0F0F"/>
                </a:solidFill>
                <a:latin typeface="Verdana"/>
                <a:cs typeface="Verdana"/>
              </a:rPr>
              <a:t> </a:t>
            </a:r>
            <a:r>
              <a:rPr dirty="0" sz="1100" spc="-15">
                <a:solidFill>
                  <a:srgbClr val="0F0F0F"/>
                </a:solidFill>
                <a:latin typeface="Verdana"/>
                <a:cs typeface="Verdana"/>
              </a:rPr>
              <a:t>lado</a:t>
            </a:r>
            <a:r>
              <a:rPr dirty="0" sz="1100" spc="-90">
                <a:solidFill>
                  <a:srgbClr val="0F0F0F"/>
                </a:solidFill>
                <a:latin typeface="Verdana"/>
                <a:cs typeface="Verdana"/>
              </a:rPr>
              <a:t> </a:t>
            </a:r>
            <a:r>
              <a:rPr dirty="0" sz="1100" spc="35">
                <a:solidFill>
                  <a:srgbClr val="0F0F0F"/>
                </a:solidFill>
                <a:latin typeface="Verdana"/>
                <a:cs typeface="Verdana"/>
              </a:rPr>
              <a:t>a</a:t>
            </a:r>
            <a:r>
              <a:rPr dirty="0" sz="1100" spc="-90">
                <a:solidFill>
                  <a:srgbClr val="0F0F0F"/>
                </a:solidFill>
                <a:latin typeface="Verdana"/>
                <a:cs typeface="Verdana"/>
              </a:rPr>
              <a:t> </a:t>
            </a:r>
            <a:r>
              <a:rPr dirty="0" sz="1100" spc="10">
                <a:solidFill>
                  <a:srgbClr val="0F0F0F"/>
                </a:solidFill>
                <a:latin typeface="Verdana"/>
                <a:cs typeface="Verdana"/>
              </a:rPr>
              <a:t>un</a:t>
            </a:r>
            <a:r>
              <a:rPr dirty="0" sz="1100" spc="-90">
                <a:solidFill>
                  <a:srgbClr val="0F0F0F"/>
                </a:solidFill>
                <a:latin typeface="Verdana"/>
                <a:cs typeface="Verdana"/>
              </a:rPr>
              <a:t> </a:t>
            </a:r>
            <a:r>
              <a:rPr dirty="0" sz="1100" spc="-25">
                <a:solidFill>
                  <a:srgbClr val="0F0F0F"/>
                </a:solidFill>
                <a:latin typeface="Verdana"/>
                <a:cs typeface="Verdana"/>
              </a:rPr>
              <a:t>profesional  </a:t>
            </a:r>
            <a:r>
              <a:rPr dirty="0" sz="1100" spc="-5">
                <a:solidFill>
                  <a:srgbClr val="0F0F0F"/>
                </a:solidFill>
                <a:latin typeface="Verdana"/>
                <a:cs typeface="Verdana"/>
              </a:rPr>
              <a:t>con </a:t>
            </a:r>
            <a:r>
              <a:rPr dirty="0" sz="1100" spc="-25">
                <a:solidFill>
                  <a:srgbClr val="0F0F0F"/>
                </a:solidFill>
                <a:latin typeface="Verdana"/>
                <a:cs typeface="Verdana"/>
              </a:rPr>
              <a:t>experiencia </a:t>
            </a:r>
            <a:r>
              <a:rPr dirty="0" sz="1100">
                <a:solidFill>
                  <a:srgbClr val="0F0F0F"/>
                </a:solidFill>
                <a:latin typeface="Verdana"/>
                <a:cs typeface="Verdana"/>
              </a:rPr>
              <a:t>que </a:t>
            </a:r>
            <a:r>
              <a:rPr dirty="0" sz="1100" spc="-10">
                <a:solidFill>
                  <a:srgbClr val="0F0F0F"/>
                </a:solidFill>
                <a:latin typeface="Verdana"/>
                <a:cs typeface="Verdana"/>
              </a:rPr>
              <a:t>pueda </a:t>
            </a:r>
            <a:r>
              <a:rPr dirty="0" sz="1100" spc="-15">
                <a:solidFill>
                  <a:srgbClr val="0F0F0F"/>
                </a:solidFill>
                <a:latin typeface="Verdana"/>
                <a:cs typeface="Verdana"/>
              </a:rPr>
              <a:t>manejar </a:t>
            </a:r>
            <a:r>
              <a:rPr dirty="0" sz="1100" spc="-10">
                <a:solidFill>
                  <a:srgbClr val="0F0F0F"/>
                </a:solidFill>
                <a:latin typeface="Verdana"/>
                <a:cs typeface="Verdana"/>
              </a:rPr>
              <a:t>las </a:t>
            </a:r>
            <a:r>
              <a:rPr dirty="0" sz="1100" spc="-20">
                <a:solidFill>
                  <a:srgbClr val="0F0F0F"/>
                </a:solidFill>
                <a:latin typeface="Verdana"/>
                <a:cs typeface="Verdana"/>
              </a:rPr>
              <a:t>negociaciones </a:t>
            </a:r>
            <a:r>
              <a:rPr dirty="0" sz="1100" spc="-10">
                <a:solidFill>
                  <a:srgbClr val="0F0F0F"/>
                </a:solidFill>
                <a:latin typeface="Verdana"/>
                <a:cs typeface="Verdana"/>
              </a:rPr>
              <a:t>del </a:t>
            </a:r>
            <a:r>
              <a:rPr dirty="0" sz="1100" spc="-20">
                <a:solidFill>
                  <a:srgbClr val="0F0F0F"/>
                </a:solidFill>
                <a:latin typeface="Verdana"/>
                <a:cs typeface="Verdana"/>
              </a:rPr>
              <a:t>contrato, </a:t>
            </a:r>
            <a:r>
              <a:rPr dirty="0" sz="1100" spc="-10">
                <a:solidFill>
                  <a:srgbClr val="0F0F0F"/>
                </a:solidFill>
                <a:latin typeface="Verdana"/>
                <a:cs typeface="Verdana"/>
              </a:rPr>
              <a:t>las </a:t>
            </a:r>
            <a:r>
              <a:rPr dirty="0" sz="1100" spc="-25">
                <a:solidFill>
                  <a:srgbClr val="0F0F0F"/>
                </a:solidFill>
                <a:latin typeface="Verdana"/>
                <a:cs typeface="Verdana"/>
              </a:rPr>
              <a:t>situaciones </a:t>
            </a:r>
            <a:r>
              <a:rPr dirty="0" sz="1100" spc="10">
                <a:solidFill>
                  <a:srgbClr val="0F0F0F"/>
                </a:solidFill>
                <a:latin typeface="Verdana"/>
                <a:cs typeface="Verdana"/>
              </a:rPr>
              <a:t>de </a:t>
            </a:r>
            <a:r>
              <a:rPr dirty="0" sz="1100" spc="-20">
                <a:solidFill>
                  <a:srgbClr val="0F0F0F"/>
                </a:solidFill>
                <a:latin typeface="Verdana"/>
                <a:cs typeface="Verdana"/>
              </a:rPr>
              <a:t>oferta  </a:t>
            </a:r>
            <a:r>
              <a:rPr dirty="0" sz="1100" spc="-25">
                <a:solidFill>
                  <a:srgbClr val="0F0F0F"/>
                </a:solidFill>
                <a:latin typeface="Verdana"/>
                <a:cs typeface="Verdana"/>
              </a:rPr>
              <a:t>múltiple,</a:t>
            </a:r>
            <a:r>
              <a:rPr dirty="0" sz="1100" spc="-95">
                <a:solidFill>
                  <a:srgbClr val="0F0F0F"/>
                </a:solidFill>
                <a:latin typeface="Verdana"/>
                <a:cs typeface="Verdana"/>
              </a:rPr>
              <a:t> </a:t>
            </a:r>
            <a:r>
              <a:rPr dirty="0" sz="1100" spc="-10">
                <a:solidFill>
                  <a:srgbClr val="0F0F0F"/>
                </a:solidFill>
                <a:latin typeface="Verdana"/>
                <a:cs typeface="Verdana"/>
              </a:rPr>
              <a:t>las</a:t>
            </a:r>
            <a:r>
              <a:rPr dirty="0" sz="1100" spc="-95">
                <a:solidFill>
                  <a:srgbClr val="0F0F0F"/>
                </a:solidFill>
                <a:latin typeface="Verdana"/>
                <a:cs typeface="Verdana"/>
              </a:rPr>
              <a:t> </a:t>
            </a:r>
            <a:r>
              <a:rPr dirty="0" sz="1100" spc="-20">
                <a:solidFill>
                  <a:srgbClr val="0F0F0F"/>
                </a:solidFill>
                <a:latin typeface="Verdana"/>
                <a:cs typeface="Verdana"/>
              </a:rPr>
              <a:t>condiciones</a:t>
            </a:r>
            <a:r>
              <a:rPr dirty="0" sz="1100" spc="-95">
                <a:solidFill>
                  <a:srgbClr val="0F0F0F"/>
                </a:solidFill>
                <a:latin typeface="Verdana"/>
                <a:cs typeface="Verdana"/>
              </a:rPr>
              <a:t> </a:t>
            </a:r>
            <a:r>
              <a:rPr dirty="0" sz="1100" spc="-20">
                <a:solidFill>
                  <a:srgbClr val="0F0F0F"/>
                </a:solidFill>
                <a:latin typeface="Verdana"/>
                <a:cs typeface="Verdana"/>
              </a:rPr>
              <a:t>justas</a:t>
            </a:r>
            <a:r>
              <a:rPr dirty="0" sz="1100" spc="-95">
                <a:solidFill>
                  <a:srgbClr val="0F0F0F"/>
                </a:solidFill>
                <a:latin typeface="Verdana"/>
                <a:cs typeface="Verdana"/>
              </a:rPr>
              <a:t> </a:t>
            </a:r>
            <a:r>
              <a:rPr dirty="0" sz="1100" spc="35">
                <a:solidFill>
                  <a:srgbClr val="0F0F0F"/>
                </a:solidFill>
                <a:latin typeface="Verdana"/>
                <a:cs typeface="Verdana"/>
              </a:rPr>
              <a:t>y</a:t>
            </a:r>
            <a:r>
              <a:rPr dirty="0" sz="1100" spc="-95">
                <a:solidFill>
                  <a:srgbClr val="0F0F0F"/>
                </a:solidFill>
                <a:latin typeface="Verdana"/>
                <a:cs typeface="Verdana"/>
              </a:rPr>
              <a:t> </a:t>
            </a:r>
            <a:r>
              <a:rPr dirty="0" sz="1100" spc="-10">
                <a:solidFill>
                  <a:srgbClr val="0F0F0F"/>
                </a:solidFill>
                <a:latin typeface="Verdana"/>
                <a:cs typeface="Verdana"/>
              </a:rPr>
              <a:t>las</a:t>
            </a:r>
            <a:r>
              <a:rPr dirty="0" sz="1100" spc="-95">
                <a:solidFill>
                  <a:srgbClr val="0F0F0F"/>
                </a:solidFill>
                <a:latin typeface="Verdana"/>
                <a:cs typeface="Verdana"/>
              </a:rPr>
              <a:t> </a:t>
            </a:r>
            <a:r>
              <a:rPr dirty="0" sz="1100" spc="-15">
                <a:solidFill>
                  <a:srgbClr val="0F0F0F"/>
                </a:solidFill>
                <a:latin typeface="Verdana"/>
                <a:cs typeface="Verdana"/>
              </a:rPr>
              <a:t>lagunas</a:t>
            </a:r>
            <a:r>
              <a:rPr dirty="0" sz="1100" spc="-95">
                <a:solidFill>
                  <a:srgbClr val="0F0F0F"/>
                </a:solidFill>
                <a:latin typeface="Verdana"/>
                <a:cs typeface="Verdana"/>
              </a:rPr>
              <a:t> </a:t>
            </a:r>
            <a:r>
              <a:rPr dirty="0" sz="1100" spc="-25">
                <a:solidFill>
                  <a:srgbClr val="0F0F0F"/>
                </a:solidFill>
                <a:latin typeface="Verdana"/>
                <a:cs typeface="Verdana"/>
              </a:rPr>
              <a:t>legales.</a:t>
            </a:r>
            <a:endParaRPr sz="1100">
              <a:latin typeface="Verdana"/>
              <a:cs typeface="Verdana"/>
            </a:endParaRPr>
          </a:p>
          <a:p>
            <a:pPr>
              <a:lnSpc>
                <a:spcPct val="100000"/>
              </a:lnSpc>
              <a:spcBef>
                <a:spcPts val="40"/>
              </a:spcBef>
            </a:pPr>
            <a:endParaRPr sz="1450">
              <a:latin typeface="Times New Roman"/>
              <a:cs typeface="Times New Roman"/>
            </a:endParaRPr>
          </a:p>
          <a:p>
            <a:pPr marL="23495">
              <a:lnSpc>
                <a:spcPct val="100000"/>
              </a:lnSpc>
            </a:pPr>
            <a:r>
              <a:rPr dirty="0" sz="1100" spc="-5" b="1">
                <a:solidFill>
                  <a:srgbClr val="0F0F0F"/>
                </a:solidFill>
                <a:latin typeface="Verdana"/>
                <a:cs typeface="Verdana"/>
              </a:rPr>
              <a:t>Tiempo</a:t>
            </a:r>
            <a:endParaRPr sz="1100">
              <a:latin typeface="Verdana"/>
              <a:cs typeface="Verdana"/>
            </a:endParaRPr>
          </a:p>
          <a:p>
            <a:pPr marL="12700" marR="40640" indent="10795">
              <a:lnSpc>
                <a:spcPct val="114700"/>
              </a:lnSpc>
            </a:pPr>
            <a:r>
              <a:rPr dirty="0" sz="1100" spc="10">
                <a:solidFill>
                  <a:srgbClr val="0F0F0F"/>
                </a:solidFill>
                <a:latin typeface="Verdana"/>
                <a:cs typeface="Verdana"/>
              </a:rPr>
              <a:t>En </a:t>
            </a:r>
            <a:r>
              <a:rPr dirty="0" sz="1100" spc="-5">
                <a:solidFill>
                  <a:srgbClr val="0F0F0F"/>
                </a:solidFill>
                <a:latin typeface="Verdana"/>
                <a:cs typeface="Verdana"/>
              </a:rPr>
              <a:t>el </a:t>
            </a:r>
            <a:r>
              <a:rPr dirty="0" sz="1100" spc="-20">
                <a:solidFill>
                  <a:srgbClr val="0F0F0F"/>
                </a:solidFill>
                <a:latin typeface="Verdana"/>
                <a:cs typeface="Verdana"/>
              </a:rPr>
              <a:t>último recuento, </a:t>
            </a:r>
            <a:r>
              <a:rPr dirty="0" sz="1100">
                <a:solidFill>
                  <a:srgbClr val="0F0F0F"/>
                </a:solidFill>
                <a:latin typeface="Verdana"/>
                <a:cs typeface="Verdana"/>
              </a:rPr>
              <a:t>hay 184 </a:t>
            </a:r>
            <a:r>
              <a:rPr dirty="0" sz="1100" spc="-20">
                <a:solidFill>
                  <a:srgbClr val="0F0F0F"/>
                </a:solidFill>
                <a:latin typeface="Verdana"/>
                <a:cs typeface="Verdana"/>
              </a:rPr>
              <a:t>acciones, </a:t>
            </a:r>
            <a:r>
              <a:rPr dirty="0" sz="1100" spc="-15">
                <a:solidFill>
                  <a:srgbClr val="0F0F0F"/>
                </a:solidFill>
                <a:latin typeface="Verdana"/>
                <a:cs typeface="Verdana"/>
              </a:rPr>
              <a:t>pasos, </a:t>
            </a:r>
            <a:r>
              <a:rPr dirty="0" sz="1100" spc="-25">
                <a:solidFill>
                  <a:srgbClr val="0F0F0F"/>
                </a:solidFill>
                <a:latin typeface="Verdana"/>
                <a:cs typeface="Verdana"/>
              </a:rPr>
              <a:t>procedimientos, </a:t>
            </a:r>
            <a:r>
              <a:rPr dirty="0" sz="1100" spc="-20">
                <a:solidFill>
                  <a:srgbClr val="0F0F0F"/>
                </a:solidFill>
                <a:latin typeface="Verdana"/>
                <a:cs typeface="Verdana"/>
              </a:rPr>
              <a:t>procesos </a:t>
            </a:r>
            <a:r>
              <a:rPr dirty="0" sz="1100" spc="35">
                <a:solidFill>
                  <a:srgbClr val="0F0F0F"/>
                </a:solidFill>
                <a:latin typeface="Verdana"/>
                <a:cs typeface="Verdana"/>
              </a:rPr>
              <a:t>y </a:t>
            </a:r>
            <a:r>
              <a:rPr dirty="0" sz="1100" spc="-20">
                <a:solidFill>
                  <a:srgbClr val="0F0F0F"/>
                </a:solidFill>
                <a:latin typeface="Verdana"/>
                <a:cs typeface="Verdana"/>
              </a:rPr>
              <a:t>tareas  </a:t>
            </a:r>
            <a:r>
              <a:rPr dirty="0" sz="1100" spc="-25">
                <a:solidFill>
                  <a:srgbClr val="0F0F0F"/>
                </a:solidFill>
                <a:latin typeface="Verdana"/>
                <a:cs typeface="Verdana"/>
              </a:rPr>
              <a:t>involucradas</a:t>
            </a:r>
            <a:r>
              <a:rPr dirty="0" sz="1100" spc="-85">
                <a:solidFill>
                  <a:srgbClr val="0F0F0F"/>
                </a:solidFill>
                <a:latin typeface="Verdana"/>
                <a:cs typeface="Verdana"/>
              </a:rPr>
              <a:t> </a:t>
            </a:r>
            <a:r>
              <a:rPr dirty="0" sz="1100" spc="10">
                <a:solidFill>
                  <a:srgbClr val="0F0F0F"/>
                </a:solidFill>
                <a:latin typeface="Verdana"/>
                <a:cs typeface="Verdana"/>
              </a:rPr>
              <a:t>en</a:t>
            </a:r>
            <a:r>
              <a:rPr dirty="0" sz="1100" spc="-85">
                <a:solidFill>
                  <a:srgbClr val="0F0F0F"/>
                </a:solidFill>
                <a:latin typeface="Verdana"/>
                <a:cs typeface="Verdana"/>
              </a:rPr>
              <a:t> </a:t>
            </a:r>
            <a:r>
              <a:rPr dirty="0" sz="1100" spc="-5">
                <a:solidFill>
                  <a:srgbClr val="0F0F0F"/>
                </a:solidFill>
                <a:latin typeface="Verdana"/>
                <a:cs typeface="Verdana"/>
              </a:rPr>
              <a:t>la</a:t>
            </a:r>
            <a:r>
              <a:rPr dirty="0" sz="1100" spc="-85">
                <a:solidFill>
                  <a:srgbClr val="0F0F0F"/>
                </a:solidFill>
                <a:latin typeface="Verdana"/>
                <a:cs typeface="Verdana"/>
              </a:rPr>
              <a:t> </a:t>
            </a:r>
            <a:r>
              <a:rPr dirty="0" sz="1100" spc="-25">
                <a:solidFill>
                  <a:srgbClr val="0F0F0F"/>
                </a:solidFill>
                <a:latin typeface="Verdana"/>
                <a:cs typeface="Verdana"/>
              </a:rPr>
              <a:t>realización</a:t>
            </a:r>
            <a:r>
              <a:rPr dirty="0" sz="1100" spc="-85">
                <a:solidFill>
                  <a:srgbClr val="0F0F0F"/>
                </a:solidFill>
                <a:latin typeface="Verdana"/>
                <a:cs typeface="Verdana"/>
              </a:rPr>
              <a:t> </a:t>
            </a:r>
            <a:r>
              <a:rPr dirty="0" sz="1100" spc="10">
                <a:solidFill>
                  <a:srgbClr val="0F0F0F"/>
                </a:solidFill>
                <a:latin typeface="Verdana"/>
                <a:cs typeface="Verdana"/>
              </a:rPr>
              <a:t>de</a:t>
            </a:r>
            <a:r>
              <a:rPr dirty="0" sz="1100" spc="-80">
                <a:solidFill>
                  <a:srgbClr val="0F0F0F"/>
                </a:solidFill>
                <a:latin typeface="Verdana"/>
                <a:cs typeface="Verdana"/>
              </a:rPr>
              <a:t> </a:t>
            </a:r>
            <a:r>
              <a:rPr dirty="0" sz="1100">
                <a:solidFill>
                  <a:srgbClr val="0F0F0F"/>
                </a:solidFill>
                <a:latin typeface="Verdana"/>
                <a:cs typeface="Verdana"/>
              </a:rPr>
              <a:t>una</a:t>
            </a:r>
            <a:r>
              <a:rPr dirty="0" sz="1100" spc="-85">
                <a:solidFill>
                  <a:srgbClr val="0F0F0F"/>
                </a:solidFill>
                <a:latin typeface="Verdana"/>
                <a:cs typeface="Verdana"/>
              </a:rPr>
              <a:t> </a:t>
            </a:r>
            <a:r>
              <a:rPr dirty="0" sz="1100" spc="-25">
                <a:solidFill>
                  <a:srgbClr val="0F0F0F"/>
                </a:solidFill>
                <a:latin typeface="Verdana"/>
                <a:cs typeface="Verdana"/>
              </a:rPr>
              <a:t>transacción</a:t>
            </a:r>
            <a:r>
              <a:rPr dirty="0" sz="1100" spc="-85">
                <a:solidFill>
                  <a:srgbClr val="0F0F0F"/>
                </a:solidFill>
                <a:latin typeface="Verdana"/>
                <a:cs typeface="Verdana"/>
              </a:rPr>
              <a:t> </a:t>
            </a:r>
            <a:r>
              <a:rPr dirty="0" sz="1100" spc="-25">
                <a:solidFill>
                  <a:srgbClr val="0F0F0F"/>
                </a:solidFill>
                <a:latin typeface="Verdana"/>
                <a:cs typeface="Verdana"/>
              </a:rPr>
              <a:t>inmobiliaria,</a:t>
            </a:r>
            <a:r>
              <a:rPr dirty="0" sz="1100" spc="-85">
                <a:solidFill>
                  <a:srgbClr val="0F0F0F"/>
                </a:solidFill>
                <a:latin typeface="Verdana"/>
                <a:cs typeface="Verdana"/>
              </a:rPr>
              <a:t> </a:t>
            </a:r>
            <a:r>
              <a:rPr dirty="0" sz="1100" spc="-10">
                <a:solidFill>
                  <a:srgbClr val="0F0F0F"/>
                </a:solidFill>
                <a:latin typeface="Verdana"/>
                <a:cs typeface="Verdana"/>
              </a:rPr>
              <a:t>desde</a:t>
            </a:r>
            <a:r>
              <a:rPr dirty="0" sz="1100" spc="-85">
                <a:solidFill>
                  <a:srgbClr val="0F0F0F"/>
                </a:solidFill>
                <a:latin typeface="Verdana"/>
                <a:cs typeface="Verdana"/>
              </a:rPr>
              <a:t> </a:t>
            </a:r>
            <a:r>
              <a:rPr dirty="0" sz="1100" spc="-5">
                <a:solidFill>
                  <a:srgbClr val="0F0F0F"/>
                </a:solidFill>
                <a:latin typeface="Verdana"/>
                <a:cs typeface="Verdana"/>
              </a:rPr>
              <a:t>el</a:t>
            </a:r>
            <a:r>
              <a:rPr dirty="0" sz="1100" spc="-80">
                <a:solidFill>
                  <a:srgbClr val="0F0F0F"/>
                </a:solidFill>
                <a:latin typeface="Verdana"/>
                <a:cs typeface="Verdana"/>
              </a:rPr>
              <a:t> </a:t>
            </a:r>
            <a:r>
              <a:rPr dirty="0" sz="1100" spc="-25">
                <a:solidFill>
                  <a:srgbClr val="0F0F0F"/>
                </a:solidFill>
                <a:latin typeface="Verdana"/>
                <a:cs typeface="Verdana"/>
              </a:rPr>
              <a:t>listado</a:t>
            </a:r>
            <a:r>
              <a:rPr dirty="0" sz="1100" spc="-85">
                <a:solidFill>
                  <a:srgbClr val="0F0F0F"/>
                </a:solidFill>
                <a:latin typeface="Verdana"/>
                <a:cs typeface="Verdana"/>
              </a:rPr>
              <a:t> </a:t>
            </a:r>
            <a:r>
              <a:rPr dirty="0" sz="1100" spc="-15">
                <a:solidFill>
                  <a:srgbClr val="0F0F0F"/>
                </a:solidFill>
                <a:latin typeface="Verdana"/>
                <a:cs typeface="Verdana"/>
              </a:rPr>
              <a:t>hasta</a:t>
            </a:r>
            <a:r>
              <a:rPr dirty="0" sz="1100" spc="-85">
                <a:solidFill>
                  <a:srgbClr val="0F0F0F"/>
                </a:solidFill>
                <a:latin typeface="Verdana"/>
                <a:cs typeface="Verdana"/>
              </a:rPr>
              <a:t> </a:t>
            </a:r>
            <a:r>
              <a:rPr dirty="0" sz="1100" spc="-5">
                <a:solidFill>
                  <a:srgbClr val="0F0F0F"/>
                </a:solidFill>
                <a:latin typeface="Verdana"/>
                <a:cs typeface="Verdana"/>
              </a:rPr>
              <a:t>el</a:t>
            </a:r>
            <a:r>
              <a:rPr dirty="0" sz="1100" spc="-85">
                <a:solidFill>
                  <a:srgbClr val="0F0F0F"/>
                </a:solidFill>
                <a:latin typeface="Verdana"/>
                <a:cs typeface="Verdana"/>
              </a:rPr>
              <a:t> </a:t>
            </a:r>
            <a:r>
              <a:rPr dirty="0" sz="1100" spc="-20">
                <a:solidFill>
                  <a:srgbClr val="0F0F0F"/>
                </a:solidFill>
                <a:latin typeface="Verdana"/>
                <a:cs typeface="Verdana"/>
              </a:rPr>
              <a:t>contrato  </a:t>
            </a:r>
            <a:r>
              <a:rPr dirty="0" sz="1100" spc="35">
                <a:solidFill>
                  <a:srgbClr val="0F0F0F"/>
                </a:solidFill>
                <a:latin typeface="Verdana"/>
                <a:cs typeface="Verdana"/>
              </a:rPr>
              <a:t>y </a:t>
            </a:r>
            <a:r>
              <a:rPr dirty="0" sz="1100" spc="-5">
                <a:solidFill>
                  <a:srgbClr val="0F0F0F"/>
                </a:solidFill>
                <a:latin typeface="Verdana"/>
                <a:cs typeface="Verdana"/>
              </a:rPr>
              <a:t>el </a:t>
            </a:r>
            <a:r>
              <a:rPr dirty="0" sz="1100" spc="-25">
                <a:solidFill>
                  <a:srgbClr val="0F0F0F"/>
                </a:solidFill>
                <a:latin typeface="Verdana"/>
                <a:cs typeface="Verdana"/>
              </a:rPr>
              <a:t>cierre. </a:t>
            </a:r>
            <a:r>
              <a:rPr dirty="0" sz="1100" spc="5">
                <a:solidFill>
                  <a:srgbClr val="0F0F0F"/>
                </a:solidFill>
                <a:latin typeface="Verdana"/>
                <a:cs typeface="Verdana"/>
              </a:rPr>
              <a:t>Es </a:t>
            </a:r>
            <a:r>
              <a:rPr dirty="0" sz="1100" spc="10">
                <a:solidFill>
                  <a:srgbClr val="0F0F0F"/>
                </a:solidFill>
                <a:latin typeface="Verdana"/>
                <a:cs typeface="Verdana"/>
              </a:rPr>
              <a:t>un </a:t>
            </a:r>
            <a:r>
              <a:rPr dirty="0" sz="1100" spc="-15">
                <a:solidFill>
                  <a:srgbClr val="0F0F0F"/>
                </a:solidFill>
                <a:latin typeface="Verdana"/>
                <a:cs typeface="Verdana"/>
              </a:rPr>
              <a:t>proceso </a:t>
            </a:r>
            <a:r>
              <a:rPr dirty="0" sz="1100">
                <a:solidFill>
                  <a:srgbClr val="0F0F0F"/>
                </a:solidFill>
                <a:latin typeface="Verdana"/>
                <a:cs typeface="Verdana"/>
              </a:rPr>
              <a:t>que </a:t>
            </a:r>
            <a:r>
              <a:rPr dirty="0" sz="1100" spc="-20">
                <a:solidFill>
                  <a:srgbClr val="0F0F0F"/>
                </a:solidFill>
                <a:latin typeface="Verdana"/>
                <a:cs typeface="Verdana"/>
              </a:rPr>
              <a:t>requiere </a:t>
            </a:r>
            <a:r>
              <a:rPr dirty="0" sz="1100" spc="-5">
                <a:solidFill>
                  <a:srgbClr val="0F0F0F"/>
                </a:solidFill>
                <a:latin typeface="Verdana"/>
                <a:cs typeface="Verdana"/>
              </a:rPr>
              <a:t>mucho </a:t>
            </a:r>
            <a:r>
              <a:rPr dirty="0" sz="1100" spc="-15">
                <a:solidFill>
                  <a:srgbClr val="0F0F0F"/>
                </a:solidFill>
                <a:latin typeface="Verdana"/>
                <a:cs typeface="Verdana"/>
              </a:rPr>
              <a:t>tiempo </a:t>
            </a:r>
            <a:r>
              <a:rPr dirty="0" sz="1100" spc="35">
                <a:solidFill>
                  <a:srgbClr val="0F0F0F"/>
                </a:solidFill>
                <a:latin typeface="Verdana"/>
                <a:cs typeface="Verdana"/>
              </a:rPr>
              <a:t>y </a:t>
            </a:r>
            <a:r>
              <a:rPr dirty="0" sz="1100">
                <a:solidFill>
                  <a:srgbClr val="0F0F0F"/>
                </a:solidFill>
                <a:latin typeface="Verdana"/>
                <a:cs typeface="Verdana"/>
              </a:rPr>
              <a:t>una </a:t>
            </a:r>
            <a:r>
              <a:rPr dirty="0" sz="1100" spc="-10">
                <a:solidFill>
                  <a:srgbClr val="0F0F0F"/>
                </a:solidFill>
                <a:latin typeface="Verdana"/>
                <a:cs typeface="Verdana"/>
              </a:rPr>
              <a:t>gran </a:t>
            </a:r>
            <a:r>
              <a:rPr dirty="0" sz="1100" spc="-20">
                <a:solidFill>
                  <a:srgbClr val="0F0F0F"/>
                </a:solidFill>
                <a:latin typeface="Verdana"/>
                <a:cs typeface="Verdana"/>
              </a:rPr>
              <a:t>atención </a:t>
            </a:r>
            <a:r>
              <a:rPr dirty="0" sz="1100" spc="35">
                <a:solidFill>
                  <a:srgbClr val="0F0F0F"/>
                </a:solidFill>
                <a:latin typeface="Verdana"/>
                <a:cs typeface="Verdana"/>
              </a:rPr>
              <a:t>a </a:t>
            </a:r>
            <a:r>
              <a:rPr dirty="0" sz="1100" spc="-10">
                <a:solidFill>
                  <a:srgbClr val="0F0F0F"/>
                </a:solidFill>
                <a:latin typeface="Verdana"/>
                <a:cs typeface="Verdana"/>
              </a:rPr>
              <a:t>los </a:t>
            </a:r>
            <a:r>
              <a:rPr dirty="0" sz="1100" spc="-25">
                <a:solidFill>
                  <a:srgbClr val="0F0F0F"/>
                </a:solidFill>
                <a:latin typeface="Verdana"/>
                <a:cs typeface="Verdana"/>
              </a:rPr>
              <a:t>detalles. </a:t>
            </a:r>
            <a:r>
              <a:rPr dirty="0" sz="1100" spc="10">
                <a:solidFill>
                  <a:srgbClr val="0F0F0F"/>
                </a:solidFill>
                <a:latin typeface="Verdana"/>
                <a:cs typeface="Verdana"/>
              </a:rPr>
              <a:t>En  </a:t>
            </a:r>
            <a:r>
              <a:rPr dirty="0" sz="1100">
                <a:solidFill>
                  <a:srgbClr val="0F0F0F"/>
                </a:solidFill>
                <a:latin typeface="Verdana"/>
                <a:cs typeface="Verdana"/>
              </a:rPr>
              <a:t>una </a:t>
            </a:r>
            <a:r>
              <a:rPr dirty="0" sz="1100" spc="-10">
                <a:solidFill>
                  <a:srgbClr val="0F0F0F"/>
                </a:solidFill>
                <a:latin typeface="Verdana"/>
                <a:cs typeface="Verdana"/>
              </a:rPr>
              <a:t>época </a:t>
            </a:r>
            <a:r>
              <a:rPr dirty="0" sz="1100" spc="10">
                <a:solidFill>
                  <a:srgbClr val="0F0F0F"/>
                </a:solidFill>
                <a:latin typeface="Verdana"/>
                <a:cs typeface="Verdana"/>
              </a:rPr>
              <a:t>en </a:t>
            </a:r>
            <a:r>
              <a:rPr dirty="0" sz="1100" spc="-5">
                <a:solidFill>
                  <a:srgbClr val="0F0F0F"/>
                </a:solidFill>
                <a:latin typeface="Verdana"/>
                <a:cs typeface="Verdana"/>
              </a:rPr>
              <a:t>la </a:t>
            </a:r>
            <a:r>
              <a:rPr dirty="0" sz="1100">
                <a:solidFill>
                  <a:srgbClr val="0F0F0F"/>
                </a:solidFill>
                <a:latin typeface="Verdana"/>
                <a:cs typeface="Verdana"/>
              </a:rPr>
              <a:t>que </a:t>
            </a:r>
            <a:r>
              <a:rPr dirty="0" sz="1100" spc="-5">
                <a:solidFill>
                  <a:srgbClr val="0F0F0F"/>
                </a:solidFill>
                <a:latin typeface="Verdana"/>
                <a:cs typeface="Verdana"/>
              </a:rPr>
              <a:t>la </a:t>
            </a:r>
            <a:r>
              <a:rPr dirty="0" sz="1100" spc="-15">
                <a:solidFill>
                  <a:srgbClr val="0F0F0F"/>
                </a:solidFill>
                <a:latin typeface="Verdana"/>
                <a:cs typeface="Verdana"/>
              </a:rPr>
              <a:t>mayoría </a:t>
            </a:r>
            <a:r>
              <a:rPr dirty="0" sz="1100" spc="10">
                <a:solidFill>
                  <a:srgbClr val="0F0F0F"/>
                </a:solidFill>
                <a:latin typeface="Verdana"/>
                <a:cs typeface="Verdana"/>
              </a:rPr>
              <a:t>de </a:t>
            </a:r>
            <a:r>
              <a:rPr dirty="0" sz="1100" spc="-10">
                <a:solidFill>
                  <a:srgbClr val="0F0F0F"/>
                </a:solidFill>
                <a:latin typeface="Verdana"/>
                <a:cs typeface="Verdana"/>
              </a:rPr>
              <a:t>los </a:t>
            </a:r>
            <a:r>
              <a:rPr dirty="0" sz="1100" spc="-25">
                <a:solidFill>
                  <a:srgbClr val="0F0F0F"/>
                </a:solidFill>
                <a:latin typeface="Verdana"/>
                <a:cs typeface="Verdana"/>
              </a:rPr>
              <a:t>propietarios </a:t>
            </a:r>
            <a:r>
              <a:rPr dirty="0" sz="1100" spc="10">
                <a:solidFill>
                  <a:srgbClr val="0F0F0F"/>
                </a:solidFill>
                <a:latin typeface="Verdana"/>
                <a:cs typeface="Verdana"/>
              </a:rPr>
              <a:t>de </a:t>
            </a:r>
            <a:r>
              <a:rPr dirty="0" sz="1100" spc="-20">
                <a:solidFill>
                  <a:srgbClr val="0F0F0F"/>
                </a:solidFill>
                <a:latin typeface="Verdana"/>
                <a:cs typeface="Verdana"/>
              </a:rPr>
              <a:t>viviendas </a:t>
            </a:r>
            <a:r>
              <a:rPr dirty="0" sz="1100" spc="5">
                <a:solidFill>
                  <a:srgbClr val="0F0F0F"/>
                </a:solidFill>
                <a:latin typeface="Verdana"/>
                <a:cs typeface="Verdana"/>
              </a:rPr>
              <a:t>ya </a:t>
            </a:r>
            <a:r>
              <a:rPr dirty="0" sz="1100" spc="-15">
                <a:solidFill>
                  <a:srgbClr val="0F0F0F"/>
                </a:solidFill>
                <a:latin typeface="Verdana"/>
                <a:cs typeface="Verdana"/>
              </a:rPr>
              <a:t>están </a:t>
            </a:r>
            <a:r>
              <a:rPr dirty="0" sz="1100" spc="-20">
                <a:solidFill>
                  <a:srgbClr val="0F0F0F"/>
                </a:solidFill>
                <a:latin typeface="Verdana"/>
                <a:cs typeface="Verdana"/>
              </a:rPr>
              <a:t>sobrecargados </a:t>
            </a:r>
            <a:r>
              <a:rPr dirty="0" sz="1100" spc="35">
                <a:solidFill>
                  <a:srgbClr val="0F0F0F"/>
                </a:solidFill>
                <a:latin typeface="Verdana"/>
                <a:cs typeface="Verdana"/>
              </a:rPr>
              <a:t>y  </a:t>
            </a:r>
            <a:r>
              <a:rPr dirty="0" sz="1100" spc="-15">
                <a:solidFill>
                  <a:srgbClr val="0F0F0F"/>
                </a:solidFill>
                <a:latin typeface="Verdana"/>
                <a:cs typeface="Verdana"/>
              </a:rPr>
              <a:t>abrumados sólo </a:t>
            </a:r>
            <a:r>
              <a:rPr dirty="0" sz="1100" spc="-5">
                <a:solidFill>
                  <a:srgbClr val="0F0F0F"/>
                </a:solidFill>
                <a:latin typeface="Verdana"/>
                <a:cs typeface="Verdana"/>
              </a:rPr>
              <a:t>por </a:t>
            </a:r>
            <a:r>
              <a:rPr dirty="0" sz="1100" spc="-10">
                <a:solidFill>
                  <a:srgbClr val="0F0F0F"/>
                </a:solidFill>
                <a:latin typeface="Verdana"/>
                <a:cs typeface="Verdana"/>
              </a:rPr>
              <a:t>las </a:t>
            </a:r>
            <a:r>
              <a:rPr dirty="0" sz="1100" spc="-25">
                <a:solidFill>
                  <a:srgbClr val="0F0F0F"/>
                </a:solidFill>
                <a:latin typeface="Verdana"/>
                <a:cs typeface="Verdana"/>
              </a:rPr>
              <a:t>responsabilidades </a:t>
            </a:r>
            <a:r>
              <a:rPr dirty="0" sz="1100" spc="10">
                <a:solidFill>
                  <a:srgbClr val="0F0F0F"/>
                </a:solidFill>
                <a:latin typeface="Verdana"/>
                <a:cs typeface="Verdana"/>
              </a:rPr>
              <a:t>de </a:t>
            </a:r>
            <a:r>
              <a:rPr dirty="0" sz="1100" spc="-5">
                <a:solidFill>
                  <a:srgbClr val="0F0F0F"/>
                </a:solidFill>
                <a:latin typeface="Verdana"/>
                <a:cs typeface="Verdana"/>
              </a:rPr>
              <a:t>la </a:t>
            </a:r>
            <a:r>
              <a:rPr dirty="0" sz="1100" spc="-15">
                <a:solidFill>
                  <a:srgbClr val="0F0F0F"/>
                </a:solidFill>
                <a:latin typeface="Verdana"/>
                <a:cs typeface="Verdana"/>
              </a:rPr>
              <a:t>vida </a:t>
            </a:r>
            <a:r>
              <a:rPr dirty="0" sz="1100" spc="35">
                <a:solidFill>
                  <a:srgbClr val="0F0F0F"/>
                </a:solidFill>
                <a:latin typeface="Verdana"/>
                <a:cs typeface="Verdana"/>
              </a:rPr>
              <a:t>y </a:t>
            </a:r>
            <a:r>
              <a:rPr dirty="0" sz="1100" spc="-5">
                <a:solidFill>
                  <a:srgbClr val="0F0F0F"/>
                </a:solidFill>
                <a:latin typeface="Verdana"/>
                <a:cs typeface="Verdana"/>
              </a:rPr>
              <a:t>la </a:t>
            </a:r>
            <a:r>
              <a:rPr dirty="0" sz="1100" spc="-20">
                <a:solidFill>
                  <a:srgbClr val="0F0F0F"/>
                </a:solidFill>
                <a:latin typeface="Verdana"/>
                <a:cs typeface="Verdana"/>
              </a:rPr>
              <a:t>carrera, </a:t>
            </a:r>
            <a:r>
              <a:rPr dirty="0" sz="1100" spc="-15">
                <a:solidFill>
                  <a:srgbClr val="0F0F0F"/>
                </a:solidFill>
                <a:latin typeface="Verdana"/>
                <a:cs typeface="Verdana"/>
              </a:rPr>
              <a:t>asumir </a:t>
            </a:r>
            <a:r>
              <a:rPr dirty="0" sz="1100" spc="-5">
                <a:solidFill>
                  <a:srgbClr val="0F0F0F"/>
                </a:solidFill>
                <a:latin typeface="Verdana"/>
                <a:cs typeface="Verdana"/>
              </a:rPr>
              <a:t>el </a:t>
            </a:r>
            <a:r>
              <a:rPr dirty="0" sz="1100" spc="-20">
                <a:solidFill>
                  <a:srgbClr val="0F0F0F"/>
                </a:solidFill>
                <a:latin typeface="Verdana"/>
                <a:cs typeface="Verdana"/>
              </a:rPr>
              <a:t>trabajo </a:t>
            </a:r>
            <a:r>
              <a:rPr dirty="0" sz="1100" spc="35">
                <a:solidFill>
                  <a:srgbClr val="0F0F0F"/>
                </a:solidFill>
                <a:latin typeface="Verdana"/>
                <a:cs typeface="Verdana"/>
              </a:rPr>
              <a:t>a </a:t>
            </a:r>
            <a:r>
              <a:rPr dirty="0" sz="1100" spc="-15">
                <a:solidFill>
                  <a:srgbClr val="0F0F0F"/>
                </a:solidFill>
                <a:latin typeface="Verdana"/>
                <a:cs typeface="Verdana"/>
              </a:rPr>
              <a:t>tiempo  completo</a:t>
            </a:r>
            <a:r>
              <a:rPr dirty="0" sz="1100" spc="-100">
                <a:solidFill>
                  <a:srgbClr val="0F0F0F"/>
                </a:solidFill>
                <a:latin typeface="Verdana"/>
                <a:cs typeface="Verdana"/>
              </a:rPr>
              <a:t> </a:t>
            </a:r>
            <a:r>
              <a:rPr dirty="0" sz="1100" spc="10">
                <a:solidFill>
                  <a:srgbClr val="0F0F0F"/>
                </a:solidFill>
                <a:latin typeface="Verdana"/>
                <a:cs typeface="Verdana"/>
              </a:rPr>
              <a:t>de</a:t>
            </a:r>
            <a:r>
              <a:rPr dirty="0" sz="1100" spc="-95">
                <a:solidFill>
                  <a:srgbClr val="0F0F0F"/>
                </a:solidFill>
                <a:latin typeface="Verdana"/>
                <a:cs typeface="Verdana"/>
              </a:rPr>
              <a:t> </a:t>
            </a:r>
            <a:r>
              <a:rPr dirty="0" sz="1100" spc="-15">
                <a:solidFill>
                  <a:srgbClr val="0F0F0F"/>
                </a:solidFill>
                <a:latin typeface="Verdana"/>
                <a:cs typeface="Verdana"/>
              </a:rPr>
              <a:t>vender</a:t>
            </a:r>
            <a:r>
              <a:rPr dirty="0" sz="1100" spc="-95">
                <a:solidFill>
                  <a:srgbClr val="0F0F0F"/>
                </a:solidFill>
                <a:latin typeface="Verdana"/>
                <a:cs typeface="Verdana"/>
              </a:rPr>
              <a:t> </a:t>
            </a:r>
            <a:r>
              <a:rPr dirty="0" sz="1100">
                <a:solidFill>
                  <a:srgbClr val="0F0F0F"/>
                </a:solidFill>
                <a:latin typeface="Verdana"/>
                <a:cs typeface="Verdana"/>
              </a:rPr>
              <a:t>una</a:t>
            </a:r>
            <a:r>
              <a:rPr dirty="0" sz="1100" spc="-95">
                <a:solidFill>
                  <a:srgbClr val="0F0F0F"/>
                </a:solidFill>
                <a:latin typeface="Verdana"/>
                <a:cs typeface="Verdana"/>
              </a:rPr>
              <a:t> </a:t>
            </a:r>
            <a:r>
              <a:rPr dirty="0" sz="1100" spc="-10">
                <a:solidFill>
                  <a:srgbClr val="0F0F0F"/>
                </a:solidFill>
                <a:latin typeface="Verdana"/>
                <a:cs typeface="Verdana"/>
              </a:rPr>
              <a:t>casa</a:t>
            </a:r>
            <a:r>
              <a:rPr dirty="0" sz="1100" spc="-95">
                <a:solidFill>
                  <a:srgbClr val="0F0F0F"/>
                </a:solidFill>
                <a:latin typeface="Verdana"/>
                <a:cs typeface="Verdana"/>
              </a:rPr>
              <a:t> </a:t>
            </a:r>
            <a:r>
              <a:rPr dirty="0" sz="1100" spc="5">
                <a:solidFill>
                  <a:srgbClr val="0F0F0F"/>
                </a:solidFill>
                <a:latin typeface="Verdana"/>
                <a:cs typeface="Verdana"/>
              </a:rPr>
              <a:t>es</a:t>
            </a:r>
            <a:r>
              <a:rPr dirty="0" sz="1100" spc="-95">
                <a:solidFill>
                  <a:srgbClr val="0F0F0F"/>
                </a:solidFill>
                <a:latin typeface="Verdana"/>
                <a:cs typeface="Verdana"/>
              </a:rPr>
              <a:t> </a:t>
            </a:r>
            <a:r>
              <a:rPr dirty="0" sz="1100">
                <a:solidFill>
                  <a:srgbClr val="0F0F0F"/>
                </a:solidFill>
                <a:latin typeface="Verdana"/>
                <a:cs typeface="Verdana"/>
              </a:rPr>
              <a:t>una</a:t>
            </a:r>
            <a:r>
              <a:rPr dirty="0" sz="1100" spc="-95">
                <a:solidFill>
                  <a:srgbClr val="0F0F0F"/>
                </a:solidFill>
                <a:latin typeface="Verdana"/>
                <a:cs typeface="Verdana"/>
              </a:rPr>
              <a:t> </a:t>
            </a:r>
            <a:r>
              <a:rPr dirty="0" sz="1100" spc="-15">
                <a:solidFill>
                  <a:srgbClr val="0F0F0F"/>
                </a:solidFill>
                <a:latin typeface="Verdana"/>
                <a:cs typeface="Verdana"/>
              </a:rPr>
              <a:t>tarea</a:t>
            </a:r>
            <a:r>
              <a:rPr dirty="0" sz="1100" spc="-95">
                <a:solidFill>
                  <a:srgbClr val="0F0F0F"/>
                </a:solidFill>
                <a:latin typeface="Verdana"/>
                <a:cs typeface="Verdana"/>
              </a:rPr>
              <a:t> </a:t>
            </a:r>
            <a:r>
              <a:rPr dirty="0" sz="1100" spc="-30">
                <a:solidFill>
                  <a:srgbClr val="0F0F0F"/>
                </a:solidFill>
                <a:latin typeface="Verdana"/>
                <a:cs typeface="Verdana"/>
              </a:rPr>
              <a:t>difícil.</a:t>
            </a:r>
            <a:endParaRPr sz="1100">
              <a:latin typeface="Verdana"/>
              <a:cs typeface="Verdana"/>
            </a:endParaRPr>
          </a:p>
          <a:p>
            <a:pPr>
              <a:lnSpc>
                <a:spcPct val="100000"/>
              </a:lnSpc>
              <a:spcBef>
                <a:spcPts val="40"/>
              </a:spcBef>
            </a:pPr>
            <a:endParaRPr sz="1450">
              <a:latin typeface="Times New Roman"/>
              <a:cs typeface="Times New Roman"/>
            </a:endParaRPr>
          </a:p>
          <a:p>
            <a:pPr marL="23495">
              <a:lnSpc>
                <a:spcPct val="100000"/>
              </a:lnSpc>
            </a:pPr>
            <a:r>
              <a:rPr dirty="0" sz="1100" spc="-15" b="1">
                <a:solidFill>
                  <a:srgbClr val="0F0F0F"/>
                </a:solidFill>
                <a:latin typeface="Verdana"/>
                <a:cs typeface="Verdana"/>
              </a:rPr>
              <a:t>Conocimiento </a:t>
            </a:r>
            <a:r>
              <a:rPr dirty="0" sz="1100" spc="40" b="1">
                <a:solidFill>
                  <a:srgbClr val="0F0F0F"/>
                </a:solidFill>
                <a:latin typeface="Verdana"/>
                <a:cs typeface="Verdana"/>
              </a:rPr>
              <a:t>y</a:t>
            </a:r>
            <a:r>
              <a:rPr dirty="0" sz="1100" spc="-185" b="1">
                <a:solidFill>
                  <a:srgbClr val="0F0F0F"/>
                </a:solidFill>
                <a:latin typeface="Verdana"/>
                <a:cs typeface="Verdana"/>
              </a:rPr>
              <a:t> </a:t>
            </a:r>
            <a:r>
              <a:rPr dirty="0" sz="1100" spc="-15" b="1">
                <a:solidFill>
                  <a:srgbClr val="0F0F0F"/>
                </a:solidFill>
                <a:latin typeface="Verdana"/>
                <a:cs typeface="Verdana"/>
              </a:rPr>
              <a:t>preparación</a:t>
            </a:r>
            <a:endParaRPr sz="1100">
              <a:latin typeface="Verdana"/>
              <a:cs typeface="Verdana"/>
            </a:endParaRPr>
          </a:p>
          <a:p>
            <a:pPr marL="12700" marR="5080" indent="10795">
              <a:lnSpc>
                <a:spcPct val="114700"/>
              </a:lnSpc>
            </a:pPr>
            <a:r>
              <a:rPr dirty="0" sz="1100" spc="-5">
                <a:solidFill>
                  <a:srgbClr val="0F0F0F"/>
                </a:solidFill>
                <a:latin typeface="Verdana"/>
                <a:cs typeface="Verdana"/>
              </a:rPr>
              <a:t>Los </a:t>
            </a:r>
            <a:r>
              <a:rPr dirty="0" sz="1100" spc="-25">
                <a:solidFill>
                  <a:srgbClr val="0F0F0F"/>
                </a:solidFill>
                <a:latin typeface="Verdana"/>
                <a:cs typeface="Verdana"/>
              </a:rPr>
              <a:t>profesionales inmobiliarios </a:t>
            </a:r>
            <a:r>
              <a:rPr dirty="0" sz="1100" spc="-10">
                <a:solidFill>
                  <a:srgbClr val="0F0F0F"/>
                </a:solidFill>
                <a:latin typeface="Verdana"/>
                <a:cs typeface="Verdana"/>
              </a:rPr>
              <a:t>pueden </a:t>
            </a:r>
            <a:r>
              <a:rPr dirty="0" sz="1100" spc="-20">
                <a:solidFill>
                  <a:srgbClr val="0F0F0F"/>
                </a:solidFill>
                <a:latin typeface="Verdana"/>
                <a:cs typeface="Verdana"/>
              </a:rPr>
              <a:t>guiarle </a:t>
            </a:r>
            <a:r>
              <a:rPr dirty="0" sz="1100" spc="10">
                <a:solidFill>
                  <a:srgbClr val="0F0F0F"/>
                </a:solidFill>
                <a:latin typeface="Verdana"/>
                <a:cs typeface="Verdana"/>
              </a:rPr>
              <a:t>de </a:t>
            </a:r>
            <a:r>
              <a:rPr dirty="0" sz="1100" spc="-10">
                <a:solidFill>
                  <a:srgbClr val="0F0F0F"/>
                </a:solidFill>
                <a:latin typeface="Verdana"/>
                <a:cs typeface="Verdana"/>
              </a:rPr>
              <a:t>forma </a:t>
            </a:r>
            <a:r>
              <a:rPr dirty="0" sz="1100" spc="-20">
                <a:solidFill>
                  <a:srgbClr val="0F0F0F"/>
                </a:solidFill>
                <a:latin typeface="Verdana"/>
                <a:cs typeface="Verdana"/>
              </a:rPr>
              <a:t>experta </a:t>
            </a:r>
            <a:r>
              <a:rPr dirty="0" sz="1100" spc="10">
                <a:solidFill>
                  <a:srgbClr val="0F0F0F"/>
                </a:solidFill>
                <a:latin typeface="Verdana"/>
                <a:cs typeface="Verdana"/>
              </a:rPr>
              <a:t>en </a:t>
            </a:r>
            <a:r>
              <a:rPr dirty="0" sz="1100" spc="-10">
                <a:solidFill>
                  <a:srgbClr val="0F0F0F"/>
                </a:solidFill>
                <a:latin typeface="Verdana"/>
                <a:cs typeface="Verdana"/>
              </a:rPr>
              <a:t>cada paso </a:t>
            </a:r>
            <a:r>
              <a:rPr dirty="0" sz="1100" spc="10">
                <a:solidFill>
                  <a:srgbClr val="0F0F0F"/>
                </a:solidFill>
                <a:latin typeface="Verdana"/>
                <a:cs typeface="Verdana"/>
              </a:rPr>
              <a:t>de </a:t>
            </a:r>
            <a:r>
              <a:rPr dirty="0" sz="1100" spc="-5">
                <a:solidFill>
                  <a:srgbClr val="0F0F0F"/>
                </a:solidFill>
                <a:latin typeface="Verdana"/>
                <a:cs typeface="Verdana"/>
              </a:rPr>
              <a:t>la  </a:t>
            </a:r>
            <a:r>
              <a:rPr dirty="0" sz="1100" spc="-20">
                <a:solidFill>
                  <a:srgbClr val="0F0F0F"/>
                </a:solidFill>
                <a:latin typeface="Verdana"/>
                <a:cs typeface="Verdana"/>
              </a:rPr>
              <a:t>preparación</a:t>
            </a:r>
            <a:r>
              <a:rPr dirty="0" sz="1100" spc="-95">
                <a:solidFill>
                  <a:srgbClr val="0F0F0F"/>
                </a:solidFill>
                <a:latin typeface="Verdana"/>
                <a:cs typeface="Verdana"/>
              </a:rPr>
              <a:t> </a:t>
            </a:r>
            <a:r>
              <a:rPr dirty="0" sz="1100" spc="10">
                <a:solidFill>
                  <a:srgbClr val="0F0F0F"/>
                </a:solidFill>
                <a:latin typeface="Verdana"/>
                <a:cs typeface="Verdana"/>
              </a:rPr>
              <a:t>de</a:t>
            </a:r>
            <a:r>
              <a:rPr dirty="0" sz="1100" spc="-95">
                <a:solidFill>
                  <a:srgbClr val="0F0F0F"/>
                </a:solidFill>
                <a:latin typeface="Verdana"/>
                <a:cs typeface="Verdana"/>
              </a:rPr>
              <a:t> </a:t>
            </a:r>
            <a:r>
              <a:rPr dirty="0" sz="1100" spc="5">
                <a:solidFill>
                  <a:srgbClr val="0F0F0F"/>
                </a:solidFill>
                <a:latin typeface="Verdana"/>
                <a:cs typeface="Verdana"/>
              </a:rPr>
              <a:t>su</a:t>
            </a:r>
            <a:r>
              <a:rPr dirty="0" sz="1100" spc="-95">
                <a:solidFill>
                  <a:srgbClr val="0F0F0F"/>
                </a:solidFill>
                <a:latin typeface="Verdana"/>
                <a:cs typeface="Verdana"/>
              </a:rPr>
              <a:t> </a:t>
            </a:r>
            <a:r>
              <a:rPr dirty="0" sz="1100" spc="-10">
                <a:solidFill>
                  <a:srgbClr val="0F0F0F"/>
                </a:solidFill>
                <a:latin typeface="Verdana"/>
                <a:cs typeface="Verdana"/>
              </a:rPr>
              <a:t>casa</a:t>
            </a:r>
            <a:r>
              <a:rPr dirty="0" sz="1100" spc="-90">
                <a:solidFill>
                  <a:srgbClr val="0F0F0F"/>
                </a:solidFill>
                <a:latin typeface="Verdana"/>
                <a:cs typeface="Verdana"/>
              </a:rPr>
              <a:t> </a:t>
            </a:r>
            <a:r>
              <a:rPr dirty="0" sz="1100" spc="35">
                <a:solidFill>
                  <a:srgbClr val="0F0F0F"/>
                </a:solidFill>
                <a:latin typeface="Verdana"/>
                <a:cs typeface="Verdana"/>
              </a:rPr>
              <a:t>y</a:t>
            </a:r>
            <a:r>
              <a:rPr dirty="0" sz="1100" spc="-95">
                <a:solidFill>
                  <a:srgbClr val="0F0F0F"/>
                </a:solidFill>
                <a:latin typeface="Verdana"/>
                <a:cs typeface="Verdana"/>
              </a:rPr>
              <a:t> </a:t>
            </a:r>
            <a:r>
              <a:rPr dirty="0" sz="1100" spc="5">
                <a:solidFill>
                  <a:srgbClr val="0F0F0F"/>
                </a:solidFill>
                <a:latin typeface="Verdana"/>
                <a:cs typeface="Verdana"/>
              </a:rPr>
              <a:t>su</a:t>
            </a:r>
            <a:r>
              <a:rPr dirty="0" sz="1100" spc="-95">
                <a:solidFill>
                  <a:srgbClr val="0F0F0F"/>
                </a:solidFill>
                <a:latin typeface="Verdana"/>
                <a:cs typeface="Verdana"/>
              </a:rPr>
              <a:t> </a:t>
            </a:r>
            <a:r>
              <a:rPr dirty="0" sz="1100" spc="-20">
                <a:solidFill>
                  <a:srgbClr val="0F0F0F"/>
                </a:solidFill>
                <a:latin typeface="Verdana"/>
                <a:cs typeface="Verdana"/>
              </a:rPr>
              <a:t>familia</a:t>
            </a:r>
            <a:r>
              <a:rPr dirty="0" sz="1100" spc="-95">
                <a:solidFill>
                  <a:srgbClr val="0F0F0F"/>
                </a:solidFill>
                <a:latin typeface="Verdana"/>
                <a:cs typeface="Verdana"/>
              </a:rPr>
              <a:t> </a:t>
            </a:r>
            <a:r>
              <a:rPr dirty="0" sz="1100" spc="-10">
                <a:solidFill>
                  <a:srgbClr val="0F0F0F"/>
                </a:solidFill>
                <a:latin typeface="Verdana"/>
                <a:cs typeface="Verdana"/>
              </a:rPr>
              <a:t>para</a:t>
            </a:r>
            <a:r>
              <a:rPr dirty="0" sz="1100" spc="-90">
                <a:solidFill>
                  <a:srgbClr val="0F0F0F"/>
                </a:solidFill>
                <a:latin typeface="Verdana"/>
                <a:cs typeface="Verdana"/>
              </a:rPr>
              <a:t> </a:t>
            </a:r>
            <a:r>
              <a:rPr dirty="0" sz="1100">
                <a:solidFill>
                  <a:srgbClr val="0F0F0F"/>
                </a:solidFill>
                <a:latin typeface="Verdana"/>
                <a:cs typeface="Verdana"/>
              </a:rPr>
              <a:t>una</a:t>
            </a:r>
            <a:r>
              <a:rPr dirty="0" sz="1100" spc="-95">
                <a:solidFill>
                  <a:srgbClr val="0F0F0F"/>
                </a:solidFill>
                <a:latin typeface="Verdana"/>
                <a:cs typeface="Verdana"/>
              </a:rPr>
              <a:t> </a:t>
            </a:r>
            <a:r>
              <a:rPr dirty="0" sz="1100" spc="-15">
                <a:solidFill>
                  <a:srgbClr val="0F0F0F"/>
                </a:solidFill>
                <a:latin typeface="Verdana"/>
                <a:cs typeface="Verdana"/>
              </a:rPr>
              <a:t>venta</a:t>
            </a:r>
            <a:r>
              <a:rPr dirty="0" sz="1100" spc="-95">
                <a:solidFill>
                  <a:srgbClr val="0F0F0F"/>
                </a:solidFill>
                <a:latin typeface="Verdana"/>
                <a:cs typeface="Verdana"/>
              </a:rPr>
              <a:t> </a:t>
            </a:r>
            <a:r>
              <a:rPr dirty="0" sz="1100" spc="-20">
                <a:solidFill>
                  <a:srgbClr val="0F0F0F"/>
                </a:solidFill>
                <a:latin typeface="Verdana"/>
                <a:cs typeface="Verdana"/>
              </a:rPr>
              <a:t>exitosa.</a:t>
            </a:r>
            <a:r>
              <a:rPr dirty="0" sz="1100" spc="-95">
                <a:solidFill>
                  <a:srgbClr val="0F0F0F"/>
                </a:solidFill>
                <a:latin typeface="Verdana"/>
                <a:cs typeface="Verdana"/>
              </a:rPr>
              <a:t> </a:t>
            </a:r>
            <a:r>
              <a:rPr dirty="0" sz="1100">
                <a:solidFill>
                  <a:srgbClr val="0F0F0F"/>
                </a:solidFill>
                <a:latin typeface="Verdana"/>
                <a:cs typeface="Verdana"/>
              </a:rPr>
              <a:t>Con</a:t>
            </a:r>
            <a:r>
              <a:rPr dirty="0" sz="1100" spc="-90">
                <a:solidFill>
                  <a:srgbClr val="0F0F0F"/>
                </a:solidFill>
                <a:latin typeface="Verdana"/>
                <a:cs typeface="Verdana"/>
              </a:rPr>
              <a:t> </a:t>
            </a:r>
            <a:r>
              <a:rPr dirty="0" sz="1100" spc="-5">
                <a:solidFill>
                  <a:srgbClr val="0F0F0F"/>
                </a:solidFill>
                <a:latin typeface="Verdana"/>
                <a:cs typeface="Verdana"/>
              </a:rPr>
              <a:t>el</a:t>
            </a:r>
            <a:r>
              <a:rPr dirty="0" sz="1100" spc="-95">
                <a:solidFill>
                  <a:srgbClr val="0F0F0F"/>
                </a:solidFill>
                <a:latin typeface="Verdana"/>
                <a:cs typeface="Verdana"/>
              </a:rPr>
              <a:t> </a:t>
            </a:r>
            <a:r>
              <a:rPr dirty="0" sz="1100" spc="-20">
                <a:solidFill>
                  <a:srgbClr val="0F0F0F"/>
                </a:solidFill>
                <a:latin typeface="Verdana"/>
                <a:cs typeface="Verdana"/>
              </a:rPr>
              <a:t>conocimiento</a:t>
            </a:r>
            <a:r>
              <a:rPr dirty="0" sz="1100" spc="-95">
                <a:solidFill>
                  <a:srgbClr val="0F0F0F"/>
                </a:solidFill>
                <a:latin typeface="Verdana"/>
                <a:cs typeface="Verdana"/>
              </a:rPr>
              <a:t> </a:t>
            </a:r>
            <a:r>
              <a:rPr dirty="0" sz="1100" spc="-10">
                <a:solidFill>
                  <a:srgbClr val="0F0F0F"/>
                </a:solidFill>
                <a:latin typeface="Verdana"/>
                <a:cs typeface="Verdana"/>
              </a:rPr>
              <a:t>del</a:t>
            </a:r>
            <a:r>
              <a:rPr dirty="0" sz="1100" spc="-95">
                <a:solidFill>
                  <a:srgbClr val="0F0F0F"/>
                </a:solidFill>
                <a:latin typeface="Verdana"/>
                <a:cs typeface="Verdana"/>
              </a:rPr>
              <a:t> </a:t>
            </a:r>
            <a:r>
              <a:rPr dirty="0" sz="1100" spc="-15">
                <a:solidFill>
                  <a:srgbClr val="0F0F0F"/>
                </a:solidFill>
                <a:latin typeface="Verdana"/>
                <a:cs typeface="Verdana"/>
              </a:rPr>
              <a:t>mercado,  </a:t>
            </a:r>
            <a:r>
              <a:rPr dirty="0" sz="1100" spc="-5">
                <a:solidFill>
                  <a:srgbClr val="0F0F0F"/>
                </a:solidFill>
                <a:latin typeface="Verdana"/>
                <a:cs typeface="Verdana"/>
              </a:rPr>
              <a:t>la </a:t>
            </a:r>
            <a:r>
              <a:rPr dirty="0" sz="1100" spc="-25">
                <a:solidFill>
                  <a:srgbClr val="0F0F0F"/>
                </a:solidFill>
                <a:latin typeface="Verdana"/>
                <a:cs typeface="Verdana"/>
              </a:rPr>
              <a:t>experiencia </a:t>
            </a:r>
            <a:r>
              <a:rPr dirty="0" sz="1100" spc="10">
                <a:solidFill>
                  <a:srgbClr val="0F0F0F"/>
                </a:solidFill>
                <a:latin typeface="Verdana"/>
                <a:cs typeface="Verdana"/>
              </a:rPr>
              <a:t>en </a:t>
            </a:r>
            <a:r>
              <a:rPr dirty="0" sz="1100" spc="-5">
                <a:solidFill>
                  <a:srgbClr val="0F0F0F"/>
                </a:solidFill>
                <a:latin typeface="Verdana"/>
                <a:cs typeface="Verdana"/>
              </a:rPr>
              <a:t>la </a:t>
            </a:r>
            <a:r>
              <a:rPr dirty="0" sz="1100" spc="-15">
                <a:solidFill>
                  <a:srgbClr val="0F0F0F"/>
                </a:solidFill>
                <a:latin typeface="Verdana"/>
                <a:cs typeface="Verdana"/>
              </a:rPr>
              <a:t>puesta </a:t>
            </a:r>
            <a:r>
              <a:rPr dirty="0" sz="1100" spc="10">
                <a:solidFill>
                  <a:srgbClr val="0F0F0F"/>
                </a:solidFill>
                <a:latin typeface="Verdana"/>
                <a:cs typeface="Verdana"/>
              </a:rPr>
              <a:t>en </a:t>
            </a:r>
            <a:r>
              <a:rPr dirty="0" sz="1100" spc="-20">
                <a:solidFill>
                  <a:srgbClr val="0F0F0F"/>
                </a:solidFill>
                <a:latin typeface="Verdana"/>
                <a:cs typeface="Verdana"/>
              </a:rPr>
              <a:t>escena, </a:t>
            </a:r>
            <a:r>
              <a:rPr dirty="0" sz="1100" spc="35">
                <a:solidFill>
                  <a:srgbClr val="0F0F0F"/>
                </a:solidFill>
                <a:latin typeface="Verdana"/>
                <a:cs typeface="Verdana"/>
              </a:rPr>
              <a:t>y </a:t>
            </a:r>
            <a:r>
              <a:rPr dirty="0" sz="1100" spc="-10">
                <a:solidFill>
                  <a:srgbClr val="0F0F0F"/>
                </a:solidFill>
                <a:latin typeface="Verdana"/>
                <a:cs typeface="Verdana"/>
              </a:rPr>
              <a:t>los </a:t>
            </a:r>
            <a:r>
              <a:rPr dirty="0" sz="1100" spc="-20">
                <a:solidFill>
                  <a:srgbClr val="0F0F0F"/>
                </a:solidFill>
                <a:latin typeface="Verdana"/>
                <a:cs typeface="Verdana"/>
              </a:rPr>
              <a:t>consejos </a:t>
            </a:r>
            <a:r>
              <a:rPr dirty="0" sz="1100" spc="35">
                <a:solidFill>
                  <a:srgbClr val="0F0F0F"/>
                </a:solidFill>
                <a:latin typeface="Verdana"/>
                <a:cs typeface="Verdana"/>
              </a:rPr>
              <a:t>y </a:t>
            </a:r>
            <a:r>
              <a:rPr dirty="0" sz="1100" spc="-20">
                <a:solidFill>
                  <a:srgbClr val="0F0F0F"/>
                </a:solidFill>
                <a:latin typeface="Verdana"/>
                <a:cs typeface="Verdana"/>
              </a:rPr>
              <a:t>herramientas </a:t>
            </a:r>
            <a:r>
              <a:rPr dirty="0" sz="1100" spc="10">
                <a:solidFill>
                  <a:srgbClr val="0F0F0F"/>
                </a:solidFill>
                <a:latin typeface="Verdana"/>
                <a:cs typeface="Verdana"/>
              </a:rPr>
              <a:t>de </a:t>
            </a:r>
            <a:r>
              <a:rPr dirty="0" sz="1100" spc="-20">
                <a:solidFill>
                  <a:srgbClr val="0F0F0F"/>
                </a:solidFill>
                <a:latin typeface="Verdana"/>
                <a:cs typeface="Verdana"/>
              </a:rPr>
              <a:t>confianza </a:t>
            </a:r>
            <a:r>
              <a:rPr dirty="0" sz="1100" spc="-10">
                <a:solidFill>
                  <a:srgbClr val="0F0F0F"/>
                </a:solidFill>
                <a:latin typeface="Verdana"/>
                <a:cs typeface="Verdana"/>
              </a:rPr>
              <a:t>para cada  </a:t>
            </a:r>
            <a:r>
              <a:rPr dirty="0" sz="1100" spc="-15">
                <a:solidFill>
                  <a:srgbClr val="0F0F0F"/>
                </a:solidFill>
                <a:latin typeface="Verdana"/>
                <a:cs typeface="Verdana"/>
              </a:rPr>
              <a:t>parte</a:t>
            </a:r>
            <a:r>
              <a:rPr dirty="0" sz="1100" spc="-95">
                <a:solidFill>
                  <a:srgbClr val="0F0F0F"/>
                </a:solidFill>
                <a:latin typeface="Verdana"/>
                <a:cs typeface="Verdana"/>
              </a:rPr>
              <a:t> </a:t>
            </a:r>
            <a:r>
              <a:rPr dirty="0" sz="1100" spc="-10">
                <a:solidFill>
                  <a:srgbClr val="0F0F0F"/>
                </a:solidFill>
                <a:latin typeface="Verdana"/>
                <a:cs typeface="Verdana"/>
              </a:rPr>
              <a:t>del</a:t>
            </a:r>
            <a:r>
              <a:rPr dirty="0" sz="1100" spc="-90">
                <a:solidFill>
                  <a:srgbClr val="0F0F0F"/>
                </a:solidFill>
                <a:latin typeface="Verdana"/>
                <a:cs typeface="Verdana"/>
              </a:rPr>
              <a:t> </a:t>
            </a:r>
            <a:r>
              <a:rPr dirty="0" sz="1100" spc="-20">
                <a:solidFill>
                  <a:srgbClr val="0F0F0F"/>
                </a:solidFill>
                <a:latin typeface="Verdana"/>
                <a:cs typeface="Verdana"/>
              </a:rPr>
              <a:t>proceso,</a:t>
            </a:r>
            <a:r>
              <a:rPr dirty="0" sz="1100" spc="-90">
                <a:solidFill>
                  <a:srgbClr val="0F0F0F"/>
                </a:solidFill>
                <a:latin typeface="Verdana"/>
                <a:cs typeface="Verdana"/>
              </a:rPr>
              <a:t> </a:t>
            </a:r>
            <a:r>
              <a:rPr dirty="0" sz="1100" spc="-15">
                <a:solidFill>
                  <a:srgbClr val="0F0F0F"/>
                </a:solidFill>
                <a:latin typeface="Verdana"/>
                <a:cs typeface="Verdana"/>
              </a:rPr>
              <a:t>usted</a:t>
            </a:r>
            <a:r>
              <a:rPr dirty="0" sz="1100" spc="-90">
                <a:solidFill>
                  <a:srgbClr val="0F0F0F"/>
                </a:solidFill>
                <a:latin typeface="Verdana"/>
                <a:cs typeface="Verdana"/>
              </a:rPr>
              <a:t> </a:t>
            </a:r>
            <a:r>
              <a:rPr dirty="0" sz="1100" spc="-10">
                <a:solidFill>
                  <a:srgbClr val="0F0F0F"/>
                </a:solidFill>
                <a:latin typeface="Verdana"/>
                <a:cs typeface="Verdana"/>
              </a:rPr>
              <a:t>puede</a:t>
            </a:r>
            <a:r>
              <a:rPr dirty="0" sz="1100" spc="-90">
                <a:solidFill>
                  <a:srgbClr val="0F0F0F"/>
                </a:solidFill>
                <a:latin typeface="Verdana"/>
                <a:cs typeface="Verdana"/>
              </a:rPr>
              <a:t> </a:t>
            </a:r>
            <a:r>
              <a:rPr dirty="0" sz="1100" spc="-20">
                <a:solidFill>
                  <a:srgbClr val="0F0F0F"/>
                </a:solidFill>
                <a:latin typeface="Verdana"/>
                <a:cs typeface="Verdana"/>
              </a:rPr>
              <a:t>sentirse</a:t>
            </a:r>
            <a:r>
              <a:rPr dirty="0" sz="1100" spc="-90">
                <a:solidFill>
                  <a:srgbClr val="0F0F0F"/>
                </a:solidFill>
                <a:latin typeface="Verdana"/>
                <a:cs typeface="Verdana"/>
              </a:rPr>
              <a:t> </a:t>
            </a:r>
            <a:r>
              <a:rPr dirty="0" sz="1100" spc="-15">
                <a:solidFill>
                  <a:srgbClr val="0F0F0F"/>
                </a:solidFill>
                <a:latin typeface="Verdana"/>
                <a:cs typeface="Verdana"/>
              </a:rPr>
              <a:t>seguro</a:t>
            </a:r>
            <a:r>
              <a:rPr dirty="0" sz="1100" spc="-90">
                <a:solidFill>
                  <a:srgbClr val="0F0F0F"/>
                </a:solidFill>
                <a:latin typeface="Verdana"/>
                <a:cs typeface="Verdana"/>
              </a:rPr>
              <a:t> </a:t>
            </a:r>
            <a:r>
              <a:rPr dirty="0" sz="1100" spc="10">
                <a:solidFill>
                  <a:srgbClr val="0F0F0F"/>
                </a:solidFill>
                <a:latin typeface="Verdana"/>
                <a:cs typeface="Verdana"/>
              </a:rPr>
              <a:t>de</a:t>
            </a:r>
            <a:r>
              <a:rPr dirty="0" sz="1100" spc="-90">
                <a:solidFill>
                  <a:srgbClr val="0F0F0F"/>
                </a:solidFill>
                <a:latin typeface="Verdana"/>
                <a:cs typeface="Verdana"/>
              </a:rPr>
              <a:t> </a:t>
            </a:r>
            <a:r>
              <a:rPr dirty="0" sz="1100" spc="-15">
                <a:solidFill>
                  <a:srgbClr val="0F0F0F"/>
                </a:solidFill>
                <a:latin typeface="Verdana"/>
                <a:cs typeface="Verdana"/>
              </a:rPr>
              <a:t>navegar</a:t>
            </a:r>
            <a:r>
              <a:rPr dirty="0" sz="1100" spc="-90">
                <a:solidFill>
                  <a:srgbClr val="0F0F0F"/>
                </a:solidFill>
                <a:latin typeface="Verdana"/>
                <a:cs typeface="Verdana"/>
              </a:rPr>
              <a:t> </a:t>
            </a:r>
            <a:r>
              <a:rPr dirty="0" sz="1100" spc="-5">
                <a:solidFill>
                  <a:srgbClr val="0F0F0F"/>
                </a:solidFill>
                <a:latin typeface="Verdana"/>
                <a:cs typeface="Verdana"/>
              </a:rPr>
              <a:t>por</a:t>
            </a:r>
            <a:r>
              <a:rPr dirty="0" sz="1100" spc="-90">
                <a:solidFill>
                  <a:srgbClr val="0F0F0F"/>
                </a:solidFill>
                <a:latin typeface="Verdana"/>
                <a:cs typeface="Verdana"/>
              </a:rPr>
              <a:t> </a:t>
            </a:r>
            <a:r>
              <a:rPr dirty="0" sz="1100" spc="-10">
                <a:solidFill>
                  <a:srgbClr val="0F0F0F"/>
                </a:solidFill>
                <a:latin typeface="Verdana"/>
                <a:cs typeface="Verdana"/>
              </a:rPr>
              <a:t>cada</a:t>
            </a:r>
            <a:r>
              <a:rPr dirty="0" sz="1100" spc="-90">
                <a:solidFill>
                  <a:srgbClr val="0F0F0F"/>
                </a:solidFill>
                <a:latin typeface="Verdana"/>
                <a:cs typeface="Verdana"/>
              </a:rPr>
              <a:t> </a:t>
            </a:r>
            <a:r>
              <a:rPr dirty="0" sz="1100" spc="-10">
                <a:solidFill>
                  <a:srgbClr val="0F0F0F"/>
                </a:solidFill>
                <a:latin typeface="Verdana"/>
                <a:cs typeface="Verdana"/>
              </a:rPr>
              <a:t>paso</a:t>
            </a:r>
            <a:r>
              <a:rPr dirty="0" sz="1100" spc="-90">
                <a:solidFill>
                  <a:srgbClr val="0F0F0F"/>
                </a:solidFill>
                <a:latin typeface="Verdana"/>
                <a:cs typeface="Verdana"/>
              </a:rPr>
              <a:t> </a:t>
            </a:r>
            <a:r>
              <a:rPr dirty="0" sz="1100" spc="-10">
                <a:solidFill>
                  <a:srgbClr val="0F0F0F"/>
                </a:solidFill>
                <a:latin typeface="Verdana"/>
                <a:cs typeface="Verdana"/>
              </a:rPr>
              <a:t>del</a:t>
            </a:r>
            <a:r>
              <a:rPr dirty="0" sz="1100" spc="-90">
                <a:solidFill>
                  <a:srgbClr val="0F0F0F"/>
                </a:solidFill>
                <a:latin typeface="Verdana"/>
                <a:cs typeface="Verdana"/>
              </a:rPr>
              <a:t> </a:t>
            </a:r>
            <a:r>
              <a:rPr dirty="0" sz="1100" spc="-15">
                <a:solidFill>
                  <a:srgbClr val="0F0F0F"/>
                </a:solidFill>
                <a:latin typeface="Verdana"/>
                <a:cs typeface="Verdana"/>
              </a:rPr>
              <a:t>camino.</a:t>
            </a:r>
            <a:r>
              <a:rPr dirty="0" sz="1100" spc="-90">
                <a:solidFill>
                  <a:srgbClr val="0F0F0F"/>
                </a:solidFill>
                <a:latin typeface="Verdana"/>
                <a:cs typeface="Verdana"/>
              </a:rPr>
              <a:t> </a:t>
            </a:r>
            <a:r>
              <a:rPr dirty="0" sz="1100" spc="15">
                <a:solidFill>
                  <a:srgbClr val="0F0F0F"/>
                </a:solidFill>
                <a:latin typeface="Verdana"/>
                <a:cs typeface="Verdana"/>
              </a:rPr>
              <a:t>Me</a:t>
            </a:r>
            <a:r>
              <a:rPr dirty="0" sz="1100" spc="-90">
                <a:solidFill>
                  <a:srgbClr val="0F0F0F"/>
                </a:solidFill>
                <a:latin typeface="Verdana"/>
                <a:cs typeface="Verdana"/>
              </a:rPr>
              <a:t> </a:t>
            </a:r>
            <a:r>
              <a:rPr dirty="0" sz="1100" spc="-15">
                <a:solidFill>
                  <a:srgbClr val="0F0F0F"/>
                </a:solidFill>
                <a:latin typeface="Verdana"/>
                <a:cs typeface="Verdana"/>
              </a:rPr>
              <a:t>gusta  </a:t>
            </a:r>
            <a:r>
              <a:rPr dirty="0" sz="1100" spc="-20">
                <a:solidFill>
                  <a:srgbClr val="0F0F0F"/>
                </a:solidFill>
                <a:latin typeface="Verdana"/>
                <a:cs typeface="Verdana"/>
              </a:rPr>
              <a:t>incluso</a:t>
            </a:r>
            <a:r>
              <a:rPr dirty="0" sz="1100" spc="-90">
                <a:solidFill>
                  <a:srgbClr val="0F0F0F"/>
                </a:solidFill>
                <a:latin typeface="Verdana"/>
                <a:cs typeface="Verdana"/>
              </a:rPr>
              <a:t> </a:t>
            </a:r>
            <a:r>
              <a:rPr dirty="0" sz="1100" spc="-20">
                <a:solidFill>
                  <a:srgbClr val="0F0F0F"/>
                </a:solidFill>
                <a:latin typeface="Verdana"/>
                <a:cs typeface="Verdana"/>
              </a:rPr>
              <a:t>hacerlo</a:t>
            </a:r>
            <a:r>
              <a:rPr dirty="0" sz="1100" spc="-90">
                <a:solidFill>
                  <a:srgbClr val="0F0F0F"/>
                </a:solidFill>
                <a:latin typeface="Verdana"/>
                <a:cs typeface="Verdana"/>
              </a:rPr>
              <a:t> </a:t>
            </a:r>
            <a:r>
              <a:rPr dirty="0" sz="1100" spc="-25">
                <a:solidFill>
                  <a:srgbClr val="0F0F0F"/>
                </a:solidFill>
                <a:latin typeface="Verdana"/>
                <a:cs typeface="Verdana"/>
              </a:rPr>
              <a:t>divertido</a:t>
            </a:r>
            <a:r>
              <a:rPr dirty="0" sz="1100" spc="-90">
                <a:solidFill>
                  <a:srgbClr val="0F0F0F"/>
                </a:solidFill>
                <a:latin typeface="Verdana"/>
                <a:cs typeface="Verdana"/>
              </a:rPr>
              <a:t> </a:t>
            </a:r>
            <a:r>
              <a:rPr dirty="0" sz="1100" spc="-5">
                <a:solidFill>
                  <a:srgbClr val="0F0F0F"/>
                </a:solidFill>
                <a:latin typeface="Verdana"/>
                <a:cs typeface="Verdana"/>
              </a:rPr>
              <a:t>con</a:t>
            </a:r>
            <a:r>
              <a:rPr dirty="0" sz="1100" spc="-90">
                <a:solidFill>
                  <a:srgbClr val="0F0F0F"/>
                </a:solidFill>
                <a:latin typeface="Verdana"/>
                <a:cs typeface="Verdana"/>
              </a:rPr>
              <a:t> </a:t>
            </a:r>
            <a:r>
              <a:rPr dirty="0" sz="1100" spc="10">
                <a:solidFill>
                  <a:srgbClr val="0F0F0F"/>
                </a:solidFill>
                <a:latin typeface="Verdana"/>
                <a:cs typeface="Verdana"/>
              </a:rPr>
              <a:t>un</a:t>
            </a:r>
            <a:r>
              <a:rPr dirty="0" sz="1100" spc="-90">
                <a:solidFill>
                  <a:srgbClr val="0F0F0F"/>
                </a:solidFill>
                <a:latin typeface="Verdana"/>
                <a:cs typeface="Verdana"/>
              </a:rPr>
              <a:t> </a:t>
            </a:r>
            <a:r>
              <a:rPr dirty="0" sz="1100" spc="-20">
                <a:solidFill>
                  <a:srgbClr val="0F0F0F"/>
                </a:solidFill>
                <a:latin typeface="Verdana"/>
                <a:cs typeface="Verdana"/>
              </a:rPr>
              <a:t>tablero</a:t>
            </a:r>
            <a:r>
              <a:rPr dirty="0" sz="1100" spc="-85">
                <a:solidFill>
                  <a:srgbClr val="0F0F0F"/>
                </a:solidFill>
                <a:latin typeface="Verdana"/>
                <a:cs typeface="Verdana"/>
              </a:rPr>
              <a:t> </a:t>
            </a:r>
            <a:r>
              <a:rPr dirty="0" sz="1100" spc="10">
                <a:solidFill>
                  <a:srgbClr val="0F0F0F"/>
                </a:solidFill>
                <a:latin typeface="Verdana"/>
                <a:cs typeface="Verdana"/>
              </a:rPr>
              <a:t>de</a:t>
            </a:r>
            <a:r>
              <a:rPr dirty="0" sz="1100" spc="-90">
                <a:solidFill>
                  <a:srgbClr val="0F0F0F"/>
                </a:solidFill>
                <a:latin typeface="Verdana"/>
                <a:cs typeface="Verdana"/>
              </a:rPr>
              <a:t> </a:t>
            </a:r>
            <a:r>
              <a:rPr dirty="0" sz="1100" spc="-15">
                <a:solidFill>
                  <a:srgbClr val="0F0F0F"/>
                </a:solidFill>
                <a:latin typeface="Verdana"/>
                <a:cs typeface="Verdana"/>
              </a:rPr>
              <a:t>juego</a:t>
            </a:r>
            <a:r>
              <a:rPr dirty="0" sz="1100" spc="-90">
                <a:solidFill>
                  <a:srgbClr val="0F0F0F"/>
                </a:solidFill>
                <a:latin typeface="Verdana"/>
                <a:cs typeface="Verdana"/>
              </a:rPr>
              <a:t> </a:t>
            </a:r>
            <a:r>
              <a:rPr dirty="0" sz="1100" spc="-25">
                <a:solidFill>
                  <a:srgbClr val="0F0F0F"/>
                </a:solidFill>
                <a:latin typeface="Verdana"/>
                <a:cs typeface="Verdana"/>
              </a:rPr>
              <a:t>Sellopoly</a:t>
            </a:r>
            <a:r>
              <a:rPr dirty="0" sz="1100" spc="-90">
                <a:solidFill>
                  <a:srgbClr val="0F0F0F"/>
                </a:solidFill>
                <a:latin typeface="Verdana"/>
                <a:cs typeface="Verdana"/>
              </a:rPr>
              <a:t> </a:t>
            </a:r>
            <a:r>
              <a:rPr dirty="0" sz="1100" spc="35">
                <a:solidFill>
                  <a:srgbClr val="0F0F0F"/>
                </a:solidFill>
                <a:latin typeface="Verdana"/>
                <a:cs typeface="Verdana"/>
              </a:rPr>
              <a:t>y</a:t>
            </a:r>
            <a:r>
              <a:rPr dirty="0" sz="1100" spc="-90">
                <a:solidFill>
                  <a:srgbClr val="0F0F0F"/>
                </a:solidFill>
                <a:latin typeface="Verdana"/>
                <a:cs typeface="Verdana"/>
              </a:rPr>
              <a:t> </a:t>
            </a:r>
            <a:r>
              <a:rPr dirty="0" sz="1100">
                <a:solidFill>
                  <a:srgbClr val="0F0F0F"/>
                </a:solidFill>
                <a:latin typeface="Verdana"/>
                <a:cs typeface="Verdana"/>
              </a:rPr>
              <a:t>una</a:t>
            </a:r>
            <a:r>
              <a:rPr dirty="0" sz="1100" spc="-85">
                <a:solidFill>
                  <a:srgbClr val="0F0F0F"/>
                </a:solidFill>
                <a:latin typeface="Verdana"/>
                <a:cs typeface="Verdana"/>
              </a:rPr>
              <a:t> </a:t>
            </a:r>
            <a:r>
              <a:rPr dirty="0" sz="1100" spc="-10">
                <a:solidFill>
                  <a:srgbClr val="0F0F0F"/>
                </a:solidFill>
                <a:latin typeface="Verdana"/>
                <a:cs typeface="Verdana"/>
              </a:rPr>
              <a:t>guía</a:t>
            </a:r>
            <a:r>
              <a:rPr dirty="0" sz="1100" spc="-90">
                <a:solidFill>
                  <a:srgbClr val="0F0F0F"/>
                </a:solidFill>
                <a:latin typeface="Verdana"/>
                <a:cs typeface="Verdana"/>
              </a:rPr>
              <a:t> </a:t>
            </a:r>
            <a:r>
              <a:rPr dirty="0" sz="1100" spc="10">
                <a:solidFill>
                  <a:srgbClr val="0F0F0F"/>
                </a:solidFill>
                <a:latin typeface="Verdana"/>
                <a:cs typeface="Verdana"/>
              </a:rPr>
              <a:t>de</a:t>
            </a:r>
            <a:r>
              <a:rPr dirty="0" sz="1100" spc="-90">
                <a:solidFill>
                  <a:srgbClr val="0F0F0F"/>
                </a:solidFill>
                <a:latin typeface="Verdana"/>
                <a:cs typeface="Verdana"/>
              </a:rPr>
              <a:t> </a:t>
            </a:r>
            <a:r>
              <a:rPr dirty="0" sz="1100" spc="-10">
                <a:solidFill>
                  <a:srgbClr val="0F0F0F"/>
                </a:solidFill>
                <a:latin typeface="Verdana"/>
                <a:cs typeface="Verdana"/>
              </a:rPr>
              <a:t>mudanza</a:t>
            </a:r>
            <a:r>
              <a:rPr dirty="0" sz="1100" spc="-90">
                <a:solidFill>
                  <a:srgbClr val="0F0F0F"/>
                </a:solidFill>
                <a:latin typeface="Verdana"/>
                <a:cs typeface="Verdana"/>
              </a:rPr>
              <a:t> </a:t>
            </a:r>
            <a:r>
              <a:rPr dirty="0" sz="1100" spc="-10">
                <a:solidFill>
                  <a:srgbClr val="0F0F0F"/>
                </a:solidFill>
                <a:latin typeface="Verdana"/>
                <a:cs typeface="Verdana"/>
              </a:rPr>
              <a:t>para</a:t>
            </a:r>
            <a:r>
              <a:rPr dirty="0" sz="1100" spc="-90">
                <a:solidFill>
                  <a:srgbClr val="0F0F0F"/>
                </a:solidFill>
                <a:latin typeface="Verdana"/>
                <a:cs typeface="Verdana"/>
              </a:rPr>
              <a:t> </a:t>
            </a:r>
            <a:r>
              <a:rPr dirty="0" sz="1100" spc="-20">
                <a:solidFill>
                  <a:srgbClr val="0F0F0F"/>
                </a:solidFill>
                <a:latin typeface="Verdana"/>
                <a:cs typeface="Verdana"/>
              </a:rPr>
              <a:t>niños.</a:t>
            </a:r>
            <a:endParaRPr sz="1100">
              <a:latin typeface="Verdana"/>
              <a:cs typeface="Verdana"/>
            </a:endParaRPr>
          </a:p>
        </p:txBody>
      </p:sp>
      <p:sp>
        <p:nvSpPr>
          <p:cNvPr id="6" name="object 6"/>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6622" y="9634726"/>
            <a:ext cx="1523365" cy="238760"/>
          </a:xfrm>
          <a:prstGeom prst="rect">
            <a:avLst/>
          </a:prstGeom>
        </p:spPr>
        <p:txBody>
          <a:bodyPr wrap="square" lIns="0" tIns="12065" rIns="0" bIns="0" rtlCol="0" vert="horz">
            <a:spAutoFit/>
          </a:bodyPr>
          <a:lstStyle/>
          <a:p>
            <a:pPr marL="12700">
              <a:lnSpc>
                <a:spcPct val="100000"/>
              </a:lnSpc>
              <a:spcBef>
                <a:spcPts val="95"/>
              </a:spcBef>
            </a:pPr>
            <a:r>
              <a:rPr dirty="0" sz="1400" spc="-5" b="1">
                <a:latin typeface="Arial"/>
                <a:cs typeface="Arial"/>
              </a:rPr>
              <a:t>web address</a:t>
            </a:r>
            <a:r>
              <a:rPr dirty="0" sz="1400" spc="-90" b="1">
                <a:latin typeface="Arial"/>
                <a:cs typeface="Arial"/>
              </a:rPr>
              <a:t> </a:t>
            </a:r>
            <a:r>
              <a:rPr dirty="0" sz="1400" spc="-5" b="1">
                <a:latin typeface="Arial"/>
                <a:cs typeface="Arial"/>
              </a:rPr>
              <a:t>here</a:t>
            </a:r>
            <a:endParaRPr sz="1400">
              <a:latin typeface="Arial"/>
              <a:cs typeface="Arial"/>
            </a:endParaRPr>
          </a:p>
        </p:txBody>
      </p:sp>
      <p:sp>
        <p:nvSpPr>
          <p:cNvPr id="3" name="object 3"/>
          <p:cNvSpPr txBox="1"/>
          <p:nvPr/>
        </p:nvSpPr>
        <p:spPr>
          <a:xfrm>
            <a:off x="5892700" y="9634726"/>
            <a:ext cx="1633220" cy="238760"/>
          </a:xfrm>
          <a:prstGeom prst="rect">
            <a:avLst/>
          </a:prstGeom>
        </p:spPr>
        <p:txBody>
          <a:bodyPr wrap="square" lIns="0" tIns="12065" rIns="0" bIns="0" rtlCol="0" vert="horz">
            <a:spAutoFit/>
          </a:bodyPr>
          <a:lstStyle/>
          <a:p>
            <a:pPr marL="12700">
              <a:lnSpc>
                <a:spcPct val="100000"/>
              </a:lnSpc>
              <a:spcBef>
                <a:spcPts val="95"/>
              </a:spcBef>
            </a:pPr>
            <a:r>
              <a:rPr dirty="0" sz="1400" spc="-5" b="1">
                <a:latin typeface="Arial"/>
                <a:cs typeface="Arial"/>
              </a:rPr>
              <a:t>email address</a:t>
            </a:r>
            <a:r>
              <a:rPr dirty="0" sz="1400" spc="-70" b="1">
                <a:latin typeface="Arial"/>
                <a:cs typeface="Arial"/>
              </a:rPr>
              <a:t> </a:t>
            </a:r>
            <a:r>
              <a:rPr dirty="0" sz="1400" spc="-5" b="1">
                <a:latin typeface="Arial"/>
                <a:cs typeface="Arial"/>
              </a:rPr>
              <a:t>here</a:t>
            </a:r>
            <a:endParaRPr sz="1400">
              <a:latin typeface="Arial"/>
              <a:cs typeface="Arial"/>
            </a:endParaRPr>
          </a:p>
        </p:txBody>
      </p:sp>
      <p:sp>
        <p:nvSpPr>
          <p:cNvPr id="4" name="object 4"/>
          <p:cNvSpPr/>
          <p:nvPr/>
        </p:nvSpPr>
        <p:spPr>
          <a:xfrm>
            <a:off x="304" y="0"/>
            <a:ext cx="7771795" cy="10058400"/>
          </a:xfrm>
          <a:prstGeom prst="rect">
            <a:avLst/>
          </a:prstGeom>
          <a:blipFill>
            <a:blip r:embed="rId2" cstate="print"/>
            <a:stretch>
              <a:fillRect/>
            </a:stretch>
          </a:blipFill>
        </p:spPr>
        <p:txBody>
          <a:bodyPr wrap="square" lIns="0" tIns="0" rIns="0" bIns="0" rtlCol="0"/>
          <a:lstStyle/>
          <a:p/>
        </p:txBody>
      </p:sp>
      <p:sp>
        <p:nvSpPr>
          <p:cNvPr id="5" name="object 5"/>
          <p:cNvSpPr/>
          <p:nvPr/>
        </p:nvSpPr>
        <p:spPr>
          <a:xfrm>
            <a:off x="4455089" y="5339203"/>
            <a:ext cx="2629389" cy="1297483"/>
          </a:xfrm>
          <a:prstGeom prst="rect">
            <a:avLst/>
          </a:prstGeom>
          <a:blipFill>
            <a:blip r:embed="rId3" cstate="print"/>
            <a:stretch>
              <a:fillRect/>
            </a:stretch>
          </a:blipFill>
        </p:spPr>
        <p:txBody>
          <a:bodyPr wrap="square" lIns="0" tIns="0" rIns="0" bIns="0" rtlCol="0"/>
          <a:lstStyle/>
          <a:p/>
        </p:txBody>
      </p:sp>
      <p:sp>
        <p:nvSpPr>
          <p:cNvPr id="6" name="object 6"/>
          <p:cNvSpPr txBox="1"/>
          <p:nvPr/>
        </p:nvSpPr>
        <p:spPr>
          <a:xfrm>
            <a:off x="4407928" y="5390934"/>
            <a:ext cx="3056890" cy="1304290"/>
          </a:xfrm>
          <a:prstGeom prst="rect">
            <a:avLst/>
          </a:prstGeom>
        </p:spPr>
        <p:txBody>
          <a:bodyPr wrap="square" lIns="0" tIns="12065" rIns="0" bIns="0" rtlCol="0" vert="horz">
            <a:spAutoFit/>
          </a:bodyPr>
          <a:lstStyle/>
          <a:p>
            <a:pPr algn="just" marL="12700" marR="5080">
              <a:lnSpc>
                <a:spcPct val="100000"/>
              </a:lnSpc>
              <a:spcBef>
                <a:spcPts val="95"/>
              </a:spcBef>
            </a:pPr>
            <a:r>
              <a:rPr dirty="0" sz="1400" spc="-5">
                <a:solidFill>
                  <a:srgbClr val="FFFFFF"/>
                </a:solidFill>
                <a:latin typeface="Arial"/>
                <a:cs typeface="Arial"/>
              </a:rPr>
              <a:t>Mudarse a un </a:t>
            </a:r>
            <a:r>
              <a:rPr dirty="0" sz="1400" spc="-10">
                <a:solidFill>
                  <a:srgbClr val="FFFFFF"/>
                </a:solidFill>
                <a:latin typeface="Arial"/>
                <a:cs typeface="Arial"/>
              </a:rPr>
              <a:t>nuevo </a:t>
            </a:r>
            <a:r>
              <a:rPr dirty="0" sz="1400" spc="-5">
                <a:solidFill>
                  <a:srgbClr val="FFFFFF"/>
                </a:solidFill>
                <a:latin typeface="Arial"/>
                <a:cs typeface="Arial"/>
              </a:rPr>
              <a:t>hogar </a:t>
            </a:r>
            <a:r>
              <a:rPr dirty="0" sz="1400" spc="-10">
                <a:solidFill>
                  <a:srgbClr val="FFFFFF"/>
                </a:solidFill>
                <a:latin typeface="Arial"/>
                <a:cs typeface="Arial"/>
              </a:rPr>
              <a:t>puede </a:t>
            </a:r>
            <a:r>
              <a:rPr dirty="0" sz="1400" spc="-5">
                <a:solidFill>
                  <a:srgbClr val="FFFFFF"/>
                </a:solidFill>
                <a:latin typeface="Arial"/>
                <a:cs typeface="Arial"/>
              </a:rPr>
              <a:t>ser  </a:t>
            </a:r>
            <a:r>
              <a:rPr dirty="0" sz="1400" spc="-10">
                <a:solidFill>
                  <a:srgbClr val="FFFFFF"/>
                </a:solidFill>
                <a:latin typeface="Arial"/>
                <a:cs typeface="Arial"/>
              </a:rPr>
              <a:t>estresante </a:t>
            </a:r>
            <a:r>
              <a:rPr dirty="0" sz="1400" spc="-5">
                <a:solidFill>
                  <a:srgbClr val="FFFFFF"/>
                </a:solidFill>
                <a:latin typeface="Arial"/>
                <a:cs typeface="Arial"/>
              </a:rPr>
              <a:t>para </a:t>
            </a:r>
            <a:r>
              <a:rPr dirty="0" sz="1400" spc="-10">
                <a:solidFill>
                  <a:srgbClr val="FFFFFF"/>
                </a:solidFill>
                <a:latin typeface="Arial"/>
                <a:cs typeface="Arial"/>
              </a:rPr>
              <a:t>usted, </a:t>
            </a:r>
            <a:r>
              <a:rPr dirty="0" sz="1400" spc="-5">
                <a:solidFill>
                  <a:srgbClr val="FFFFFF"/>
                </a:solidFill>
                <a:latin typeface="Arial"/>
                <a:cs typeface="Arial"/>
              </a:rPr>
              <a:t>pero es </a:t>
            </a:r>
            <a:r>
              <a:rPr dirty="0" sz="1400" spc="-10">
                <a:solidFill>
                  <a:srgbClr val="FFFFFF"/>
                </a:solidFill>
                <a:latin typeface="Arial"/>
                <a:cs typeface="Arial"/>
              </a:rPr>
              <a:t>aún  </a:t>
            </a:r>
            <a:r>
              <a:rPr dirty="0" sz="1400" spc="-5">
                <a:solidFill>
                  <a:srgbClr val="FFFFFF"/>
                </a:solidFill>
                <a:latin typeface="Arial"/>
                <a:cs typeface="Arial"/>
              </a:rPr>
              <a:t>más duro para sus hijos. Tenemos  muchos consejos para convertirla </a:t>
            </a:r>
            <a:r>
              <a:rPr dirty="0" sz="1400" spc="-10">
                <a:solidFill>
                  <a:srgbClr val="FFFFFF"/>
                </a:solidFill>
                <a:latin typeface="Arial"/>
                <a:cs typeface="Arial"/>
              </a:rPr>
              <a:t>en  </a:t>
            </a:r>
            <a:r>
              <a:rPr dirty="0" sz="1400" spc="-5">
                <a:solidFill>
                  <a:srgbClr val="FFFFFF"/>
                </a:solidFill>
                <a:latin typeface="Arial"/>
                <a:cs typeface="Arial"/>
              </a:rPr>
              <a:t>una </a:t>
            </a:r>
            <a:r>
              <a:rPr dirty="0" sz="1400" spc="-10">
                <a:solidFill>
                  <a:srgbClr val="FFFFFF"/>
                </a:solidFill>
                <a:latin typeface="Arial"/>
                <a:cs typeface="Arial"/>
              </a:rPr>
              <a:t>aventura divertida </a:t>
            </a:r>
            <a:r>
              <a:rPr dirty="0" sz="1400" spc="-5">
                <a:solidFill>
                  <a:srgbClr val="FFFFFF"/>
                </a:solidFill>
                <a:latin typeface="Arial"/>
                <a:cs typeface="Arial"/>
              </a:rPr>
              <a:t>para toda </a:t>
            </a:r>
            <a:r>
              <a:rPr dirty="0" sz="1400" spc="-10">
                <a:solidFill>
                  <a:srgbClr val="FFFFFF"/>
                </a:solidFill>
                <a:latin typeface="Arial"/>
                <a:cs typeface="Arial"/>
              </a:rPr>
              <a:t>la  </a:t>
            </a:r>
            <a:r>
              <a:rPr dirty="0" sz="1400" spc="-5">
                <a:solidFill>
                  <a:srgbClr val="FFFFFF"/>
                </a:solidFill>
                <a:latin typeface="Arial"/>
                <a:cs typeface="Arial"/>
              </a:rPr>
              <a:t>familia</a:t>
            </a:r>
            <a:endParaRPr sz="1400">
              <a:latin typeface="Arial"/>
              <a:cs typeface="Arial"/>
            </a:endParaRPr>
          </a:p>
        </p:txBody>
      </p:sp>
      <p:sp>
        <p:nvSpPr>
          <p:cNvPr id="7" name="object 7"/>
          <p:cNvSpPr txBox="1"/>
          <p:nvPr/>
        </p:nvSpPr>
        <p:spPr>
          <a:xfrm>
            <a:off x="2310282" y="9633673"/>
            <a:ext cx="3244215" cy="299720"/>
          </a:xfrm>
          <a:prstGeom prst="rect">
            <a:avLst/>
          </a:prstGeom>
        </p:spPr>
        <p:txBody>
          <a:bodyPr wrap="square" lIns="0" tIns="12700" rIns="0" bIns="0" rtlCol="0" vert="horz">
            <a:spAutoFit/>
          </a:bodyPr>
          <a:lstStyle/>
          <a:p>
            <a:pPr marL="12700">
              <a:lnSpc>
                <a:spcPct val="100000"/>
              </a:lnSpc>
              <a:spcBef>
                <a:spcPts val="100"/>
              </a:spcBef>
            </a:pPr>
            <a:r>
              <a:rPr dirty="0" sz="1400" spc="-10" b="1">
                <a:latin typeface="Georgia"/>
                <a:cs typeface="Georgia"/>
              </a:rPr>
              <a:t>Nombre </a:t>
            </a:r>
            <a:r>
              <a:rPr dirty="0" sz="1400" spc="-5" b="1">
                <a:latin typeface="Georgia"/>
                <a:cs typeface="Georgia"/>
              </a:rPr>
              <a:t>del agente</a:t>
            </a:r>
            <a:r>
              <a:rPr dirty="0" sz="1800" spc="-5" b="1">
                <a:latin typeface="Cambria Math"/>
                <a:cs typeface="Cambria Math"/>
              </a:rPr>
              <a:t>⋅ </a:t>
            </a:r>
            <a:r>
              <a:rPr dirty="0" sz="1400" spc="-5" b="1">
                <a:latin typeface="Georgia"/>
                <a:cs typeface="Georgia"/>
              </a:rPr>
              <a:t>(123)</a:t>
            </a:r>
            <a:r>
              <a:rPr dirty="0" sz="1400" spc="55" b="1">
                <a:latin typeface="Georgia"/>
                <a:cs typeface="Georgia"/>
              </a:rPr>
              <a:t> </a:t>
            </a:r>
            <a:r>
              <a:rPr dirty="0" sz="1400" spc="-10" b="1">
                <a:latin typeface="Georgia"/>
                <a:cs typeface="Georgia"/>
              </a:rPr>
              <a:t>456-7890</a:t>
            </a:r>
            <a:endParaRPr sz="1400">
              <a:latin typeface="Georgia"/>
              <a:cs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8121346"/>
            <a:ext cx="7751872" cy="1407057"/>
          </a:xfrm>
          <a:prstGeom prst="rect">
            <a:avLst/>
          </a:prstGeom>
          <a:blipFill>
            <a:blip r:embed="rId3" cstate="print"/>
            <a:stretch>
              <a:fillRect/>
            </a:stretch>
          </a:blipFill>
        </p:spPr>
        <p:txBody>
          <a:bodyPr wrap="square" lIns="0" tIns="0" rIns="0" bIns="0" rtlCol="0"/>
          <a:lstStyle/>
          <a:p/>
        </p:txBody>
      </p:sp>
      <p:sp>
        <p:nvSpPr>
          <p:cNvPr id="4" name="object 4"/>
          <p:cNvSpPr txBox="1"/>
          <p:nvPr/>
        </p:nvSpPr>
        <p:spPr>
          <a:xfrm>
            <a:off x="2993809" y="622412"/>
            <a:ext cx="1837055" cy="213360"/>
          </a:xfrm>
          <a:prstGeom prst="rect">
            <a:avLst/>
          </a:prstGeom>
        </p:spPr>
        <p:txBody>
          <a:bodyPr wrap="square" lIns="0" tIns="0" rIns="0" bIns="0" rtlCol="0" vert="horz">
            <a:spAutoFit/>
          </a:bodyPr>
          <a:lstStyle/>
          <a:p>
            <a:pPr>
              <a:lnSpc>
                <a:spcPts val="1660"/>
              </a:lnSpc>
            </a:pPr>
            <a:r>
              <a:rPr dirty="0" sz="1500" spc="90" b="1">
                <a:solidFill>
                  <a:srgbClr val="B49E8E"/>
                </a:solidFill>
                <a:latin typeface="Arial"/>
                <a:cs typeface="Arial"/>
              </a:rPr>
              <a:t>ON THE</a:t>
            </a:r>
            <a:r>
              <a:rPr dirty="0" sz="1500" spc="175" b="1">
                <a:solidFill>
                  <a:srgbClr val="B49E8E"/>
                </a:solidFill>
                <a:latin typeface="Arial"/>
                <a:cs typeface="Arial"/>
              </a:rPr>
              <a:t> </a:t>
            </a:r>
            <a:r>
              <a:rPr dirty="0" sz="1500" spc="105" b="1">
                <a:solidFill>
                  <a:srgbClr val="B49E8E"/>
                </a:solidFill>
                <a:latin typeface="Arial"/>
                <a:cs typeface="Arial"/>
              </a:rPr>
              <a:t>MARKET</a:t>
            </a:r>
            <a:endParaRPr sz="1500">
              <a:latin typeface="Arial"/>
              <a:cs typeface="Arial"/>
            </a:endParaRPr>
          </a:p>
        </p:txBody>
      </p:sp>
      <p:sp>
        <p:nvSpPr>
          <p:cNvPr id="5" name="object 5"/>
          <p:cNvSpPr txBox="1">
            <a:spLocks noGrp="1"/>
          </p:cNvSpPr>
          <p:nvPr>
            <p:ph type="title"/>
          </p:nvPr>
        </p:nvSpPr>
        <p:spPr>
          <a:xfrm>
            <a:off x="722630" y="1071473"/>
            <a:ext cx="5951220" cy="975994"/>
          </a:xfrm>
          <a:prstGeom prst="rect"/>
        </p:spPr>
        <p:txBody>
          <a:bodyPr wrap="square" lIns="0" tIns="7620" rIns="0" bIns="0" rtlCol="0" vert="horz">
            <a:spAutoFit/>
          </a:bodyPr>
          <a:lstStyle/>
          <a:p>
            <a:pPr marL="15875" marR="5080" indent="-3810">
              <a:lnSpc>
                <a:spcPct val="101099"/>
              </a:lnSpc>
              <a:spcBef>
                <a:spcPts val="60"/>
              </a:spcBef>
            </a:pPr>
            <a:r>
              <a:rPr dirty="0" sz="3100" spc="25">
                <a:solidFill>
                  <a:srgbClr val="1E1E1E"/>
                </a:solidFill>
                <a:latin typeface="Cambria"/>
                <a:cs typeface="Cambria"/>
              </a:rPr>
              <a:t>¿Quién </a:t>
            </a:r>
            <a:r>
              <a:rPr dirty="0" sz="3100" spc="20">
                <a:solidFill>
                  <a:srgbClr val="1E1E1E"/>
                </a:solidFill>
                <a:latin typeface="Cambria"/>
                <a:cs typeface="Cambria"/>
              </a:rPr>
              <a:t>interviene </a:t>
            </a:r>
            <a:r>
              <a:rPr dirty="0" sz="3100" spc="15">
                <a:solidFill>
                  <a:srgbClr val="1E1E1E"/>
                </a:solidFill>
                <a:latin typeface="Cambria"/>
                <a:cs typeface="Cambria"/>
              </a:rPr>
              <a:t>en </a:t>
            </a:r>
            <a:r>
              <a:rPr dirty="0" sz="3100" spc="10">
                <a:solidFill>
                  <a:srgbClr val="1E1E1E"/>
                </a:solidFill>
                <a:latin typeface="Cambria"/>
                <a:cs typeface="Cambria"/>
              </a:rPr>
              <a:t>la </a:t>
            </a:r>
            <a:r>
              <a:rPr dirty="0" sz="3100" spc="20">
                <a:solidFill>
                  <a:srgbClr val="1E1E1E"/>
                </a:solidFill>
                <a:latin typeface="Cambria"/>
                <a:cs typeface="Cambria"/>
              </a:rPr>
              <a:t>venta </a:t>
            </a:r>
            <a:r>
              <a:rPr dirty="0" sz="3100" spc="25">
                <a:solidFill>
                  <a:srgbClr val="1E1E1E"/>
                </a:solidFill>
                <a:latin typeface="Cambria"/>
                <a:cs typeface="Cambria"/>
              </a:rPr>
              <a:t>de  </a:t>
            </a:r>
            <a:r>
              <a:rPr dirty="0" sz="3100" spc="10">
                <a:solidFill>
                  <a:srgbClr val="1E1E1E"/>
                </a:solidFill>
                <a:latin typeface="Cambria"/>
                <a:cs typeface="Cambria"/>
              </a:rPr>
              <a:t>su</a:t>
            </a:r>
            <a:r>
              <a:rPr dirty="0" sz="3100" spc="50">
                <a:solidFill>
                  <a:srgbClr val="1E1E1E"/>
                </a:solidFill>
                <a:latin typeface="Cambria"/>
                <a:cs typeface="Cambria"/>
              </a:rPr>
              <a:t> </a:t>
            </a:r>
            <a:r>
              <a:rPr dirty="0" sz="3100" spc="30">
                <a:solidFill>
                  <a:srgbClr val="1E1E1E"/>
                </a:solidFill>
                <a:latin typeface="Cambria"/>
                <a:cs typeface="Cambria"/>
              </a:rPr>
              <a:t>casa?</a:t>
            </a:r>
            <a:endParaRPr sz="3100">
              <a:latin typeface="Cambria"/>
              <a:cs typeface="Cambria"/>
            </a:endParaRPr>
          </a:p>
        </p:txBody>
      </p:sp>
      <p:sp>
        <p:nvSpPr>
          <p:cNvPr id="6" name="object 6"/>
          <p:cNvSpPr txBox="1"/>
          <p:nvPr/>
        </p:nvSpPr>
        <p:spPr>
          <a:xfrm>
            <a:off x="726312" y="2363075"/>
            <a:ext cx="6400165" cy="5043170"/>
          </a:xfrm>
          <a:prstGeom prst="rect">
            <a:avLst/>
          </a:prstGeom>
        </p:spPr>
        <p:txBody>
          <a:bodyPr wrap="square" lIns="0" tIns="29209" rIns="0" bIns="0" rtlCol="0" vert="horz">
            <a:spAutoFit/>
          </a:bodyPr>
          <a:lstStyle/>
          <a:p>
            <a:pPr algn="just" marL="12700" marR="103505" indent="3810">
              <a:lnSpc>
                <a:spcPts val="1650"/>
              </a:lnSpc>
              <a:spcBef>
                <a:spcPts val="229"/>
              </a:spcBef>
            </a:pPr>
            <a:r>
              <a:rPr dirty="0" sz="1450">
                <a:solidFill>
                  <a:srgbClr val="101010"/>
                </a:solidFill>
                <a:latin typeface="Arial"/>
                <a:cs typeface="Arial"/>
              </a:rPr>
              <a:t>A la hora de negociar una posible venta, estas son las partes implicadas</a:t>
            </a:r>
            <a:r>
              <a:rPr dirty="0" sz="1450" spc="-100">
                <a:solidFill>
                  <a:srgbClr val="101010"/>
                </a:solidFill>
                <a:latin typeface="Arial"/>
                <a:cs typeface="Arial"/>
              </a:rPr>
              <a:t> </a:t>
            </a:r>
            <a:r>
              <a:rPr dirty="0" sz="1450">
                <a:solidFill>
                  <a:srgbClr val="101010"/>
                </a:solidFill>
                <a:latin typeface="Arial"/>
                <a:cs typeface="Arial"/>
              </a:rPr>
              <a:t>que  influirán en el precio de venta final</a:t>
            </a:r>
            <a:r>
              <a:rPr dirty="0" sz="1450" spc="-15">
                <a:solidFill>
                  <a:srgbClr val="101010"/>
                </a:solidFill>
                <a:latin typeface="Arial"/>
                <a:cs typeface="Arial"/>
              </a:rPr>
              <a:t> </a:t>
            </a:r>
            <a:r>
              <a:rPr dirty="0" sz="1450">
                <a:solidFill>
                  <a:srgbClr val="101010"/>
                </a:solidFill>
                <a:latin typeface="Arial"/>
                <a:cs typeface="Arial"/>
              </a:rPr>
              <a:t>acordado:</a:t>
            </a:r>
            <a:endParaRPr sz="1450">
              <a:latin typeface="Arial"/>
              <a:cs typeface="Arial"/>
            </a:endParaRPr>
          </a:p>
          <a:p>
            <a:pPr>
              <a:lnSpc>
                <a:spcPct val="100000"/>
              </a:lnSpc>
              <a:spcBef>
                <a:spcPts val="5"/>
              </a:spcBef>
            </a:pPr>
            <a:endParaRPr sz="1350">
              <a:latin typeface="Times New Roman"/>
              <a:cs typeface="Times New Roman"/>
            </a:endParaRPr>
          </a:p>
          <a:p>
            <a:pPr marL="489584" marR="242570" indent="-245745">
              <a:lnSpc>
                <a:spcPct val="100000"/>
              </a:lnSpc>
              <a:buSzPct val="120833"/>
              <a:buFont typeface="Symbol"/>
              <a:buChar char=""/>
              <a:tabLst>
                <a:tab pos="489584" algn="l"/>
                <a:tab pos="490220" algn="l"/>
              </a:tabLst>
            </a:pPr>
            <a:r>
              <a:rPr dirty="0" sz="1200">
                <a:solidFill>
                  <a:srgbClr val="101010"/>
                </a:solidFill>
                <a:latin typeface="Arial"/>
                <a:cs typeface="Arial"/>
              </a:rPr>
              <a:t>Usted, el vendedor, interesado en obtener el mejor rendimiento de la inversión y</a:t>
            </a:r>
            <a:r>
              <a:rPr dirty="0" sz="1200" spc="-100">
                <a:solidFill>
                  <a:srgbClr val="101010"/>
                </a:solidFill>
                <a:latin typeface="Arial"/>
                <a:cs typeface="Arial"/>
              </a:rPr>
              <a:t> </a:t>
            </a:r>
            <a:r>
              <a:rPr dirty="0" sz="1200">
                <a:solidFill>
                  <a:srgbClr val="101010"/>
                </a:solidFill>
                <a:latin typeface="Arial"/>
                <a:cs typeface="Arial"/>
              </a:rPr>
              <a:t>las  mejores condiciones</a:t>
            </a:r>
            <a:r>
              <a:rPr dirty="0" sz="1200" spc="-5">
                <a:solidFill>
                  <a:srgbClr val="101010"/>
                </a:solidFill>
                <a:latin typeface="Arial"/>
                <a:cs typeface="Arial"/>
              </a:rPr>
              <a:t> </a:t>
            </a:r>
            <a:r>
              <a:rPr dirty="0" sz="1200">
                <a:solidFill>
                  <a:srgbClr val="101010"/>
                </a:solidFill>
                <a:latin typeface="Arial"/>
                <a:cs typeface="Arial"/>
              </a:rPr>
              <a:t>posibles.</a:t>
            </a:r>
            <a:endParaRPr sz="1200">
              <a:latin typeface="Arial"/>
              <a:cs typeface="Arial"/>
            </a:endParaRPr>
          </a:p>
          <a:p>
            <a:pPr marL="489584" marR="166370" indent="-245745">
              <a:lnSpc>
                <a:spcPct val="100000"/>
              </a:lnSpc>
              <a:buSzPct val="120833"/>
              <a:buFont typeface="Symbol"/>
              <a:buChar char=""/>
              <a:tabLst>
                <a:tab pos="489584" algn="l"/>
                <a:tab pos="490220" algn="l"/>
              </a:tabLst>
            </a:pPr>
            <a:r>
              <a:rPr dirty="0" sz="1200">
                <a:solidFill>
                  <a:srgbClr val="101010"/>
                </a:solidFill>
                <a:latin typeface="Arial"/>
                <a:cs typeface="Arial"/>
              </a:rPr>
              <a:t>Agente del vendedor, que trabajará duro en su nombre para proteger sus intereses</a:t>
            </a:r>
            <a:r>
              <a:rPr dirty="0" sz="1200" spc="-100">
                <a:solidFill>
                  <a:srgbClr val="101010"/>
                </a:solidFill>
                <a:latin typeface="Arial"/>
                <a:cs typeface="Arial"/>
              </a:rPr>
              <a:t> </a:t>
            </a:r>
            <a:r>
              <a:rPr dirty="0" sz="1200">
                <a:solidFill>
                  <a:srgbClr val="101010"/>
                </a:solidFill>
                <a:latin typeface="Arial"/>
                <a:cs typeface="Arial"/>
              </a:rPr>
              <a:t>y  conseguir el máximo por su casa en el menor tiempo</a:t>
            </a:r>
            <a:r>
              <a:rPr dirty="0" sz="1200" spc="-25">
                <a:solidFill>
                  <a:srgbClr val="101010"/>
                </a:solidFill>
                <a:latin typeface="Arial"/>
                <a:cs typeface="Arial"/>
              </a:rPr>
              <a:t> </a:t>
            </a:r>
            <a:r>
              <a:rPr dirty="0" sz="1200">
                <a:solidFill>
                  <a:srgbClr val="101010"/>
                </a:solidFill>
                <a:latin typeface="Arial"/>
                <a:cs typeface="Arial"/>
              </a:rPr>
              <a:t>posible.</a:t>
            </a:r>
            <a:endParaRPr sz="1200">
              <a:latin typeface="Arial"/>
              <a:cs typeface="Arial"/>
            </a:endParaRPr>
          </a:p>
          <a:p>
            <a:pPr marL="489584" indent="-245745">
              <a:lnSpc>
                <a:spcPct val="100000"/>
              </a:lnSpc>
              <a:buSzPct val="120833"/>
              <a:buFont typeface="Symbol"/>
              <a:buChar char=""/>
              <a:tabLst>
                <a:tab pos="489584" algn="l"/>
                <a:tab pos="490220" algn="l"/>
              </a:tabLst>
            </a:pPr>
            <a:r>
              <a:rPr dirty="0" sz="1200">
                <a:solidFill>
                  <a:srgbClr val="101010"/>
                </a:solidFill>
                <a:latin typeface="Arial"/>
                <a:cs typeface="Arial"/>
              </a:rPr>
              <a:t>Abogado del vendedor, protege los intereses legales del</a:t>
            </a:r>
            <a:r>
              <a:rPr dirty="0" sz="1200" spc="-20">
                <a:solidFill>
                  <a:srgbClr val="101010"/>
                </a:solidFill>
                <a:latin typeface="Arial"/>
                <a:cs typeface="Arial"/>
              </a:rPr>
              <a:t> </a:t>
            </a:r>
            <a:r>
              <a:rPr dirty="0" sz="1200">
                <a:solidFill>
                  <a:srgbClr val="101010"/>
                </a:solidFill>
                <a:latin typeface="Arial"/>
                <a:cs typeface="Arial"/>
              </a:rPr>
              <a:t>vendedor.</a:t>
            </a:r>
            <a:endParaRPr sz="1200">
              <a:latin typeface="Arial"/>
              <a:cs typeface="Arial"/>
            </a:endParaRPr>
          </a:p>
          <a:p>
            <a:pPr marL="489584" marR="548640" indent="-245745">
              <a:lnSpc>
                <a:spcPct val="100000"/>
              </a:lnSpc>
              <a:buSzPct val="120833"/>
              <a:buFont typeface="Symbol"/>
              <a:buChar char=""/>
              <a:tabLst>
                <a:tab pos="489584" algn="l"/>
                <a:tab pos="490220" algn="l"/>
              </a:tabLst>
            </a:pPr>
            <a:r>
              <a:rPr dirty="0" sz="1200">
                <a:solidFill>
                  <a:srgbClr val="101010"/>
                </a:solidFill>
                <a:latin typeface="Arial"/>
                <a:cs typeface="Arial"/>
              </a:rPr>
              <a:t>Los Compradores, que buscan conseguir un gran trato y pagar el menor</a:t>
            </a:r>
            <a:r>
              <a:rPr dirty="0" sz="1200" spc="-100">
                <a:solidFill>
                  <a:srgbClr val="101010"/>
                </a:solidFill>
                <a:latin typeface="Arial"/>
                <a:cs typeface="Arial"/>
              </a:rPr>
              <a:t> </a:t>
            </a:r>
            <a:r>
              <a:rPr dirty="0" sz="1200">
                <a:solidFill>
                  <a:srgbClr val="101010"/>
                </a:solidFill>
                <a:latin typeface="Arial"/>
                <a:cs typeface="Arial"/>
              </a:rPr>
              <a:t>dinero  posible.</a:t>
            </a:r>
            <a:endParaRPr sz="1200">
              <a:latin typeface="Arial"/>
              <a:cs typeface="Arial"/>
            </a:endParaRPr>
          </a:p>
          <a:p>
            <a:pPr marL="489584" marR="141605" indent="-245745">
              <a:lnSpc>
                <a:spcPct val="100000"/>
              </a:lnSpc>
              <a:buSzPct val="120833"/>
              <a:buFont typeface="Symbol"/>
              <a:buChar char=""/>
              <a:tabLst>
                <a:tab pos="489584" algn="l"/>
                <a:tab pos="490220" algn="l"/>
              </a:tabLst>
            </a:pPr>
            <a:r>
              <a:rPr dirty="0" sz="1200">
                <a:solidFill>
                  <a:srgbClr val="101010"/>
                </a:solidFill>
                <a:latin typeface="Arial"/>
                <a:cs typeface="Arial"/>
              </a:rPr>
              <a:t>El Agente del Comprador, cuya lealtad es con los Compradores para representar</a:t>
            </a:r>
            <a:r>
              <a:rPr dirty="0" sz="1200" spc="-100">
                <a:solidFill>
                  <a:srgbClr val="101010"/>
                </a:solidFill>
                <a:latin typeface="Arial"/>
                <a:cs typeface="Arial"/>
              </a:rPr>
              <a:t> </a:t>
            </a:r>
            <a:r>
              <a:rPr dirty="0" sz="1200">
                <a:solidFill>
                  <a:srgbClr val="101010"/>
                </a:solidFill>
                <a:latin typeface="Arial"/>
                <a:cs typeface="Arial"/>
              </a:rPr>
              <a:t>sus  intereses.</a:t>
            </a:r>
            <a:endParaRPr sz="1200">
              <a:latin typeface="Arial"/>
              <a:cs typeface="Arial"/>
            </a:endParaRPr>
          </a:p>
          <a:p>
            <a:pPr marL="489584" indent="-245745">
              <a:lnSpc>
                <a:spcPct val="100000"/>
              </a:lnSpc>
              <a:buSzPct val="120833"/>
              <a:buFont typeface="Symbol"/>
              <a:buChar char=""/>
              <a:tabLst>
                <a:tab pos="489584" algn="l"/>
                <a:tab pos="490220" algn="l"/>
              </a:tabLst>
            </a:pPr>
            <a:r>
              <a:rPr dirty="0" sz="1200">
                <a:solidFill>
                  <a:srgbClr val="101010"/>
                </a:solidFill>
                <a:latin typeface="Arial"/>
                <a:cs typeface="Arial"/>
              </a:rPr>
              <a:t>El abogado del comprador, que protege los intereses legales del</a:t>
            </a:r>
            <a:r>
              <a:rPr dirty="0" sz="1200" spc="-40">
                <a:solidFill>
                  <a:srgbClr val="101010"/>
                </a:solidFill>
                <a:latin typeface="Arial"/>
                <a:cs typeface="Arial"/>
              </a:rPr>
              <a:t> </a:t>
            </a:r>
            <a:r>
              <a:rPr dirty="0" sz="1200">
                <a:solidFill>
                  <a:srgbClr val="101010"/>
                </a:solidFill>
                <a:latin typeface="Arial"/>
                <a:cs typeface="Arial"/>
              </a:rPr>
              <a:t>comprador.</a:t>
            </a:r>
            <a:endParaRPr sz="1200">
              <a:latin typeface="Arial"/>
              <a:cs typeface="Arial"/>
            </a:endParaRPr>
          </a:p>
          <a:p>
            <a:pPr marL="489584" marR="98425" indent="-245745">
              <a:lnSpc>
                <a:spcPct val="100000"/>
              </a:lnSpc>
              <a:buSzPct val="120833"/>
              <a:buFont typeface="Symbol"/>
              <a:buChar char=""/>
              <a:tabLst>
                <a:tab pos="489584" algn="l"/>
                <a:tab pos="490220" algn="l"/>
              </a:tabLst>
            </a:pPr>
            <a:r>
              <a:rPr dirty="0" sz="1200">
                <a:solidFill>
                  <a:srgbClr val="101010"/>
                </a:solidFill>
                <a:latin typeface="Arial"/>
                <a:cs typeface="Arial"/>
              </a:rPr>
              <a:t>La empresa de inspección de la vivienda, contratada por los compradores, que</a:t>
            </a:r>
            <a:r>
              <a:rPr dirty="0" sz="1200" spc="-100">
                <a:solidFill>
                  <a:srgbClr val="101010"/>
                </a:solidFill>
                <a:latin typeface="Arial"/>
                <a:cs typeface="Arial"/>
              </a:rPr>
              <a:t> </a:t>
            </a:r>
            <a:r>
              <a:rPr dirty="0" sz="1200">
                <a:solidFill>
                  <a:srgbClr val="101010"/>
                </a:solidFill>
                <a:latin typeface="Arial"/>
                <a:cs typeface="Arial"/>
              </a:rPr>
              <a:t>puede  encontrar problemas (grandes o pequeños) en su casa para dar a los compradores  más oportunidades de</a:t>
            </a:r>
            <a:r>
              <a:rPr dirty="0" sz="1200" spc="-5">
                <a:solidFill>
                  <a:srgbClr val="101010"/>
                </a:solidFill>
                <a:latin typeface="Arial"/>
                <a:cs typeface="Arial"/>
              </a:rPr>
              <a:t> </a:t>
            </a:r>
            <a:r>
              <a:rPr dirty="0" sz="1200">
                <a:solidFill>
                  <a:srgbClr val="101010"/>
                </a:solidFill>
                <a:latin typeface="Arial"/>
                <a:cs typeface="Arial"/>
              </a:rPr>
              <a:t>negociar.</a:t>
            </a:r>
            <a:endParaRPr sz="1200">
              <a:latin typeface="Arial"/>
              <a:cs typeface="Arial"/>
            </a:endParaRPr>
          </a:p>
          <a:p>
            <a:pPr marL="489584" indent="-245745">
              <a:lnSpc>
                <a:spcPct val="100000"/>
              </a:lnSpc>
              <a:buSzPct val="120833"/>
              <a:buFont typeface="Symbol"/>
              <a:buChar char=""/>
              <a:tabLst>
                <a:tab pos="489584" algn="l"/>
                <a:tab pos="490220" algn="l"/>
              </a:tabLst>
            </a:pPr>
            <a:r>
              <a:rPr dirty="0" sz="1200">
                <a:solidFill>
                  <a:srgbClr val="101010"/>
                </a:solidFill>
                <a:latin typeface="Arial"/>
                <a:cs typeface="Arial"/>
              </a:rPr>
              <a:t>Los tasadores, si hay dudas sobre el valor de la</a:t>
            </a:r>
            <a:r>
              <a:rPr dirty="0" sz="1200" spc="-20">
                <a:solidFill>
                  <a:srgbClr val="101010"/>
                </a:solidFill>
                <a:latin typeface="Arial"/>
                <a:cs typeface="Arial"/>
              </a:rPr>
              <a:t> </a:t>
            </a:r>
            <a:r>
              <a:rPr dirty="0" sz="1200">
                <a:solidFill>
                  <a:srgbClr val="101010"/>
                </a:solidFill>
                <a:latin typeface="Arial"/>
                <a:cs typeface="Arial"/>
              </a:rPr>
              <a:t>vivienda.</a:t>
            </a:r>
            <a:endParaRPr sz="1200">
              <a:latin typeface="Arial"/>
              <a:cs typeface="Arial"/>
            </a:endParaRPr>
          </a:p>
          <a:p>
            <a:pPr marL="489584" marR="5080" indent="-245745">
              <a:lnSpc>
                <a:spcPct val="100000"/>
              </a:lnSpc>
              <a:buSzPct val="120833"/>
              <a:buFont typeface="Symbol"/>
              <a:buChar char=""/>
              <a:tabLst>
                <a:tab pos="489584" algn="l"/>
                <a:tab pos="490220" algn="l"/>
              </a:tabLst>
            </a:pPr>
            <a:r>
              <a:rPr dirty="0" sz="1200">
                <a:solidFill>
                  <a:srgbClr val="101010"/>
                </a:solidFill>
                <a:latin typeface="Arial"/>
                <a:cs typeface="Arial"/>
              </a:rPr>
              <a:t>El prestamista o el representante del banco, que supervisa el proceso de préstamo y</a:t>
            </a:r>
            <a:r>
              <a:rPr dirty="0" sz="1200" spc="-100">
                <a:solidFill>
                  <a:srgbClr val="101010"/>
                </a:solidFill>
                <a:latin typeface="Arial"/>
                <a:cs typeface="Arial"/>
              </a:rPr>
              <a:t> </a:t>
            </a:r>
            <a:r>
              <a:rPr dirty="0" sz="1200">
                <a:solidFill>
                  <a:srgbClr val="101010"/>
                </a:solidFill>
                <a:latin typeface="Arial"/>
                <a:cs typeface="Arial"/>
              </a:rPr>
              <a:t>el  cierre.</a:t>
            </a:r>
            <a:endParaRPr sz="1200">
              <a:latin typeface="Arial"/>
              <a:cs typeface="Arial"/>
            </a:endParaRPr>
          </a:p>
          <a:p>
            <a:pPr marL="489584" indent="-245745">
              <a:lnSpc>
                <a:spcPct val="100000"/>
              </a:lnSpc>
              <a:spcBef>
                <a:spcPts val="229"/>
              </a:spcBef>
              <a:buSzPct val="120833"/>
              <a:buFont typeface="Symbol"/>
              <a:buChar char=""/>
              <a:tabLst>
                <a:tab pos="489584" algn="l"/>
                <a:tab pos="490220" algn="l"/>
              </a:tabLst>
            </a:pPr>
            <a:r>
              <a:rPr dirty="0" sz="1200">
                <a:solidFill>
                  <a:srgbClr val="101010"/>
                </a:solidFill>
                <a:latin typeface="Arial"/>
                <a:cs typeface="Arial"/>
              </a:rPr>
              <a:t>Compañía de títulos, para asegurar un título claro y la transferencia de la</a:t>
            </a:r>
            <a:r>
              <a:rPr dirty="0" sz="1200" spc="-75">
                <a:solidFill>
                  <a:srgbClr val="101010"/>
                </a:solidFill>
                <a:latin typeface="Arial"/>
                <a:cs typeface="Arial"/>
              </a:rPr>
              <a:t> </a:t>
            </a:r>
            <a:r>
              <a:rPr dirty="0" sz="1200">
                <a:solidFill>
                  <a:srgbClr val="101010"/>
                </a:solidFill>
                <a:latin typeface="Arial"/>
                <a:cs typeface="Arial"/>
              </a:rPr>
              <a:t>propiedad.</a:t>
            </a:r>
            <a:endParaRPr sz="1200">
              <a:latin typeface="Arial"/>
              <a:cs typeface="Arial"/>
            </a:endParaRPr>
          </a:p>
          <a:p>
            <a:pPr>
              <a:lnSpc>
                <a:spcPct val="100000"/>
              </a:lnSpc>
              <a:spcBef>
                <a:spcPts val="25"/>
              </a:spcBef>
            </a:pPr>
            <a:endParaRPr sz="1550">
              <a:latin typeface="Times New Roman"/>
              <a:cs typeface="Times New Roman"/>
            </a:endParaRPr>
          </a:p>
          <a:p>
            <a:pPr algn="just" marL="15875" marR="104139" indent="10795">
              <a:lnSpc>
                <a:spcPts val="1340"/>
              </a:lnSpc>
            </a:pPr>
            <a:r>
              <a:rPr dirty="0" sz="1200">
                <a:solidFill>
                  <a:srgbClr val="0F0F0F"/>
                </a:solidFill>
                <a:latin typeface="Arial"/>
                <a:cs typeface="Arial"/>
              </a:rPr>
              <a:t>En la mayoría de los casos, sólo hay una persona que se comunica con todas las entidades  de esta lista desde el contrato hasta el cierre, y es el agente de ventas. Piense en ellos  como el director del espectáculo que es el proceso de venta de la</a:t>
            </a:r>
            <a:r>
              <a:rPr dirty="0" sz="1200" spc="-30">
                <a:solidFill>
                  <a:srgbClr val="0F0F0F"/>
                </a:solidFill>
                <a:latin typeface="Arial"/>
                <a:cs typeface="Arial"/>
              </a:rPr>
              <a:t> </a:t>
            </a:r>
            <a:r>
              <a:rPr dirty="0" sz="1200">
                <a:solidFill>
                  <a:srgbClr val="0F0F0F"/>
                </a:solidFill>
                <a:latin typeface="Arial"/>
                <a:cs typeface="Arial"/>
              </a:rPr>
              <a:t>casa.</a:t>
            </a:r>
            <a:endParaRPr sz="1200">
              <a:latin typeface="Arial"/>
              <a:cs typeface="Arial"/>
            </a:endParaRPr>
          </a:p>
          <a:p>
            <a:pPr>
              <a:lnSpc>
                <a:spcPct val="100000"/>
              </a:lnSpc>
              <a:spcBef>
                <a:spcPts val="10"/>
              </a:spcBef>
            </a:pPr>
            <a:endParaRPr sz="1150">
              <a:latin typeface="Times New Roman"/>
              <a:cs typeface="Times New Roman"/>
            </a:endParaRPr>
          </a:p>
          <a:p>
            <a:pPr algn="just" marL="15875" marR="104139" indent="10795">
              <a:lnSpc>
                <a:spcPts val="1340"/>
              </a:lnSpc>
            </a:pPr>
            <a:r>
              <a:rPr dirty="0" sz="1200">
                <a:solidFill>
                  <a:srgbClr val="0F0F0F"/>
                </a:solidFill>
                <a:latin typeface="Arial"/>
                <a:cs typeface="Arial"/>
              </a:rPr>
              <a:t>Al igual que sus homólogos de Broadway, dirigen de forma experta a cada uno de los  actores para garantizar una producción magistral y un espectáculo de</a:t>
            </a:r>
            <a:r>
              <a:rPr dirty="0" sz="1200" spc="-30">
                <a:solidFill>
                  <a:srgbClr val="0F0F0F"/>
                </a:solidFill>
                <a:latin typeface="Arial"/>
                <a:cs typeface="Arial"/>
              </a:rPr>
              <a:t> </a:t>
            </a:r>
            <a:r>
              <a:rPr dirty="0" sz="1200">
                <a:solidFill>
                  <a:srgbClr val="0F0F0F"/>
                </a:solidFill>
                <a:latin typeface="Arial"/>
                <a:cs typeface="Arial"/>
              </a:rPr>
              <a:t>éxito.</a:t>
            </a:r>
            <a:endParaRPr sz="1200">
              <a:latin typeface="Arial"/>
              <a:cs typeface="Arial"/>
            </a:endParaRPr>
          </a:p>
        </p:txBody>
      </p:sp>
      <p:sp>
        <p:nvSpPr>
          <p:cNvPr id="7" name="object 7"/>
          <p:cNvSpPr/>
          <p:nvPr/>
        </p:nvSpPr>
        <p:spPr>
          <a:xfrm>
            <a:off x="2913212" y="470243"/>
            <a:ext cx="1880966" cy="562101"/>
          </a:xfrm>
          <a:prstGeom prst="rect">
            <a:avLst/>
          </a:prstGeom>
          <a:blipFill>
            <a:blip r:embed="rId4" cstate="print"/>
            <a:stretch>
              <a:fillRect/>
            </a:stretch>
          </a:blipFill>
        </p:spPr>
        <p:txBody>
          <a:bodyPr wrap="square" lIns="0" tIns="0" rIns="0" bIns="0" rtlCol="0"/>
          <a:lstStyle/>
          <a:p/>
        </p:txBody>
      </p:sp>
      <p:sp>
        <p:nvSpPr>
          <p:cNvPr id="8" name="object 8"/>
          <p:cNvSpPr txBox="1"/>
          <p:nvPr/>
        </p:nvSpPr>
        <p:spPr>
          <a:xfrm>
            <a:off x="2778315" y="345706"/>
            <a:ext cx="2147570" cy="482600"/>
          </a:xfrm>
          <a:prstGeom prst="rect">
            <a:avLst/>
          </a:prstGeom>
        </p:spPr>
        <p:txBody>
          <a:bodyPr wrap="square" lIns="0" tIns="12700" rIns="0" bIns="0" rtlCol="0" vert="horz">
            <a:spAutoFit/>
          </a:bodyPr>
          <a:lstStyle/>
          <a:p>
            <a:pPr marL="191770" marR="5080" indent="-179705">
              <a:lnSpc>
                <a:spcPct val="100000"/>
              </a:lnSpc>
              <a:spcBef>
                <a:spcPts val="100"/>
              </a:spcBef>
            </a:pPr>
            <a:r>
              <a:rPr dirty="0" sz="1500" spc="105" b="1">
                <a:solidFill>
                  <a:srgbClr val="B49E8E"/>
                </a:solidFill>
                <a:latin typeface="Arial"/>
                <a:cs typeface="Arial"/>
              </a:rPr>
              <a:t>PONIENDO </a:t>
            </a:r>
            <a:r>
              <a:rPr dirty="0" sz="1500" spc="130" b="1">
                <a:solidFill>
                  <a:srgbClr val="B49E8E"/>
                </a:solidFill>
                <a:latin typeface="Arial"/>
                <a:cs typeface="Arial"/>
              </a:rPr>
              <a:t>SU</a:t>
            </a:r>
            <a:r>
              <a:rPr dirty="0" sz="1500" spc="-265" b="1">
                <a:solidFill>
                  <a:srgbClr val="B49E8E"/>
                </a:solidFill>
                <a:latin typeface="Arial"/>
                <a:cs typeface="Arial"/>
              </a:rPr>
              <a:t> </a:t>
            </a:r>
            <a:r>
              <a:rPr dirty="0" sz="1500" spc="120" b="1">
                <a:solidFill>
                  <a:srgbClr val="B49E8E"/>
                </a:solidFill>
                <a:latin typeface="Arial"/>
                <a:cs typeface="Arial"/>
              </a:rPr>
              <a:t>CASA  </a:t>
            </a:r>
            <a:r>
              <a:rPr dirty="0" sz="1500" spc="130" b="1">
                <a:solidFill>
                  <a:srgbClr val="B49E8E"/>
                </a:solidFill>
                <a:latin typeface="Arial"/>
                <a:cs typeface="Arial"/>
              </a:rPr>
              <a:t>EN </a:t>
            </a:r>
            <a:r>
              <a:rPr dirty="0" sz="1500" spc="114" b="1">
                <a:solidFill>
                  <a:srgbClr val="B49E8E"/>
                </a:solidFill>
                <a:latin typeface="Arial"/>
                <a:cs typeface="Arial"/>
              </a:rPr>
              <a:t>EL</a:t>
            </a:r>
            <a:r>
              <a:rPr dirty="0" sz="1500" spc="-235" b="1">
                <a:solidFill>
                  <a:srgbClr val="B49E8E"/>
                </a:solidFill>
                <a:latin typeface="Arial"/>
                <a:cs typeface="Arial"/>
              </a:rPr>
              <a:t> </a:t>
            </a:r>
            <a:r>
              <a:rPr dirty="0" sz="1500" spc="120" b="1">
                <a:solidFill>
                  <a:srgbClr val="B49E8E"/>
                </a:solidFill>
                <a:latin typeface="Arial"/>
                <a:cs typeface="Arial"/>
              </a:rPr>
              <a:t>MERCADO</a:t>
            </a:r>
            <a:endParaRPr sz="1500">
              <a:latin typeface="Arial"/>
              <a:cs typeface="Arial"/>
            </a:endParaRPr>
          </a:p>
        </p:txBody>
      </p:sp>
      <p:sp>
        <p:nvSpPr>
          <p:cNvPr id="9" name="object 9"/>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0"/>
            <a:ext cx="7751872" cy="2829026"/>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0" y="5658078"/>
            <a:ext cx="6117145" cy="3859022"/>
          </a:xfrm>
          <a:prstGeom prst="rect">
            <a:avLst/>
          </a:prstGeom>
          <a:blipFill>
            <a:blip r:embed="rId4" cstate="print"/>
            <a:stretch>
              <a:fillRect/>
            </a:stretch>
          </a:blipFill>
        </p:spPr>
        <p:txBody>
          <a:bodyPr wrap="square" lIns="0" tIns="0" rIns="0" bIns="0" rtlCol="0"/>
          <a:lstStyle/>
          <a:p/>
        </p:txBody>
      </p:sp>
      <p:sp>
        <p:nvSpPr>
          <p:cNvPr id="5" name="object 5"/>
          <p:cNvSpPr/>
          <p:nvPr/>
        </p:nvSpPr>
        <p:spPr>
          <a:xfrm>
            <a:off x="127000" y="8475909"/>
            <a:ext cx="1966893" cy="1052493"/>
          </a:xfrm>
          <a:prstGeom prst="rect">
            <a:avLst/>
          </a:prstGeom>
          <a:blipFill>
            <a:blip r:embed="rId5" cstate="print"/>
            <a:stretch>
              <a:fillRect/>
            </a:stretch>
          </a:blipFill>
        </p:spPr>
        <p:txBody>
          <a:bodyPr wrap="square" lIns="0" tIns="0" rIns="0" bIns="0" rtlCol="0"/>
          <a:lstStyle/>
          <a:p/>
        </p:txBody>
      </p:sp>
      <p:sp>
        <p:nvSpPr>
          <p:cNvPr id="6" name="object 6"/>
          <p:cNvSpPr/>
          <p:nvPr/>
        </p:nvSpPr>
        <p:spPr>
          <a:xfrm>
            <a:off x="6572504" y="7106183"/>
            <a:ext cx="1179390" cy="977849"/>
          </a:xfrm>
          <a:prstGeom prst="rect">
            <a:avLst/>
          </a:prstGeom>
          <a:blipFill>
            <a:blip r:embed="rId6" cstate="print"/>
            <a:stretch>
              <a:fillRect/>
            </a:stretch>
          </a:blipFill>
        </p:spPr>
        <p:txBody>
          <a:bodyPr wrap="square" lIns="0" tIns="0" rIns="0" bIns="0" rtlCol="0"/>
          <a:lstStyle/>
          <a:p/>
        </p:txBody>
      </p:sp>
      <p:sp>
        <p:nvSpPr>
          <p:cNvPr id="7" name="object 7"/>
          <p:cNvSpPr/>
          <p:nvPr/>
        </p:nvSpPr>
        <p:spPr>
          <a:xfrm>
            <a:off x="4135373" y="8793043"/>
            <a:ext cx="1955697" cy="724056"/>
          </a:xfrm>
          <a:prstGeom prst="rect">
            <a:avLst/>
          </a:prstGeom>
          <a:blipFill>
            <a:blip r:embed="rId7" cstate="print"/>
            <a:stretch>
              <a:fillRect/>
            </a:stretch>
          </a:blipFill>
        </p:spPr>
        <p:txBody>
          <a:bodyPr wrap="square" lIns="0" tIns="0" rIns="0" bIns="0" rtlCol="0"/>
          <a:lstStyle/>
          <a:p/>
        </p:txBody>
      </p:sp>
      <p:sp>
        <p:nvSpPr>
          <p:cNvPr id="8" name="object 8"/>
          <p:cNvSpPr/>
          <p:nvPr/>
        </p:nvSpPr>
        <p:spPr>
          <a:xfrm>
            <a:off x="7053960" y="8729702"/>
            <a:ext cx="571033" cy="798700"/>
          </a:xfrm>
          <a:prstGeom prst="rect">
            <a:avLst/>
          </a:prstGeom>
          <a:blipFill>
            <a:blip r:embed="rId8" cstate="print"/>
            <a:stretch>
              <a:fillRect/>
            </a:stretch>
          </a:blipFill>
        </p:spPr>
        <p:txBody>
          <a:bodyPr wrap="square" lIns="0" tIns="0" rIns="0" bIns="0" rtlCol="0"/>
          <a:lstStyle/>
          <a:p/>
        </p:txBody>
      </p:sp>
      <p:sp>
        <p:nvSpPr>
          <p:cNvPr id="9" name="object 9"/>
          <p:cNvSpPr txBox="1">
            <a:spLocks noGrp="1"/>
          </p:cNvSpPr>
          <p:nvPr>
            <p:ph type="title"/>
          </p:nvPr>
        </p:nvSpPr>
        <p:spPr>
          <a:xfrm>
            <a:off x="1304912" y="2093188"/>
            <a:ext cx="5040630" cy="1639570"/>
          </a:xfrm>
          <a:prstGeom prst="rect"/>
        </p:spPr>
        <p:txBody>
          <a:bodyPr wrap="square" lIns="0" tIns="65405" rIns="0" bIns="0" rtlCol="0" vert="horz">
            <a:spAutoFit/>
          </a:bodyPr>
          <a:lstStyle/>
          <a:p>
            <a:pPr marL="568960" marR="5080" indent="-556895">
              <a:lnSpc>
                <a:spcPts val="6230"/>
              </a:lnSpc>
              <a:spcBef>
                <a:spcPts val="515"/>
              </a:spcBef>
            </a:pPr>
            <a:r>
              <a:rPr dirty="0" sz="5400" spc="160">
                <a:solidFill>
                  <a:srgbClr val="1E1B1B"/>
                </a:solidFill>
                <a:latin typeface="Calibri"/>
                <a:cs typeface="Calibri"/>
              </a:rPr>
              <a:t>¿Quién </a:t>
            </a:r>
            <a:r>
              <a:rPr dirty="0" sz="5400" spc="165">
                <a:solidFill>
                  <a:srgbClr val="1E1B1B"/>
                </a:solidFill>
                <a:latin typeface="Calibri"/>
                <a:cs typeface="Calibri"/>
              </a:rPr>
              <a:t>dirige </a:t>
            </a:r>
            <a:r>
              <a:rPr dirty="0" sz="5400" spc="200">
                <a:solidFill>
                  <a:srgbClr val="1E1B1B"/>
                </a:solidFill>
                <a:latin typeface="Calibri"/>
                <a:cs typeface="Calibri"/>
              </a:rPr>
              <a:t>su  transacción?</a:t>
            </a:r>
            <a:endParaRPr sz="5400">
              <a:latin typeface="Calibri"/>
              <a:cs typeface="Calibri"/>
            </a:endParaRPr>
          </a:p>
        </p:txBody>
      </p:sp>
      <p:sp>
        <p:nvSpPr>
          <p:cNvPr id="10" name="object 10"/>
          <p:cNvSpPr txBox="1"/>
          <p:nvPr/>
        </p:nvSpPr>
        <p:spPr>
          <a:xfrm>
            <a:off x="3370033" y="6704827"/>
            <a:ext cx="1151255" cy="292100"/>
          </a:xfrm>
          <a:prstGeom prst="rect">
            <a:avLst/>
          </a:prstGeom>
        </p:spPr>
        <p:txBody>
          <a:bodyPr wrap="square" lIns="0" tIns="20955" rIns="0" bIns="0" rtlCol="0" vert="horz">
            <a:spAutoFit/>
          </a:bodyPr>
          <a:lstStyle/>
          <a:p>
            <a:pPr>
              <a:lnSpc>
                <a:spcPct val="100000"/>
              </a:lnSpc>
              <a:spcBef>
                <a:spcPts val="165"/>
              </a:spcBef>
            </a:pPr>
            <a:r>
              <a:rPr dirty="0" sz="1650" spc="-35" b="1">
                <a:solidFill>
                  <a:srgbClr val="030303"/>
                </a:solidFill>
                <a:latin typeface="Comic Sans MS"/>
                <a:cs typeface="Comic Sans MS"/>
              </a:rPr>
              <a:t>Professional</a:t>
            </a:r>
            <a:endParaRPr sz="1650">
              <a:latin typeface="Comic Sans MS"/>
              <a:cs typeface="Comic Sans MS"/>
            </a:endParaRPr>
          </a:p>
        </p:txBody>
      </p:sp>
      <p:sp>
        <p:nvSpPr>
          <p:cNvPr id="11" name="object 11"/>
          <p:cNvSpPr/>
          <p:nvPr/>
        </p:nvSpPr>
        <p:spPr>
          <a:xfrm>
            <a:off x="3165538" y="6480178"/>
            <a:ext cx="1640115" cy="562101"/>
          </a:xfrm>
          <a:prstGeom prst="rect">
            <a:avLst/>
          </a:prstGeom>
          <a:blipFill>
            <a:blip r:embed="rId9" cstate="print"/>
            <a:stretch>
              <a:fillRect/>
            </a:stretch>
          </a:blipFill>
        </p:spPr>
        <p:txBody>
          <a:bodyPr wrap="square" lIns="0" tIns="0" rIns="0" bIns="0" rtlCol="0"/>
          <a:lstStyle/>
          <a:p/>
        </p:txBody>
      </p:sp>
      <p:sp>
        <p:nvSpPr>
          <p:cNvPr id="12" name="object 12"/>
          <p:cNvSpPr txBox="1"/>
          <p:nvPr/>
        </p:nvSpPr>
        <p:spPr>
          <a:xfrm>
            <a:off x="2669349" y="3847274"/>
            <a:ext cx="2265680" cy="3157220"/>
          </a:xfrm>
          <a:prstGeom prst="rect">
            <a:avLst/>
          </a:prstGeom>
        </p:spPr>
        <p:txBody>
          <a:bodyPr wrap="square" lIns="0" tIns="55879" rIns="0" bIns="0" rtlCol="0" vert="horz">
            <a:spAutoFit/>
          </a:bodyPr>
          <a:lstStyle/>
          <a:p>
            <a:pPr algn="ctr" marL="47625" marR="43180" indent="3175">
              <a:lnSpc>
                <a:spcPts val="1950"/>
              </a:lnSpc>
              <a:spcBef>
                <a:spcPts val="439"/>
              </a:spcBef>
            </a:pPr>
            <a:r>
              <a:rPr dirty="0" sz="1900" spc="-80">
                <a:solidFill>
                  <a:srgbClr val="121212"/>
                </a:solidFill>
                <a:latin typeface="Calibri"/>
                <a:cs typeface="Calibri"/>
              </a:rPr>
              <a:t>Vendedores  </a:t>
            </a:r>
            <a:r>
              <a:rPr dirty="0" sz="1900" spc="-85">
                <a:solidFill>
                  <a:srgbClr val="121212"/>
                </a:solidFill>
                <a:latin typeface="Calibri"/>
                <a:cs typeface="Calibri"/>
              </a:rPr>
              <a:t>Compradores  </a:t>
            </a:r>
            <a:r>
              <a:rPr dirty="0" sz="1900" spc="-75">
                <a:solidFill>
                  <a:srgbClr val="121212"/>
                </a:solidFill>
                <a:latin typeface="Calibri"/>
                <a:cs typeface="Calibri"/>
              </a:rPr>
              <a:t>Tasadores Ingenieros  </a:t>
            </a:r>
            <a:r>
              <a:rPr dirty="0" sz="1900" spc="-85">
                <a:solidFill>
                  <a:srgbClr val="121212"/>
                </a:solidFill>
                <a:latin typeface="Calibri"/>
                <a:cs typeface="Calibri"/>
              </a:rPr>
              <a:t>Abogado </a:t>
            </a:r>
            <a:r>
              <a:rPr dirty="0" sz="1900" spc="-70">
                <a:solidFill>
                  <a:srgbClr val="121212"/>
                </a:solidFill>
                <a:latin typeface="Calibri"/>
                <a:cs typeface="Calibri"/>
              </a:rPr>
              <a:t>del </a:t>
            </a:r>
            <a:r>
              <a:rPr dirty="0" sz="1900" spc="-80">
                <a:solidFill>
                  <a:srgbClr val="121212"/>
                </a:solidFill>
                <a:latin typeface="Calibri"/>
                <a:cs typeface="Calibri"/>
              </a:rPr>
              <a:t>vendedor  </a:t>
            </a:r>
            <a:r>
              <a:rPr dirty="0" sz="1900" spc="-85">
                <a:solidFill>
                  <a:srgbClr val="121212"/>
                </a:solidFill>
                <a:latin typeface="Calibri"/>
                <a:cs typeface="Calibri"/>
              </a:rPr>
              <a:t>Abogado </a:t>
            </a:r>
            <a:r>
              <a:rPr dirty="0" sz="1900" spc="-70">
                <a:solidFill>
                  <a:srgbClr val="121212"/>
                </a:solidFill>
                <a:latin typeface="Calibri"/>
                <a:cs typeface="Calibri"/>
              </a:rPr>
              <a:t>del</a:t>
            </a:r>
            <a:r>
              <a:rPr dirty="0" sz="1900" spc="-120">
                <a:solidFill>
                  <a:srgbClr val="121212"/>
                </a:solidFill>
                <a:latin typeface="Calibri"/>
                <a:cs typeface="Calibri"/>
              </a:rPr>
              <a:t> </a:t>
            </a:r>
            <a:r>
              <a:rPr dirty="0" sz="1900" spc="-85">
                <a:solidFill>
                  <a:srgbClr val="121212"/>
                </a:solidFill>
                <a:latin typeface="Calibri"/>
                <a:cs typeface="Calibri"/>
              </a:rPr>
              <a:t>comprador  Compañía </a:t>
            </a:r>
            <a:r>
              <a:rPr dirty="0" sz="1900" spc="-75">
                <a:solidFill>
                  <a:srgbClr val="121212"/>
                </a:solidFill>
                <a:latin typeface="Calibri"/>
                <a:cs typeface="Calibri"/>
              </a:rPr>
              <a:t>de </a:t>
            </a:r>
            <a:r>
              <a:rPr dirty="0" sz="1900" spc="-65">
                <a:solidFill>
                  <a:srgbClr val="121212"/>
                </a:solidFill>
                <a:latin typeface="Calibri"/>
                <a:cs typeface="Calibri"/>
              </a:rPr>
              <a:t>títulos  </a:t>
            </a:r>
            <a:r>
              <a:rPr dirty="0" sz="1900" spc="-75">
                <a:solidFill>
                  <a:srgbClr val="121212"/>
                </a:solidFill>
                <a:latin typeface="Calibri"/>
                <a:cs typeface="Calibri"/>
              </a:rPr>
              <a:t>Inspector de</a:t>
            </a:r>
            <a:r>
              <a:rPr dirty="0" sz="1900" spc="-105">
                <a:solidFill>
                  <a:srgbClr val="121212"/>
                </a:solidFill>
                <a:latin typeface="Calibri"/>
                <a:cs typeface="Calibri"/>
              </a:rPr>
              <a:t> </a:t>
            </a:r>
            <a:r>
              <a:rPr dirty="0" sz="1900" spc="-75">
                <a:solidFill>
                  <a:srgbClr val="121212"/>
                </a:solidFill>
                <a:latin typeface="Calibri"/>
                <a:cs typeface="Calibri"/>
              </a:rPr>
              <a:t>viviendas</a:t>
            </a:r>
            <a:endParaRPr sz="1900">
              <a:latin typeface="Calibri"/>
              <a:cs typeface="Calibri"/>
            </a:endParaRPr>
          </a:p>
          <a:p>
            <a:pPr marL="12700">
              <a:lnSpc>
                <a:spcPts val="1945"/>
              </a:lnSpc>
            </a:pPr>
            <a:r>
              <a:rPr dirty="0" sz="1900" spc="-80">
                <a:solidFill>
                  <a:srgbClr val="121212"/>
                </a:solidFill>
                <a:latin typeface="Calibri"/>
                <a:cs typeface="Calibri"/>
              </a:rPr>
              <a:t>Representante </a:t>
            </a:r>
            <a:r>
              <a:rPr dirty="0" sz="1900" spc="-70">
                <a:solidFill>
                  <a:srgbClr val="121212"/>
                </a:solidFill>
                <a:latin typeface="Calibri"/>
                <a:cs typeface="Calibri"/>
              </a:rPr>
              <a:t>del</a:t>
            </a:r>
            <a:r>
              <a:rPr dirty="0" sz="1900" spc="-114">
                <a:solidFill>
                  <a:srgbClr val="121212"/>
                </a:solidFill>
                <a:latin typeface="Calibri"/>
                <a:cs typeface="Calibri"/>
              </a:rPr>
              <a:t> </a:t>
            </a:r>
            <a:r>
              <a:rPr dirty="0" sz="1900" spc="-80">
                <a:solidFill>
                  <a:srgbClr val="121212"/>
                </a:solidFill>
                <a:latin typeface="Calibri"/>
                <a:cs typeface="Calibri"/>
              </a:rPr>
              <a:t>banco</a:t>
            </a:r>
            <a:endParaRPr sz="1900">
              <a:latin typeface="Calibri"/>
              <a:cs typeface="Calibri"/>
            </a:endParaRPr>
          </a:p>
          <a:p>
            <a:pPr>
              <a:lnSpc>
                <a:spcPct val="100000"/>
              </a:lnSpc>
            </a:pPr>
            <a:endParaRPr sz="1900">
              <a:latin typeface="Times New Roman"/>
              <a:cs typeface="Times New Roman"/>
            </a:endParaRPr>
          </a:p>
          <a:p>
            <a:pPr>
              <a:lnSpc>
                <a:spcPct val="100000"/>
              </a:lnSpc>
              <a:spcBef>
                <a:spcPts val="45"/>
              </a:spcBef>
            </a:pPr>
            <a:endParaRPr sz="2200">
              <a:latin typeface="Times New Roman"/>
              <a:cs typeface="Times New Roman"/>
            </a:endParaRPr>
          </a:p>
          <a:p>
            <a:pPr marL="763270" marR="294640" indent="-140335">
              <a:lnSpc>
                <a:spcPct val="100000"/>
              </a:lnSpc>
            </a:pPr>
            <a:r>
              <a:rPr dirty="0" sz="1650">
                <a:latin typeface="Arial"/>
                <a:cs typeface="Arial"/>
              </a:rPr>
              <a:t>Su</a:t>
            </a:r>
            <a:r>
              <a:rPr dirty="0" sz="1650" spc="-90">
                <a:latin typeface="Arial"/>
                <a:cs typeface="Arial"/>
              </a:rPr>
              <a:t> </a:t>
            </a:r>
            <a:r>
              <a:rPr dirty="0" sz="1650" spc="-5">
                <a:latin typeface="Arial"/>
                <a:cs typeface="Arial"/>
              </a:rPr>
              <a:t>profesional  inmobiliario</a:t>
            </a:r>
            <a:endParaRPr sz="1650">
              <a:latin typeface="Arial"/>
              <a:cs typeface="Arial"/>
            </a:endParaRPr>
          </a:p>
        </p:txBody>
      </p:sp>
      <p:sp>
        <p:nvSpPr>
          <p:cNvPr id="13" name="object 13"/>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txBox="1"/>
          <p:nvPr/>
        </p:nvSpPr>
        <p:spPr>
          <a:xfrm>
            <a:off x="2994177" y="623464"/>
            <a:ext cx="1852930" cy="201295"/>
          </a:xfrm>
          <a:prstGeom prst="rect">
            <a:avLst/>
          </a:prstGeom>
        </p:spPr>
        <p:txBody>
          <a:bodyPr wrap="square" lIns="0" tIns="0" rIns="0" bIns="0" rtlCol="0" vert="horz">
            <a:spAutoFit/>
          </a:bodyPr>
          <a:lstStyle/>
          <a:p>
            <a:pPr>
              <a:lnSpc>
                <a:spcPts val="1570"/>
              </a:lnSpc>
            </a:pPr>
            <a:r>
              <a:rPr dirty="0" sz="1400" spc="65" b="1">
                <a:solidFill>
                  <a:srgbClr val="C5AE9F"/>
                </a:solidFill>
                <a:latin typeface="Microsoft Sans Serif"/>
                <a:cs typeface="Microsoft Sans Serif"/>
              </a:rPr>
              <a:t>ON </a:t>
            </a:r>
            <a:r>
              <a:rPr dirty="0" sz="1400" spc="105" b="1">
                <a:solidFill>
                  <a:srgbClr val="C5AE9F"/>
                </a:solidFill>
                <a:latin typeface="Microsoft Sans Serif"/>
                <a:cs typeface="Microsoft Sans Serif"/>
              </a:rPr>
              <a:t>THE</a:t>
            </a:r>
            <a:r>
              <a:rPr dirty="0" sz="1400" spc="545" b="1">
                <a:solidFill>
                  <a:srgbClr val="C5AE9F"/>
                </a:solidFill>
                <a:latin typeface="Microsoft Sans Serif"/>
                <a:cs typeface="Microsoft Sans Serif"/>
              </a:rPr>
              <a:t> </a:t>
            </a:r>
            <a:r>
              <a:rPr dirty="0" sz="1400" spc="170" b="1">
                <a:solidFill>
                  <a:srgbClr val="C5AE9F"/>
                </a:solidFill>
                <a:latin typeface="Microsoft Sans Serif"/>
                <a:cs typeface="Microsoft Sans Serif"/>
              </a:rPr>
              <a:t>MARKET </a:t>
            </a:r>
            <a:endParaRPr sz="1400">
              <a:latin typeface="Microsoft Sans Serif"/>
              <a:cs typeface="Microsoft Sans Serif"/>
            </a:endParaRPr>
          </a:p>
        </p:txBody>
      </p:sp>
      <p:sp>
        <p:nvSpPr>
          <p:cNvPr id="4" name="object 4"/>
          <p:cNvSpPr txBox="1">
            <a:spLocks noGrp="1"/>
          </p:cNvSpPr>
          <p:nvPr>
            <p:ph type="title"/>
          </p:nvPr>
        </p:nvSpPr>
        <p:spPr>
          <a:xfrm>
            <a:off x="725169" y="1402181"/>
            <a:ext cx="5321935" cy="1000760"/>
          </a:xfrm>
          <a:prstGeom prst="rect"/>
        </p:spPr>
        <p:txBody>
          <a:bodyPr wrap="square" lIns="0" tIns="12700" rIns="0" bIns="0" rtlCol="0" vert="horz">
            <a:spAutoFit/>
          </a:bodyPr>
          <a:lstStyle/>
          <a:p>
            <a:pPr marL="12700" marR="5080">
              <a:lnSpc>
                <a:spcPct val="100000"/>
              </a:lnSpc>
              <a:spcBef>
                <a:spcPts val="100"/>
              </a:spcBef>
            </a:pPr>
            <a:r>
              <a:rPr dirty="0" sz="3200" spc="-60">
                <a:solidFill>
                  <a:srgbClr val="F6F7F7"/>
                </a:solidFill>
                <a:latin typeface="Cambria"/>
                <a:cs typeface="Cambria"/>
              </a:rPr>
              <a:t>Cómo </a:t>
            </a:r>
            <a:r>
              <a:rPr dirty="0" sz="3200" spc="-70">
                <a:solidFill>
                  <a:srgbClr val="F6F7F7"/>
                </a:solidFill>
                <a:latin typeface="Cambria"/>
                <a:cs typeface="Cambria"/>
              </a:rPr>
              <a:t>determinar </a:t>
            </a:r>
            <a:r>
              <a:rPr dirty="0" sz="3200" spc="-40">
                <a:solidFill>
                  <a:srgbClr val="F6F7F7"/>
                </a:solidFill>
                <a:latin typeface="Cambria"/>
                <a:cs typeface="Cambria"/>
              </a:rPr>
              <a:t>el </a:t>
            </a:r>
            <a:r>
              <a:rPr dirty="0" sz="3200" spc="-65">
                <a:solidFill>
                  <a:srgbClr val="F6F7F7"/>
                </a:solidFill>
                <a:latin typeface="Cambria"/>
                <a:cs typeface="Cambria"/>
              </a:rPr>
              <a:t>precio</a:t>
            </a:r>
            <a:r>
              <a:rPr dirty="0" sz="3200" spc="-490">
                <a:solidFill>
                  <a:srgbClr val="F6F7F7"/>
                </a:solidFill>
                <a:latin typeface="Cambria"/>
                <a:cs typeface="Cambria"/>
              </a:rPr>
              <a:t> </a:t>
            </a:r>
            <a:r>
              <a:rPr dirty="0" sz="3200" spc="-75">
                <a:solidFill>
                  <a:srgbClr val="F6F7F7"/>
                </a:solidFill>
                <a:latin typeface="Cambria"/>
                <a:cs typeface="Cambria"/>
              </a:rPr>
              <a:t>de  </a:t>
            </a:r>
            <a:r>
              <a:rPr dirty="0" sz="3200" spc="-60">
                <a:solidFill>
                  <a:srgbClr val="F6F7F7"/>
                </a:solidFill>
                <a:latin typeface="Cambria"/>
                <a:cs typeface="Cambria"/>
              </a:rPr>
              <a:t>venta</a:t>
            </a:r>
            <a:r>
              <a:rPr dirty="0" sz="3200" spc="-155">
                <a:solidFill>
                  <a:srgbClr val="F6F7F7"/>
                </a:solidFill>
                <a:latin typeface="Cambria"/>
                <a:cs typeface="Cambria"/>
              </a:rPr>
              <a:t> </a:t>
            </a:r>
            <a:r>
              <a:rPr dirty="0" sz="3200" spc="-75">
                <a:solidFill>
                  <a:srgbClr val="F6F7F7"/>
                </a:solidFill>
                <a:latin typeface="Cambria"/>
                <a:cs typeface="Cambria"/>
              </a:rPr>
              <a:t>correcto</a:t>
            </a:r>
            <a:endParaRPr sz="3200">
              <a:latin typeface="Cambria"/>
              <a:cs typeface="Cambria"/>
            </a:endParaRPr>
          </a:p>
        </p:txBody>
      </p:sp>
      <p:sp>
        <p:nvSpPr>
          <p:cNvPr id="5" name="object 5"/>
          <p:cNvSpPr txBox="1"/>
          <p:nvPr/>
        </p:nvSpPr>
        <p:spPr>
          <a:xfrm>
            <a:off x="732662" y="2591765"/>
            <a:ext cx="6301740" cy="6245225"/>
          </a:xfrm>
          <a:prstGeom prst="rect">
            <a:avLst/>
          </a:prstGeom>
        </p:spPr>
        <p:txBody>
          <a:bodyPr wrap="square" lIns="0" tIns="12700" rIns="0" bIns="0" rtlCol="0" vert="horz">
            <a:spAutoFit/>
          </a:bodyPr>
          <a:lstStyle/>
          <a:p>
            <a:pPr marL="12700" marR="177165" indent="10795">
              <a:lnSpc>
                <a:spcPct val="119700"/>
              </a:lnSpc>
              <a:spcBef>
                <a:spcPts val="100"/>
              </a:spcBef>
            </a:pPr>
            <a:r>
              <a:rPr dirty="0" sz="1100" spc="20">
                <a:solidFill>
                  <a:srgbClr val="E7E7E6"/>
                </a:solidFill>
                <a:latin typeface="Verdana"/>
                <a:cs typeface="Verdana"/>
              </a:rPr>
              <a:t>¿En qué </a:t>
            </a:r>
            <a:r>
              <a:rPr dirty="0" sz="1100" spc="5">
                <a:solidFill>
                  <a:srgbClr val="E7E7E6"/>
                </a:solidFill>
                <a:latin typeface="Verdana"/>
                <a:cs typeface="Verdana"/>
              </a:rPr>
              <a:t>consiste? Fijar </a:t>
            </a:r>
            <a:r>
              <a:rPr dirty="0" sz="1100" spc="15">
                <a:solidFill>
                  <a:srgbClr val="E7E7E6"/>
                </a:solidFill>
                <a:latin typeface="Verdana"/>
                <a:cs typeface="Verdana"/>
              </a:rPr>
              <a:t>el </a:t>
            </a:r>
            <a:r>
              <a:rPr dirty="0" sz="1100" spc="5">
                <a:solidFill>
                  <a:srgbClr val="E7E7E6"/>
                </a:solidFill>
                <a:latin typeface="Verdana"/>
                <a:cs typeface="Verdana"/>
              </a:rPr>
              <a:t>precio </a:t>
            </a:r>
            <a:r>
              <a:rPr dirty="0" sz="1100" spc="25">
                <a:solidFill>
                  <a:srgbClr val="E7E7E6"/>
                </a:solidFill>
                <a:latin typeface="Verdana"/>
                <a:cs typeface="Verdana"/>
              </a:rPr>
              <a:t>de su </a:t>
            </a:r>
            <a:r>
              <a:rPr dirty="0" sz="1100" spc="15">
                <a:solidFill>
                  <a:srgbClr val="E7E7E6"/>
                </a:solidFill>
                <a:latin typeface="Verdana"/>
                <a:cs typeface="Verdana"/>
              </a:rPr>
              <a:t>casa </a:t>
            </a:r>
            <a:r>
              <a:rPr dirty="0" sz="1100" spc="25">
                <a:solidFill>
                  <a:srgbClr val="E7E7E6"/>
                </a:solidFill>
                <a:latin typeface="Verdana"/>
                <a:cs typeface="Verdana"/>
              </a:rPr>
              <a:t>en </a:t>
            </a:r>
            <a:r>
              <a:rPr dirty="0" sz="1100" spc="15">
                <a:solidFill>
                  <a:srgbClr val="E7E7E6"/>
                </a:solidFill>
                <a:latin typeface="Verdana"/>
                <a:cs typeface="Verdana"/>
              </a:rPr>
              <a:t>el </a:t>
            </a:r>
            <a:r>
              <a:rPr dirty="0" sz="1100" spc="10">
                <a:solidFill>
                  <a:srgbClr val="E7E7E6"/>
                </a:solidFill>
                <a:latin typeface="Verdana"/>
                <a:cs typeface="Verdana"/>
              </a:rPr>
              <a:t>valor justo </a:t>
            </a:r>
            <a:r>
              <a:rPr dirty="0" sz="1100" spc="25">
                <a:solidFill>
                  <a:srgbClr val="E7E7E6"/>
                </a:solidFill>
                <a:latin typeface="Verdana"/>
                <a:cs typeface="Verdana"/>
              </a:rPr>
              <a:t>de </a:t>
            </a:r>
            <a:r>
              <a:rPr dirty="0" sz="1100" spc="15">
                <a:solidFill>
                  <a:srgbClr val="E7E7E6"/>
                </a:solidFill>
                <a:latin typeface="Verdana"/>
                <a:cs typeface="Verdana"/>
              </a:rPr>
              <a:t>mercado </a:t>
            </a:r>
            <a:r>
              <a:rPr dirty="0" sz="1100" spc="45">
                <a:solidFill>
                  <a:srgbClr val="E7E7E6"/>
                </a:solidFill>
                <a:latin typeface="Verdana"/>
                <a:cs typeface="Verdana"/>
              </a:rPr>
              <a:t>o </a:t>
            </a:r>
            <a:r>
              <a:rPr dirty="0" sz="1100" spc="10">
                <a:solidFill>
                  <a:srgbClr val="E7E7E6"/>
                </a:solidFill>
                <a:latin typeface="Verdana"/>
                <a:cs typeface="Verdana"/>
              </a:rPr>
              <a:t>justo </a:t>
            </a:r>
            <a:r>
              <a:rPr dirty="0" sz="1100" spc="15">
                <a:solidFill>
                  <a:srgbClr val="E7E7E6"/>
                </a:solidFill>
                <a:latin typeface="Verdana"/>
                <a:cs typeface="Verdana"/>
              </a:rPr>
              <a:t>por  </a:t>
            </a:r>
            <a:r>
              <a:rPr dirty="0" sz="1100" spc="10">
                <a:solidFill>
                  <a:srgbClr val="E7E7E6"/>
                </a:solidFill>
                <a:latin typeface="Verdana"/>
                <a:cs typeface="Verdana"/>
              </a:rPr>
              <a:t>debajo</a:t>
            </a:r>
            <a:r>
              <a:rPr dirty="0" sz="1100" spc="-45">
                <a:solidFill>
                  <a:srgbClr val="E7E7E6"/>
                </a:solidFill>
                <a:latin typeface="Verdana"/>
                <a:cs typeface="Verdana"/>
              </a:rPr>
              <a:t> </a:t>
            </a:r>
            <a:r>
              <a:rPr dirty="0" sz="1100" spc="25">
                <a:solidFill>
                  <a:srgbClr val="E7E7E6"/>
                </a:solidFill>
                <a:latin typeface="Verdana"/>
                <a:cs typeface="Verdana"/>
              </a:rPr>
              <a:t>de</a:t>
            </a:r>
            <a:r>
              <a:rPr dirty="0" sz="1100" spc="-40">
                <a:solidFill>
                  <a:srgbClr val="E7E7E6"/>
                </a:solidFill>
                <a:latin typeface="Verdana"/>
                <a:cs typeface="Verdana"/>
              </a:rPr>
              <a:t> </a:t>
            </a:r>
            <a:r>
              <a:rPr dirty="0" sz="1100" spc="15">
                <a:solidFill>
                  <a:srgbClr val="E7E7E6"/>
                </a:solidFill>
                <a:latin typeface="Verdana"/>
                <a:cs typeface="Verdana"/>
              </a:rPr>
              <a:t>él</a:t>
            </a:r>
            <a:r>
              <a:rPr dirty="0" sz="1100" spc="-40">
                <a:solidFill>
                  <a:srgbClr val="E7E7E6"/>
                </a:solidFill>
                <a:latin typeface="Verdana"/>
                <a:cs typeface="Verdana"/>
              </a:rPr>
              <a:t> </a:t>
            </a:r>
            <a:r>
              <a:rPr dirty="0" sz="1100" spc="25">
                <a:solidFill>
                  <a:srgbClr val="E7E7E6"/>
                </a:solidFill>
                <a:latin typeface="Verdana"/>
                <a:cs typeface="Verdana"/>
              </a:rPr>
              <a:t>es</a:t>
            </a:r>
            <a:r>
              <a:rPr dirty="0" sz="1100" spc="-45">
                <a:solidFill>
                  <a:srgbClr val="E7E7E6"/>
                </a:solidFill>
                <a:latin typeface="Verdana"/>
                <a:cs typeface="Verdana"/>
              </a:rPr>
              <a:t> </a:t>
            </a:r>
            <a:r>
              <a:rPr dirty="0" sz="1100" spc="15">
                <a:solidFill>
                  <a:srgbClr val="E7E7E6"/>
                </a:solidFill>
                <a:latin typeface="Verdana"/>
                <a:cs typeface="Verdana"/>
              </a:rPr>
              <a:t>la</a:t>
            </a:r>
            <a:r>
              <a:rPr dirty="0" sz="1100" spc="-40">
                <a:solidFill>
                  <a:srgbClr val="E7E7E6"/>
                </a:solidFill>
                <a:latin typeface="Verdana"/>
                <a:cs typeface="Verdana"/>
              </a:rPr>
              <a:t> </a:t>
            </a:r>
            <a:r>
              <a:rPr dirty="0" sz="1100" spc="15">
                <a:solidFill>
                  <a:srgbClr val="E7E7E6"/>
                </a:solidFill>
                <a:latin typeface="Verdana"/>
                <a:cs typeface="Verdana"/>
              </a:rPr>
              <a:t>mejor</a:t>
            </a:r>
            <a:r>
              <a:rPr dirty="0" sz="1100" spc="-40">
                <a:solidFill>
                  <a:srgbClr val="E7E7E6"/>
                </a:solidFill>
                <a:latin typeface="Verdana"/>
                <a:cs typeface="Verdana"/>
              </a:rPr>
              <a:t> </a:t>
            </a:r>
            <a:r>
              <a:rPr dirty="0" sz="1100" spc="20">
                <a:solidFill>
                  <a:srgbClr val="E7E7E6"/>
                </a:solidFill>
                <a:latin typeface="Verdana"/>
                <a:cs typeface="Verdana"/>
              </a:rPr>
              <a:t>manera</a:t>
            </a:r>
            <a:r>
              <a:rPr dirty="0" sz="1100" spc="-45">
                <a:solidFill>
                  <a:srgbClr val="E7E7E6"/>
                </a:solidFill>
                <a:latin typeface="Verdana"/>
                <a:cs typeface="Verdana"/>
              </a:rPr>
              <a:t> </a:t>
            </a:r>
            <a:r>
              <a:rPr dirty="0" sz="1100" spc="25">
                <a:solidFill>
                  <a:srgbClr val="E7E7E6"/>
                </a:solidFill>
                <a:latin typeface="Verdana"/>
                <a:cs typeface="Verdana"/>
              </a:rPr>
              <a:t>de</a:t>
            </a:r>
            <a:r>
              <a:rPr dirty="0" sz="1100" spc="-40">
                <a:solidFill>
                  <a:srgbClr val="E7E7E6"/>
                </a:solidFill>
                <a:latin typeface="Verdana"/>
                <a:cs typeface="Verdana"/>
              </a:rPr>
              <a:t> </a:t>
            </a:r>
            <a:r>
              <a:rPr dirty="0" sz="1100" spc="10">
                <a:solidFill>
                  <a:srgbClr val="E7E7E6"/>
                </a:solidFill>
                <a:latin typeface="Verdana"/>
                <a:cs typeface="Verdana"/>
              </a:rPr>
              <a:t>asegurarse</a:t>
            </a:r>
            <a:r>
              <a:rPr dirty="0" sz="1100" spc="-40">
                <a:solidFill>
                  <a:srgbClr val="E7E7E6"/>
                </a:solidFill>
                <a:latin typeface="Verdana"/>
                <a:cs typeface="Verdana"/>
              </a:rPr>
              <a:t> </a:t>
            </a:r>
            <a:r>
              <a:rPr dirty="0" sz="1100" spc="25">
                <a:solidFill>
                  <a:srgbClr val="E7E7E6"/>
                </a:solidFill>
                <a:latin typeface="Verdana"/>
                <a:cs typeface="Verdana"/>
              </a:rPr>
              <a:t>de</a:t>
            </a:r>
            <a:r>
              <a:rPr dirty="0" sz="1100" spc="-45">
                <a:solidFill>
                  <a:srgbClr val="E7E7E6"/>
                </a:solidFill>
                <a:latin typeface="Verdana"/>
                <a:cs typeface="Verdana"/>
              </a:rPr>
              <a:t> </a:t>
            </a:r>
            <a:r>
              <a:rPr dirty="0" sz="1100" spc="10">
                <a:solidFill>
                  <a:srgbClr val="E7E7E6"/>
                </a:solidFill>
                <a:latin typeface="Verdana"/>
                <a:cs typeface="Verdana"/>
              </a:rPr>
              <a:t>obtener</a:t>
            </a:r>
            <a:r>
              <a:rPr dirty="0" sz="1100" spc="-40">
                <a:solidFill>
                  <a:srgbClr val="E7E7E6"/>
                </a:solidFill>
                <a:latin typeface="Verdana"/>
                <a:cs typeface="Verdana"/>
              </a:rPr>
              <a:t> </a:t>
            </a:r>
            <a:r>
              <a:rPr dirty="0" sz="1100" spc="15">
                <a:solidFill>
                  <a:srgbClr val="E7E7E6"/>
                </a:solidFill>
                <a:latin typeface="Verdana"/>
                <a:cs typeface="Verdana"/>
              </a:rPr>
              <a:t>el</a:t>
            </a:r>
            <a:r>
              <a:rPr dirty="0" sz="1100" spc="-40">
                <a:solidFill>
                  <a:srgbClr val="E7E7E6"/>
                </a:solidFill>
                <a:latin typeface="Verdana"/>
                <a:cs typeface="Verdana"/>
              </a:rPr>
              <a:t> </a:t>
            </a:r>
            <a:r>
              <a:rPr dirty="0" sz="1100" spc="15">
                <a:solidFill>
                  <a:srgbClr val="E7E7E6"/>
                </a:solidFill>
                <a:latin typeface="Verdana"/>
                <a:cs typeface="Verdana"/>
              </a:rPr>
              <a:t>mejor</a:t>
            </a:r>
            <a:r>
              <a:rPr dirty="0" sz="1100" spc="-45">
                <a:solidFill>
                  <a:srgbClr val="E7E7E6"/>
                </a:solidFill>
                <a:latin typeface="Verdana"/>
                <a:cs typeface="Verdana"/>
              </a:rPr>
              <a:t> </a:t>
            </a:r>
            <a:r>
              <a:rPr dirty="0" sz="1100" spc="5">
                <a:solidFill>
                  <a:srgbClr val="E7E7E6"/>
                </a:solidFill>
                <a:latin typeface="Verdana"/>
                <a:cs typeface="Verdana"/>
              </a:rPr>
              <a:t>precio</a:t>
            </a:r>
            <a:r>
              <a:rPr dirty="0" sz="1100" spc="-40">
                <a:solidFill>
                  <a:srgbClr val="E7E7E6"/>
                </a:solidFill>
                <a:latin typeface="Verdana"/>
                <a:cs typeface="Verdana"/>
              </a:rPr>
              <a:t> </a:t>
            </a:r>
            <a:r>
              <a:rPr dirty="0" sz="1100" spc="25">
                <a:solidFill>
                  <a:srgbClr val="E7E7E6"/>
                </a:solidFill>
                <a:latin typeface="Verdana"/>
                <a:cs typeface="Verdana"/>
              </a:rPr>
              <a:t>de</a:t>
            </a:r>
            <a:r>
              <a:rPr dirty="0" sz="1100" spc="-40">
                <a:solidFill>
                  <a:srgbClr val="E7E7E6"/>
                </a:solidFill>
                <a:latin typeface="Verdana"/>
                <a:cs typeface="Verdana"/>
              </a:rPr>
              <a:t> </a:t>
            </a:r>
            <a:r>
              <a:rPr dirty="0" sz="1100" spc="15">
                <a:solidFill>
                  <a:srgbClr val="E7E7E6"/>
                </a:solidFill>
                <a:latin typeface="Verdana"/>
                <a:cs typeface="Verdana"/>
              </a:rPr>
              <a:t>venta</a:t>
            </a:r>
            <a:r>
              <a:rPr dirty="0" sz="1100" spc="-45">
                <a:solidFill>
                  <a:srgbClr val="E7E7E6"/>
                </a:solidFill>
                <a:latin typeface="Verdana"/>
                <a:cs typeface="Verdana"/>
              </a:rPr>
              <a:t> </a:t>
            </a:r>
            <a:r>
              <a:rPr dirty="0" sz="1100" spc="45">
                <a:solidFill>
                  <a:srgbClr val="E7E7E6"/>
                </a:solidFill>
                <a:latin typeface="Verdana"/>
                <a:cs typeface="Verdana"/>
              </a:rPr>
              <a:t>y  </a:t>
            </a:r>
            <a:r>
              <a:rPr dirty="0" sz="1100" spc="10">
                <a:solidFill>
                  <a:srgbClr val="E7E7E6"/>
                </a:solidFill>
                <a:latin typeface="Verdana"/>
                <a:cs typeface="Verdana"/>
              </a:rPr>
              <a:t>las</a:t>
            </a:r>
            <a:r>
              <a:rPr dirty="0" sz="1100" spc="-45">
                <a:solidFill>
                  <a:srgbClr val="E7E7E6"/>
                </a:solidFill>
                <a:latin typeface="Verdana"/>
                <a:cs typeface="Verdana"/>
              </a:rPr>
              <a:t> </a:t>
            </a:r>
            <a:r>
              <a:rPr dirty="0" sz="1100" spc="10">
                <a:solidFill>
                  <a:srgbClr val="E7E7E6"/>
                </a:solidFill>
                <a:latin typeface="Verdana"/>
                <a:cs typeface="Verdana"/>
              </a:rPr>
              <a:t>mejores</a:t>
            </a:r>
            <a:r>
              <a:rPr dirty="0" sz="1100" spc="-45">
                <a:solidFill>
                  <a:srgbClr val="E7E7E6"/>
                </a:solidFill>
                <a:latin typeface="Verdana"/>
                <a:cs typeface="Verdana"/>
              </a:rPr>
              <a:t> </a:t>
            </a:r>
            <a:r>
              <a:rPr dirty="0" sz="1100" spc="5">
                <a:solidFill>
                  <a:srgbClr val="E7E7E6"/>
                </a:solidFill>
                <a:latin typeface="Verdana"/>
                <a:cs typeface="Verdana"/>
              </a:rPr>
              <a:t>condiciones</a:t>
            </a:r>
            <a:r>
              <a:rPr dirty="0" sz="1100" spc="-45">
                <a:solidFill>
                  <a:srgbClr val="E7E7E6"/>
                </a:solidFill>
                <a:latin typeface="Verdana"/>
                <a:cs typeface="Verdana"/>
              </a:rPr>
              <a:t> </a:t>
            </a:r>
            <a:r>
              <a:rPr dirty="0" sz="1100" spc="25">
                <a:solidFill>
                  <a:srgbClr val="E7E7E6"/>
                </a:solidFill>
                <a:latin typeface="Verdana"/>
                <a:cs typeface="Verdana"/>
              </a:rPr>
              <a:t>en</a:t>
            </a:r>
            <a:r>
              <a:rPr dirty="0" sz="1100" spc="-45">
                <a:solidFill>
                  <a:srgbClr val="E7E7E6"/>
                </a:solidFill>
                <a:latin typeface="Verdana"/>
                <a:cs typeface="Verdana"/>
              </a:rPr>
              <a:t> </a:t>
            </a:r>
            <a:r>
              <a:rPr dirty="0" sz="1100" spc="15">
                <a:solidFill>
                  <a:srgbClr val="E7E7E6"/>
                </a:solidFill>
                <a:latin typeface="Verdana"/>
                <a:cs typeface="Verdana"/>
              </a:rPr>
              <a:t>el</a:t>
            </a:r>
            <a:r>
              <a:rPr dirty="0" sz="1100" spc="-45">
                <a:solidFill>
                  <a:srgbClr val="E7E7E6"/>
                </a:solidFill>
                <a:latin typeface="Verdana"/>
                <a:cs typeface="Verdana"/>
              </a:rPr>
              <a:t> </a:t>
            </a:r>
            <a:r>
              <a:rPr dirty="0" sz="1100" spc="20">
                <a:solidFill>
                  <a:srgbClr val="E7E7E6"/>
                </a:solidFill>
                <a:latin typeface="Verdana"/>
                <a:cs typeface="Verdana"/>
              </a:rPr>
              <a:t>menor</a:t>
            </a:r>
            <a:r>
              <a:rPr dirty="0" sz="1100" spc="-45">
                <a:solidFill>
                  <a:srgbClr val="E7E7E6"/>
                </a:solidFill>
                <a:latin typeface="Verdana"/>
                <a:cs typeface="Verdana"/>
              </a:rPr>
              <a:t> </a:t>
            </a:r>
            <a:r>
              <a:rPr dirty="0" sz="1100" spc="15">
                <a:solidFill>
                  <a:srgbClr val="E7E7E6"/>
                </a:solidFill>
                <a:latin typeface="Verdana"/>
                <a:cs typeface="Verdana"/>
              </a:rPr>
              <a:t>tiempo</a:t>
            </a:r>
            <a:r>
              <a:rPr dirty="0" sz="1100" spc="-45">
                <a:solidFill>
                  <a:srgbClr val="E7E7E6"/>
                </a:solidFill>
                <a:latin typeface="Verdana"/>
                <a:cs typeface="Verdana"/>
              </a:rPr>
              <a:t> </a:t>
            </a:r>
            <a:r>
              <a:rPr dirty="0" sz="1100" spc="5">
                <a:solidFill>
                  <a:srgbClr val="E7E7E6"/>
                </a:solidFill>
                <a:latin typeface="Verdana"/>
                <a:cs typeface="Verdana"/>
              </a:rPr>
              <a:t>posible.</a:t>
            </a:r>
            <a:endParaRPr sz="1100">
              <a:latin typeface="Verdana"/>
              <a:cs typeface="Verdana"/>
            </a:endParaRPr>
          </a:p>
          <a:p>
            <a:pPr>
              <a:lnSpc>
                <a:spcPct val="100000"/>
              </a:lnSpc>
              <a:spcBef>
                <a:spcPts val="55"/>
              </a:spcBef>
            </a:pPr>
            <a:endParaRPr sz="1550">
              <a:latin typeface="Times New Roman"/>
              <a:cs typeface="Times New Roman"/>
            </a:endParaRPr>
          </a:p>
          <a:p>
            <a:pPr marL="23495">
              <a:lnSpc>
                <a:spcPct val="100000"/>
              </a:lnSpc>
            </a:pPr>
            <a:r>
              <a:rPr dirty="0" sz="1100" spc="15">
                <a:solidFill>
                  <a:srgbClr val="E7E7E6"/>
                </a:solidFill>
                <a:latin typeface="Verdana"/>
                <a:cs typeface="Verdana"/>
              </a:rPr>
              <a:t>El</a:t>
            </a:r>
            <a:r>
              <a:rPr dirty="0" sz="1100" spc="-45">
                <a:solidFill>
                  <a:srgbClr val="E7E7E6"/>
                </a:solidFill>
                <a:latin typeface="Verdana"/>
                <a:cs typeface="Verdana"/>
              </a:rPr>
              <a:t> </a:t>
            </a:r>
            <a:r>
              <a:rPr dirty="0" sz="1100" spc="10">
                <a:solidFill>
                  <a:srgbClr val="E7E7E6"/>
                </a:solidFill>
                <a:latin typeface="Verdana"/>
                <a:cs typeface="Verdana"/>
              </a:rPr>
              <a:t>Valor</a:t>
            </a:r>
            <a:r>
              <a:rPr dirty="0" sz="1100" spc="-40">
                <a:solidFill>
                  <a:srgbClr val="E7E7E6"/>
                </a:solidFill>
                <a:latin typeface="Verdana"/>
                <a:cs typeface="Verdana"/>
              </a:rPr>
              <a:t> </a:t>
            </a:r>
            <a:r>
              <a:rPr dirty="0" sz="1100" spc="10">
                <a:solidFill>
                  <a:srgbClr val="E7E7E6"/>
                </a:solidFill>
                <a:latin typeface="Verdana"/>
                <a:cs typeface="Verdana"/>
              </a:rPr>
              <a:t>Justo</a:t>
            </a:r>
            <a:r>
              <a:rPr dirty="0" sz="1100" spc="-45">
                <a:solidFill>
                  <a:srgbClr val="E7E7E6"/>
                </a:solidFill>
                <a:latin typeface="Verdana"/>
                <a:cs typeface="Verdana"/>
              </a:rPr>
              <a:t> </a:t>
            </a:r>
            <a:r>
              <a:rPr dirty="0" sz="1100" spc="25">
                <a:solidFill>
                  <a:srgbClr val="E7E7E6"/>
                </a:solidFill>
                <a:latin typeface="Verdana"/>
                <a:cs typeface="Verdana"/>
              </a:rPr>
              <a:t>de</a:t>
            </a:r>
            <a:r>
              <a:rPr dirty="0" sz="1100" spc="-40">
                <a:solidFill>
                  <a:srgbClr val="E7E7E6"/>
                </a:solidFill>
                <a:latin typeface="Verdana"/>
                <a:cs typeface="Verdana"/>
              </a:rPr>
              <a:t> </a:t>
            </a:r>
            <a:r>
              <a:rPr dirty="0" sz="1100" spc="15">
                <a:solidFill>
                  <a:srgbClr val="E7E7E6"/>
                </a:solidFill>
                <a:latin typeface="Verdana"/>
                <a:cs typeface="Verdana"/>
              </a:rPr>
              <a:t>Mercado</a:t>
            </a:r>
            <a:r>
              <a:rPr dirty="0" sz="1100" spc="-45">
                <a:solidFill>
                  <a:srgbClr val="E7E7E6"/>
                </a:solidFill>
                <a:latin typeface="Verdana"/>
                <a:cs typeface="Verdana"/>
              </a:rPr>
              <a:t> </a:t>
            </a:r>
            <a:r>
              <a:rPr dirty="0" sz="1100" spc="25">
                <a:solidFill>
                  <a:srgbClr val="E7E7E6"/>
                </a:solidFill>
                <a:latin typeface="Verdana"/>
                <a:cs typeface="Verdana"/>
              </a:rPr>
              <a:t>es</a:t>
            </a:r>
            <a:r>
              <a:rPr dirty="0" sz="1100" spc="-40">
                <a:solidFill>
                  <a:srgbClr val="E7E7E6"/>
                </a:solidFill>
                <a:latin typeface="Verdana"/>
                <a:cs typeface="Verdana"/>
              </a:rPr>
              <a:t> </a:t>
            </a:r>
            <a:r>
              <a:rPr dirty="0" sz="1100" spc="5">
                <a:solidFill>
                  <a:srgbClr val="E7E7E6"/>
                </a:solidFill>
                <a:latin typeface="Verdana"/>
                <a:cs typeface="Verdana"/>
              </a:rPr>
              <a:t>definido</a:t>
            </a:r>
            <a:r>
              <a:rPr dirty="0" sz="1100" spc="-45">
                <a:solidFill>
                  <a:srgbClr val="E7E7E6"/>
                </a:solidFill>
                <a:latin typeface="Verdana"/>
                <a:cs typeface="Verdana"/>
              </a:rPr>
              <a:t> </a:t>
            </a:r>
            <a:r>
              <a:rPr dirty="0" sz="1100" spc="15">
                <a:solidFill>
                  <a:srgbClr val="E7E7E6"/>
                </a:solidFill>
                <a:latin typeface="Verdana"/>
                <a:cs typeface="Verdana"/>
              </a:rPr>
              <a:t>por</a:t>
            </a:r>
            <a:r>
              <a:rPr dirty="0" sz="1100" spc="-40">
                <a:solidFill>
                  <a:srgbClr val="E7E7E6"/>
                </a:solidFill>
                <a:latin typeface="Verdana"/>
                <a:cs typeface="Verdana"/>
              </a:rPr>
              <a:t> </a:t>
            </a:r>
            <a:r>
              <a:rPr dirty="0" sz="1100" spc="15">
                <a:solidFill>
                  <a:srgbClr val="E7E7E6"/>
                </a:solidFill>
                <a:latin typeface="Verdana"/>
                <a:cs typeface="Verdana"/>
              </a:rPr>
              <a:t>el</a:t>
            </a:r>
            <a:r>
              <a:rPr dirty="0" sz="1100" spc="-45">
                <a:solidFill>
                  <a:srgbClr val="E7E7E6"/>
                </a:solidFill>
                <a:latin typeface="Verdana"/>
                <a:cs typeface="Verdana"/>
              </a:rPr>
              <a:t> </a:t>
            </a:r>
            <a:r>
              <a:rPr dirty="0" sz="1100" spc="5">
                <a:solidFill>
                  <a:srgbClr val="E7E7E6"/>
                </a:solidFill>
                <a:latin typeface="Verdana"/>
                <a:cs typeface="Verdana"/>
              </a:rPr>
              <a:t>Diccionario</a:t>
            </a:r>
            <a:r>
              <a:rPr dirty="0" sz="1100" spc="-40">
                <a:solidFill>
                  <a:srgbClr val="E7E7E6"/>
                </a:solidFill>
                <a:latin typeface="Verdana"/>
                <a:cs typeface="Verdana"/>
              </a:rPr>
              <a:t> </a:t>
            </a:r>
            <a:r>
              <a:rPr dirty="0" sz="1100" spc="25">
                <a:solidFill>
                  <a:srgbClr val="E7E7E6"/>
                </a:solidFill>
                <a:latin typeface="Verdana"/>
                <a:cs typeface="Verdana"/>
              </a:rPr>
              <a:t>de</a:t>
            </a:r>
            <a:r>
              <a:rPr dirty="0" sz="1100" spc="-45">
                <a:solidFill>
                  <a:srgbClr val="E7E7E6"/>
                </a:solidFill>
                <a:latin typeface="Verdana"/>
                <a:cs typeface="Verdana"/>
              </a:rPr>
              <a:t> </a:t>
            </a:r>
            <a:r>
              <a:rPr dirty="0" sz="1100" spc="10">
                <a:solidFill>
                  <a:srgbClr val="E7E7E6"/>
                </a:solidFill>
                <a:latin typeface="Verdana"/>
                <a:cs typeface="Verdana"/>
              </a:rPr>
              <a:t>Tasación</a:t>
            </a:r>
            <a:r>
              <a:rPr dirty="0" sz="1100" spc="-40">
                <a:solidFill>
                  <a:srgbClr val="E7E7E6"/>
                </a:solidFill>
                <a:latin typeface="Verdana"/>
                <a:cs typeface="Verdana"/>
              </a:rPr>
              <a:t> </a:t>
            </a:r>
            <a:r>
              <a:rPr dirty="0" sz="1100" spc="5">
                <a:solidFill>
                  <a:srgbClr val="E7E7E6"/>
                </a:solidFill>
                <a:latin typeface="Verdana"/>
                <a:cs typeface="Verdana"/>
              </a:rPr>
              <a:t>Inmobiliaria</a:t>
            </a:r>
            <a:r>
              <a:rPr dirty="0" sz="1100" spc="-45">
                <a:solidFill>
                  <a:srgbClr val="E7E7E6"/>
                </a:solidFill>
                <a:latin typeface="Verdana"/>
                <a:cs typeface="Verdana"/>
              </a:rPr>
              <a:t> </a:t>
            </a:r>
            <a:r>
              <a:rPr dirty="0" sz="1100" spc="20">
                <a:solidFill>
                  <a:srgbClr val="E7E7E6"/>
                </a:solidFill>
                <a:latin typeface="Verdana"/>
                <a:cs typeface="Verdana"/>
              </a:rPr>
              <a:t>como:</a:t>
            </a:r>
            <a:endParaRPr sz="1100">
              <a:latin typeface="Verdana"/>
              <a:cs typeface="Verdana"/>
            </a:endParaRPr>
          </a:p>
          <a:p>
            <a:pPr>
              <a:lnSpc>
                <a:spcPct val="100000"/>
              </a:lnSpc>
              <a:spcBef>
                <a:spcPts val="25"/>
              </a:spcBef>
            </a:pPr>
            <a:endParaRPr sz="1350">
              <a:latin typeface="Times New Roman"/>
              <a:cs typeface="Times New Roman"/>
            </a:endParaRPr>
          </a:p>
          <a:p>
            <a:pPr marL="12700" marR="5080" indent="10795">
              <a:lnSpc>
                <a:spcPct val="119700"/>
              </a:lnSpc>
              <a:spcBef>
                <a:spcPts val="5"/>
              </a:spcBef>
            </a:pPr>
            <a:r>
              <a:rPr dirty="0" sz="1100">
                <a:solidFill>
                  <a:srgbClr val="E7E7E6"/>
                </a:solidFill>
                <a:latin typeface="Verdana"/>
                <a:cs typeface="Verdana"/>
              </a:rPr>
              <a:t>''El </a:t>
            </a:r>
            <a:r>
              <a:rPr dirty="0" sz="1100" spc="5">
                <a:solidFill>
                  <a:srgbClr val="E7E7E6"/>
                </a:solidFill>
                <a:latin typeface="Verdana"/>
                <a:cs typeface="Verdana"/>
              </a:rPr>
              <a:t>precio </a:t>
            </a:r>
            <a:r>
              <a:rPr dirty="0" sz="1100" spc="15">
                <a:solidFill>
                  <a:srgbClr val="E7E7E6"/>
                </a:solidFill>
                <a:latin typeface="Verdana"/>
                <a:cs typeface="Verdana"/>
              </a:rPr>
              <a:t>al </a:t>
            </a:r>
            <a:r>
              <a:rPr dirty="0" sz="1100" spc="20">
                <a:solidFill>
                  <a:srgbClr val="E7E7E6"/>
                </a:solidFill>
                <a:latin typeface="Verdana"/>
                <a:cs typeface="Verdana"/>
              </a:rPr>
              <a:t>que </a:t>
            </a:r>
            <a:r>
              <a:rPr dirty="0" sz="1100" spc="15">
                <a:solidFill>
                  <a:srgbClr val="E7E7E6"/>
                </a:solidFill>
                <a:latin typeface="Verdana"/>
                <a:cs typeface="Verdana"/>
              </a:rPr>
              <a:t>la </a:t>
            </a:r>
            <a:r>
              <a:rPr dirty="0" sz="1100" spc="10">
                <a:solidFill>
                  <a:srgbClr val="E7E7E6"/>
                </a:solidFill>
                <a:latin typeface="Verdana"/>
                <a:cs typeface="Verdana"/>
              </a:rPr>
              <a:t>propiedad cambiaría </a:t>
            </a:r>
            <a:r>
              <a:rPr dirty="0" sz="1100" spc="25">
                <a:solidFill>
                  <a:srgbClr val="E7E7E6"/>
                </a:solidFill>
                <a:latin typeface="Verdana"/>
                <a:cs typeface="Verdana"/>
              </a:rPr>
              <a:t>de </a:t>
            </a:r>
            <a:r>
              <a:rPr dirty="0" sz="1100" spc="20">
                <a:solidFill>
                  <a:srgbClr val="E7E7E6"/>
                </a:solidFill>
                <a:latin typeface="Verdana"/>
                <a:cs typeface="Verdana"/>
              </a:rPr>
              <a:t>manos </a:t>
            </a:r>
            <a:r>
              <a:rPr dirty="0" sz="1100" spc="10">
                <a:solidFill>
                  <a:srgbClr val="E7E7E6"/>
                </a:solidFill>
                <a:latin typeface="Verdana"/>
                <a:cs typeface="Verdana"/>
              </a:rPr>
              <a:t>entre </a:t>
            </a:r>
            <a:r>
              <a:rPr dirty="0" sz="1100" spc="30">
                <a:solidFill>
                  <a:srgbClr val="E7E7E6"/>
                </a:solidFill>
                <a:latin typeface="Verdana"/>
                <a:cs typeface="Verdana"/>
              </a:rPr>
              <a:t>un </a:t>
            </a:r>
            <a:r>
              <a:rPr dirty="0" sz="1100" spc="15">
                <a:solidFill>
                  <a:srgbClr val="E7E7E6"/>
                </a:solidFill>
                <a:latin typeface="Verdana"/>
                <a:cs typeface="Verdana"/>
              </a:rPr>
              <a:t>comprador </a:t>
            </a:r>
            <a:r>
              <a:rPr dirty="0" sz="1100" spc="5">
                <a:solidFill>
                  <a:srgbClr val="E7E7E6"/>
                </a:solidFill>
                <a:latin typeface="Verdana"/>
                <a:cs typeface="Verdana"/>
              </a:rPr>
              <a:t>dispuesto </a:t>
            </a:r>
            <a:r>
              <a:rPr dirty="0" sz="1100" spc="45">
                <a:solidFill>
                  <a:srgbClr val="E7E7E6"/>
                </a:solidFill>
                <a:latin typeface="Verdana"/>
                <a:cs typeface="Verdana"/>
              </a:rPr>
              <a:t>y </a:t>
            </a:r>
            <a:r>
              <a:rPr dirty="0" sz="1100" spc="30">
                <a:solidFill>
                  <a:srgbClr val="E7E7E6"/>
                </a:solidFill>
                <a:latin typeface="Verdana"/>
                <a:cs typeface="Verdana"/>
              </a:rPr>
              <a:t>un  </a:t>
            </a:r>
            <a:r>
              <a:rPr dirty="0" sz="1100" spc="10">
                <a:solidFill>
                  <a:srgbClr val="E7E7E6"/>
                </a:solidFill>
                <a:latin typeface="Verdana"/>
                <a:cs typeface="Verdana"/>
              </a:rPr>
              <a:t>vendedor</a:t>
            </a:r>
            <a:r>
              <a:rPr dirty="0" sz="1100" spc="-40">
                <a:solidFill>
                  <a:srgbClr val="E7E7E6"/>
                </a:solidFill>
                <a:latin typeface="Verdana"/>
                <a:cs typeface="Verdana"/>
              </a:rPr>
              <a:t> </a:t>
            </a:r>
            <a:r>
              <a:rPr dirty="0" sz="1100" spc="5">
                <a:solidFill>
                  <a:srgbClr val="E7E7E6"/>
                </a:solidFill>
                <a:latin typeface="Verdana"/>
                <a:cs typeface="Verdana"/>
              </a:rPr>
              <a:t>dispuesto,</a:t>
            </a:r>
            <a:r>
              <a:rPr dirty="0" sz="1100" spc="-40">
                <a:solidFill>
                  <a:srgbClr val="E7E7E6"/>
                </a:solidFill>
                <a:latin typeface="Verdana"/>
                <a:cs typeface="Verdana"/>
              </a:rPr>
              <a:t> </a:t>
            </a:r>
            <a:r>
              <a:rPr dirty="0" sz="1100" spc="10">
                <a:solidFill>
                  <a:srgbClr val="E7E7E6"/>
                </a:solidFill>
                <a:latin typeface="Verdana"/>
                <a:cs typeface="Verdana"/>
              </a:rPr>
              <a:t>sin</a:t>
            </a:r>
            <a:r>
              <a:rPr dirty="0" sz="1100" spc="-35">
                <a:solidFill>
                  <a:srgbClr val="E7E7E6"/>
                </a:solidFill>
                <a:latin typeface="Verdana"/>
                <a:cs typeface="Verdana"/>
              </a:rPr>
              <a:t> </a:t>
            </a:r>
            <a:r>
              <a:rPr dirty="0" sz="1100" spc="20">
                <a:solidFill>
                  <a:srgbClr val="E7E7E6"/>
                </a:solidFill>
                <a:latin typeface="Verdana"/>
                <a:cs typeface="Verdana"/>
              </a:rPr>
              <a:t>que</a:t>
            </a:r>
            <a:r>
              <a:rPr dirty="0" sz="1100" spc="-40">
                <a:solidFill>
                  <a:srgbClr val="E7E7E6"/>
                </a:solidFill>
                <a:latin typeface="Verdana"/>
                <a:cs typeface="Verdana"/>
              </a:rPr>
              <a:t> </a:t>
            </a:r>
            <a:r>
              <a:rPr dirty="0" sz="1100" spc="10">
                <a:solidFill>
                  <a:srgbClr val="E7E7E6"/>
                </a:solidFill>
                <a:latin typeface="Verdana"/>
                <a:cs typeface="Verdana"/>
              </a:rPr>
              <a:t>ninguno</a:t>
            </a:r>
            <a:r>
              <a:rPr dirty="0" sz="1100" spc="-40">
                <a:solidFill>
                  <a:srgbClr val="E7E7E6"/>
                </a:solidFill>
                <a:latin typeface="Verdana"/>
                <a:cs typeface="Verdana"/>
              </a:rPr>
              <a:t> </a:t>
            </a:r>
            <a:r>
              <a:rPr dirty="0" sz="1100" spc="25">
                <a:solidFill>
                  <a:srgbClr val="E7E7E6"/>
                </a:solidFill>
                <a:latin typeface="Verdana"/>
                <a:cs typeface="Verdana"/>
              </a:rPr>
              <a:t>de</a:t>
            </a:r>
            <a:r>
              <a:rPr dirty="0" sz="1100" spc="-35">
                <a:solidFill>
                  <a:srgbClr val="E7E7E6"/>
                </a:solidFill>
                <a:latin typeface="Verdana"/>
                <a:cs typeface="Verdana"/>
              </a:rPr>
              <a:t> </a:t>
            </a:r>
            <a:r>
              <a:rPr dirty="0" sz="1100" spc="5">
                <a:solidFill>
                  <a:srgbClr val="E7E7E6"/>
                </a:solidFill>
                <a:latin typeface="Verdana"/>
                <a:cs typeface="Verdana"/>
              </a:rPr>
              <a:t>ellos</a:t>
            </a:r>
            <a:r>
              <a:rPr dirty="0" sz="1100" spc="-40">
                <a:solidFill>
                  <a:srgbClr val="E7E7E6"/>
                </a:solidFill>
                <a:latin typeface="Verdana"/>
                <a:cs typeface="Verdana"/>
              </a:rPr>
              <a:t> </a:t>
            </a:r>
            <a:r>
              <a:rPr dirty="0" sz="1100" spc="10">
                <a:solidFill>
                  <a:srgbClr val="E7E7E6"/>
                </a:solidFill>
                <a:latin typeface="Verdana"/>
                <a:cs typeface="Verdana"/>
              </a:rPr>
              <a:t>esté</a:t>
            </a:r>
            <a:r>
              <a:rPr dirty="0" sz="1100" spc="-35">
                <a:solidFill>
                  <a:srgbClr val="E7E7E6"/>
                </a:solidFill>
                <a:latin typeface="Verdana"/>
                <a:cs typeface="Verdana"/>
              </a:rPr>
              <a:t> </a:t>
            </a:r>
            <a:r>
              <a:rPr dirty="0" sz="1100" spc="10">
                <a:solidFill>
                  <a:srgbClr val="E7E7E6"/>
                </a:solidFill>
                <a:latin typeface="Verdana"/>
                <a:cs typeface="Verdana"/>
              </a:rPr>
              <a:t>obligado</a:t>
            </a:r>
            <a:r>
              <a:rPr dirty="0" sz="1100" spc="-40">
                <a:solidFill>
                  <a:srgbClr val="E7E7E6"/>
                </a:solidFill>
                <a:latin typeface="Verdana"/>
                <a:cs typeface="Verdana"/>
              </a:rPr>
              <a:t> </a:t>
            </a:r>
            <a:r>
              <a:rPr dirty="0" sz="1100" spc="45">
                <a:solidFill>
                  <a:srgbClr val="E7E7E6"/>
                </a:solidFill>
                <a:latin typeface="Verdana"/>
                <a:cs typeface="Verdana"/>
              </a:rPr>
              <a:t>a</a:t>
            </a:r>
            <a:r>
              <a:rPr dirty="0" sz="1100" spc="-40">
                <a:solidFill>
                  <a:srgbClr val="E7E7E6"/>
                </a:solidFill>
                <a:latin typeface="Verdana"/>
                <a:cs typeface="Verdana"/>
              </a:rPr>
              <a:t> </a:t>
            </a:r>
            <a:r>
              <a:rPr dirty="0" sz="1100" spc="15">
                <a:solidFill>
                  <a:srgbClr val="E7E7E6"/>
                </a:solidFill>
                <a:latin typeface="Verdana"/>
                <a:cs typeface="Verdana"/>
              </a:rPr>
              <a:t>comprar</a:t>
            </a:r>
            <a:r>
              <a:rPr dirty="0" sz="1100" spc="-35">
                <a:solidFill>
                  <a:srgbClr val="E7E7E6"/>
                </a:solidFill>
                <a:latin typeface="Verdana"/>
                <a:cs typeface="Verdana"/>
              </a:rPr>
              <a:t> </a:t>
            </a:r>
            <a:r>
              <a:rPr dirty="0" sz="1100" spc="45">
                <a:solidFill>
                  <a:srgbClr val="E7E7E6"/>
                </a:solidFill>
                <a:latin typeface="Verdana"/>
                <a:cs typeface="Verdana"/>
              </a:rPr>
              <a:t>o</a:t>
            </a:r>
            <a:r>
              <a:rPr dirty="0" sz="1100" spc="-40">
                <a:solidFill>
                  <a:srgbClr val="E7E7E6"/>
                </a:solidFill>
                <a:latin typeface="Verdana"/>
                <a:cs typeface="Verdana"/>
              </a:rPr>
              <a:t> </a:t>
            </a:r>
            <a:r>
              <a:rPr dirty="0" sz="1100" spc="45">
                <a:solidFill>
                  <a:srgbClr val="E7E7E6"/>
                </a:solidFill>
                <a:latin typeface="Verdana"/>
                <a:cs typeface="Verdana"/>
              </a:rPr>
              <a:t>a</a:t>
            </a:r>
            <a:r>
              <a:rPr dirty="0" sz="1100" spc="-35">
                <a:solidFill>
                  <a:srgbClr val="E7E7E6"/>
                </a:solidFill>
                <a:latin typeface="Verdana"/>
                <a:cs typeface="Verdana"/>
              </a:rPr>
              <a:t> </a:t>
            </a:r>
            <a:r>
              <a:rPr dirty="0" sz="1100" spc="10">
                <a:solidFill>
                  <a:srgbClr val="E7E7E6"/>
                </a:solidFill>
                <a:latin typeface="Verdana"/>
                <a:cs typeface="Verdana"/>
              </a:rPr>
              <a:t>autocomprar  </a:t>
            </a:r>
            <a:r>
              <a:rPr dirty="0" sz="1100" spc="45">
                <a:solidFill>
                  <a:srgbClr val="E7E7E6"/>
                </a:solidFill>
                <a:latin typeface="Verdana"/>
                <a:cs typeface="Verdana"/>
              </a:rPr>
              <a:t>y </a:t>
            </a:r>
            <a:r>
              <a:rPr dirty="0" sz="1100" spc="10">
                <a:solidFill>
                  <a:srgbClr val="E7E7E6"/>
                </a:solidFill>
                <a:latin typeface="Verdana"/>
                <a:cs typeface="Verdana"/>
              </a:rPr>
              <a:t>teniendo </a:t>
            </a:r>
            <a:r>
              <a:rPr dirty="0" sz="1100" spc="20">
                <a:solidFill>
                  <a:srgbClr val="E7E7E6"/>
                </a:solidFill>
                <a:latin typeface="Verdana"/>
                <a:cs typeface="Verdana"/>
              </a:rPr>
              <a:t>ambos </a:t>
            </a:r>
            <a:r>
              <a:rPr dirty="0" sz="1100" spc="30">
                <a:solidFill>
                  <a:srgbClr val="E7E7E6"/>
                </a:solidFill>
                <a:latin typeface="Verdana"/>
                <a:cs typeface="Verdana"/>
              </a:rPr>
              <a:t>un </a:t>
            </a:r>
            <a:r>
              <a:rPr dirty="0" sz="1100" spc="10">
                <a:solidFill>
                  <a:srgbClr val="E7E7E6"/>
                </a:solidFill>
                <a:latin typeface="Verdana"/>
                <a:cs typeface="Verdana"/>
              </a:rPr>
              <a:t>conocimiento razonable </a:t>
            </a:r>
            <a:r>
              <a:rPr dirty="0" sz="1100" spc="25">
                <a:solidFill>
                  <a:srgbClr val="E7E7E6"/>
                </a:solidFill>
                <a:latin typeface="Verdana"/>
                <a:cs typeface="Verdana"/>
              </a:rPr>
              <a:t>de </a:t>
            </a:r>
            <a:r>
              <a:rPr dirty="0" sz="1100" spc="10">
                <a:solidFill>
                  <a:srgbClr val="E7E7E6"/>
                </a:solidFill>
                <a:latin typeface="Verdana"/>
                <a:cs typeface="Verdana"/>
              </a:rPr>
              <a:t>los </a:t>
            </a:r>
            <a:r>
              <a:rPr dirty="0" sz="1100" spc="15">
                <a:solidFill>
                  <a:srgbClr val="E7E7E6"/>
                </a:solidFill>
                <a:latin typeface="Verdana"/>
                <a:cs typeface="Verdana"/>
              </a:rPr>
              <a:t>hechos </a:t>
            </a:r>
            <a:r>
              <a:rPr dirty="0" sz="1100">
                <a:solidFill>
                  <a:srgbClr val="E7E7E6"/>
                </a:solidFill>
                <a:latin typeface="Verdana"/>
                <a:cs typeface="Verdana"/>
              </a:rPr>
              <a:t>relevantes''. </a:t>
            </a:r>
            <a:r>
              <a:rPr dirty="0" sz="1100" spc="15">
                <a:solidFill>
                  <a:srgbClr val="E7E7E6"/>
                </a:solidFill>
                <a:latin typeface="Verdana"/>
                <a:cs typeface="Verdana"/>
              </a:rPr>
              <a:t>El </a:t>
            </a:r>
            <a:r>
              <a:rPr dirty="0" sz="1100" spc="10">
                <a:solidFill>
                  <a:srgbClr val="E7E7E6"/>
                </a:solidFill>
                <a:latin typeface="Verdana"/>
                <a:cs typeface="Verdana"/>
              </a:rPr>
              <a:t>valor justo  </a:t>
            </a:r>
            <a:r>
              <a:rPr dirty="0" sz="1100" spc="25">
                <a:solidFill>
                  <a:srgbClr val="E7E7E6"/>
                </a:solidFill>
                <a:latin typeface="Verdana"/>
                <a:cs typeface="Verdana"/>
              </a:rPr>
              <a:t>de </a:t>
            </a:r>
            <a:r>
              <a:rPr dirty="0" sz="1100" spc="15">
                <a:solidFill>
                  <a:srgbClr val="E7E7E6"/>
                </a:solidFill>
                <a:latin typeface="Verdana"/>
                <a:cs typeface="Verdana"/>
              </a:rPr>
              <a:t>mercado </a:t>
            </a:r>
            <a:r>
              <a:rPr dirty="0" sz="1100" spc="25">
                <a:solidFill>
                  <a:srgbClr val="E7E7E6"/>
                </a:solidFill>
                <a:latin typeface="Verdana"/>
                <a:cs typeface="Verdana"/>
              </a:rPr>
              <a:t>de </a:t>
            </a:r>
            <a:r>
              <a:rPr dirty="0" sz="1100" spc="30">
                <a:solidFill>
                  <a:srgbClr val="E7E7E6"/>
                </a:solidFill>
                <a:latin typeface="Verdana"/>
                <a:cs typeface="Verdana"/>
              </a:rPr>
              <a:t>un </a:t>
            </a:r>
            <a:r>
              <a:rPr dirty="0" sz="1100" spc="10">
                <a:solidFill>
                  <a:srgbClr val="E7E7E6"/>
                </a:solidFill>
                <a:latin typeface="Verdana"/>
                <a:cs typeface="Verdana"/>
              </a:rPr>
              <a:t>bien concreto </a:t>
            </a:r>
            <a:r>
              <a:rPr dirty="0" sz="1100" spc="20">
                <a:solidFill>
                  <a:srgbClr val="E7E7E6"/>
                </a:solidFill>
                <a:latin typeface="Verdana"/>
                <a:cs typeface="Verdana"/>
              </a:rPr>
              <a:t>que </a:t>
            </a:r>
            <a:r>
              <a:rPr dirty="0" sz="1100" spc="15">
                <a:solidFill>
                  <a:srgbClr val="E7E7E6"/>
                </a:solidFill>
                <a:latin typeface="Verdana"/>
                <a:cs typeface="Verdana"/>
              </a:rPr>
              <a:t>pueda </a:t>
            </a:r>
            <a:r>
              <a:rPr dirty="0" sz="1100">
                <a:solidFill>
                  <a:srgbClr val="E7E7E6"/>
                </a:solidFill>
                <a:latin typeface="Verdana"/>
                <a:cs typeface="Verdana"/>
              </a:rPr>
              <a:t>incluirse </a:t>
            </a:r>
            <a:r>
              <a:rPr dirty="0" sz="1100" spc="25">
                <a:solidFill>
                  <a:srgbClr val="E7E7E6"/>
                </a:solidFill>
                <a:latin typeface="Verdana"/>
                <a:cs typeface="Verdana"/>
              </a:rPr>
              <a:t>en </a:t>
            </a:r>
            <a:r>
              <a:rPr dirty="0" sz="1100" spc="15">
                <a:solidFill>
                  <a:srgbClr val="E7E7E6"/>
                </a:solidFill>
                <a:latin typeface="Verdana"/>
                <a:cs typeface="Verdana"/>
              </a:rPr>
              <a:t>el </a:t>
            </a:r>
            <a:r>
              <a:rPr dirty="0" sz="1100" spc="10">
                <a:solidFill>
                  <a:srgbClr val="E7E7E6"/>
                </a:solidFill>
                <a:latin typeface="Verdana"/>
                <a:cs typeface="Verdana"/>
              </a:rPr>
              <a:t>patrimonio bruto </a:t>
            </a:r>
            <a:r>
              <a:rPr dirty="0" sz="1100" spc="15">
                <a:solidFill>
                  <a:srgbClr val="E7E7E6"/>
                </a:solidFill>
                <a:latin typeface="Verdana"/>
                <a:cs typeface="Verdana"/>
              </a:rPr>
              <a:t>del </a:t>
            </a:r>
            <a:r>
              <a:rPr dirty="0" sz="1100" spc="5">
                <a:solidFill>
                  <a:srgbClr val="E7E7E6"/>
                </a:solidFill>
                <a:latin typeface="Verdana"/>
                <a:cs typeface="Verdana"/>
              </a:rPr>
              <a:t>difunto  </a:t>
            </a:r>
            <a:r>
              <a:rPr dirty="0" sz="1100" spc="30">
                <a:solidFill>
                  <a:srgbClr val="E7E7E6"/>
                </a:solidFill>
                <a:latin typeface="Verdana"/>
                <a:cs typeface="Verdana"/>
              </a:rPr>
              <a:t>no</a:t>
            </a:r>
            <a:r>
              <a:rPr dirty="0" sz="1100" spc="-45">
                <a:solidFill>
                  <a:srgbClr val="E7E7E6"/>
                </a:solidFill>
                <a:latin typeface="Verdana"/>
                <a:cs typeface="Verdana"/>
              </a:rPr>
              <a:t> </a:t>
            </a:r>
            <a:r>
              <a:rPr dirty="0" sz="1100" spc="20">
                <a:solidFill>
                  <a:srgbClr val="E7E7E6"/>
                </a:solidFill>
                <a:latin typeface="Verdana"/>
                <a:cs typeface="Verdana"/>
              </a:rPr>
              <a:t>debe</a:t>
            </a:r>
            <a:r>
              <a:rPr dirty="0" sz="1100" spc="-40">
                <a:solidFill>
                  <a:srgbClr val="E7E7E6"/>
                </a:solidFill>
                <a:latin typeface="Verdana"/>
                <a:cs typeface="Verdana"/>
              </a:rPr>
              <a:t> </a:t>
            </a:r>
            <a:r>
              <a:rPr dirty="0" sz="1100" spc="10">
                <a:solidFill>
                  <a:srgbClr val="E7E7E6"/>
                </a:solidFill>
                <a:latin typeface="Verdana"/>
                <a:cs typeface="Verdana"/>
              </a:rPr>
              <a:t>determinarse</a:t>
            </a:r>
            <a:r>
              <a:rPr dirty="0" sz="1100" spc="-45">
                <a:solidFill>
                  <a:srgbClr val="E7E7E6"/>
                </a:solidFill>
                <a:latin typeface="Verdana"/>
                <a:cs typeface="Verdana"/>
              </a:rPr>
              <a:t> </a:t>
            </a:r>
            <a:r>
              <a:rPr dirty="0" sz="1100" spc="10">
                <a:solidFill>
                  <a:srgbClr val="E7E7E6"/>
                </a:solidFill>
                <a:latin typeface="Verdana"/>
                <a:cs typeface="Verdana"/>
              </a:rPr>
              <a:t>mediante</a:t>
            </a:r>
            <a:r>
              <a:rPr dirty="0" sz="1100" spc="-40">
                <a:solidFill>
                  <a:srgbClr val="E7E7E6"/>
                </a:solidFill>
                <a:latin typeface="Verdana"/>
                <a:cs typeface="Verdana"/>
              </a:rPr>
              <a:t> </a:t>
            </a:r>
            <a:r>
              <a:rPr dirty="0" sz="1100" spc="30">
                <a:solidFill>
                  <a:srgbClr val="E7E7E6"/>
                </a:solidFill>
                <a:latin typeface="Verdana"/>
                <a:cs typeface="Verdana"/>
              </a:rPr>
              <a:t>un</a:t>
            </a:r>
            <a:r>
              <a:rPr dirty="0" sz="1100" spc="-40">
                <a:solidFill>
                  <a:srgbClr val="E7E7E6"/>
                </a:solidFill>
                <a:latin typeface="Verdana"/>
                <a:cs typeface="Verdana"/>
              </a:rPr>
              <a:t> </a:t>
            </a:r>
            <a:r>
              <a:rPr dirty="0" sz="1100" spc="5">
                <a:solidFill>
                  <a:srgbClr val="E7E7E6"/>
                </a:solidFill>
                <a:latin typeface="Verdana"/>
                <a:cs typeface="Verdana"/>
              </a:rPr>
              <a:t>precio</a:t>
            </a:r>
            <a:r>
              <a:rPr dirty="0" sz="1100" spc="-45">
                <a:solidFill>
                  <a:srgbClr val="E7E7E6"/>
                </a:solidFill>
                <a:latin typeface="Verdana"/>
                <a:cs typeface="Verdana"/>
              </a:rPr>
              <a:t> </a:t>
            </a:r>
            <a:r>
              <a:rPr dirty="0" sz="1100" spc="25">
                <a:solidFill>
                  <a:srgbClr val="E7E7E6"/>
                </a:solidFill>
                <a:latin typeface="Verdana"/>
                <a:cs typeface="Verdana"/>
              </a:rPr>
              <a:t>de</a:t>
            </a:r>
            <a:r>
              <a:rPr dirty="0" sz="1100" spc="-40">
                <a:solidFill>
                  <a:srgbClr val="E7E7E6"/>
                </a:solidFill>
                <a:latin typeface="Verdana"/>
                <a:cs typeface="Verdana"/>
              </a:rPr>
              <a:t> </a:t>
            </a:r>
            <a:r>
              <a:rPr dirty="0" sz="1100" spc="15">
                <a:solidFill>
                  <a:srgbClr val="E7E7E6"/>
                </a:solidFill>
                <a:latin typeface="Verdana"/>
                <a:cs typeface="Verdana"/>
              </a:rPr>
              <a:t>venta</a:t>
            </a:r>
            <a:r>
              <a:rPr dirty="0" sz="1100" spc="-45">
                <a:solidFill>
                  <a:srgbClr val="E7E7E6"/>
                </a:solidFill>
                <a:latin typeface="Verdana"/>
                <a:cs typeface="Verdana"/>
              </a:rPr>
              <a:t> </a:t>
            </a:r>
            <a:r>
              <a:rPr dirty="0" sz="1100" spc="5">
                <a:solidFill>
                  <a:srgbClr val="E7E7E6"/>
                </a:solidFill>
                <a:latin typeface="Verdana"/>
                <a:cs typeface="Verdana"/>
              </a:rPr>
              <a:t>forzado.</a:t>
            </a:r>
            <a:r>
              <a:rPr dirty="0" sz="1100" spc="-40">
                <a:solidFill>
                  <a:srgbClr val="E7E7E6"/>
                </a:solidFill>
                <a:latin typeface="Verdana"/>
                <a:cs typeface="Verdana"/>
              </a:rPr>
              <a:t> </a:t>
            </a:r>
            <a:r>
              <a:rPr dirty="0" sz="1100" spc="20">
                <a:solidFill>
                  <a:srgbClr val="E7E7E6"/>
                </a:solidFill>
                <a:latin typeface="Verdana"/>
                <a:cs typeface="Verdana"/>
              </a:rPr>
              <a:t>Tampoco</a:t>
            </a:r>
            <a:r>
              <a:rPr dirty="0" sz="1100" spc="-40">
                <a:solidFill>
                  <a:srgbClr val="E7E7E6"/>
                </a:solidFill>
                <a:latin typeface="Verdana"/>
                <a:cs typeface="Verdana"/>
              </a:rPr>
              <a:t> </a:t>
            </a:r>
            <a:r>
              <a:rPr dirty="0" sz="1100" spc="25">
                <a:solidFill>
                  <a:srgbClr val="E7E7E6"/>
                </a:solidFill>
                <a:latin typeface="Verdana"/>
                <a:cs typeface="Verdana"/>
              </a:rPr>
              <a:t>se</a:t>
            </a:r>
            <a:r>
              <a:rPr dirty="0" sz="1100" spc="-45">
                <a:solidFill>
                  <a:srgbClr val="E7E7E6"/>
                </a:solidFill>
                <a:latin typeface="Verdana"/>
                <a:cs typeface="Verdana"/>
              </a:rPr>
              <a:t> </a:t>
            </a:r>
            <a:r>
              <a:rPr dirty="0" sz="1100" spc="10">
                <a:solidFill>
                  <a:srgbClr val="E7E7E6"/>
                </a:solidFill>
                <a:latin typeface="Verdana"/>
                <a:cs typeface="Verdana"/>
              </a:rPr>
              <a:t>determinará</a:t>
            </a:r>
            <a:r>
              <a:rPr dirty="0" sz="1100" spc="-40">
                <a:solidFill>
                  <a:srgbClr val="E7E7E6"/>
                </a:solidFill>
                <a:latin typeface="Verdana"/>
                <a:cs typeface="Verdana"/>
              </a:rPr>
              <a:t> </a:t>
            </a:r>
            <a:r>
              <a:rPr dirty="0" sz="1100" spc="15">
                <a:solidFill>
                  <a:srgbClr val="E7E7E6"/>
                </a:solidFill>
                <a:latin typeface="Verdana"/>
                <a:cs typeface="Verdana"/>
              </a:rPr>
              <a:t>el  </a:t>
            </a:r>
            <a:r>
              <a:rPr dirty="0" sz="1100" spc="10">
                <a:solidFill>
                  <a:srgbClr val="E7E7E6"/>
                </a:solidFill>
                <a:latin typeface="Verdana"/>
                <a:cs typeface="Verdana"/>
              </a:rPr>
              <a:t>valor justo </a:t>
            </a:r>
            <a:r>
              <a:rPr dirty="0" sz="1100" spc="25">
                <a:solidFill>
                  <a:srgbClr val="E7E7E6"/>
                </a:solidFill>
                <a:latin typeface="Verdana"/>
                <a:cs typeface="Verdana"/>
              </a:rPr>
              <a:t>de </a:t>
            </a:r>
            <a:r>
              <a:rPr dirty="0" sz="1100" spc="15">
                <a:solidFill>
                  <a:srgbClr val="E7E7E6"/>
                </a:solidFill>
                <a:latin typeface="Verdana"/>
                <a:cs typeface="Verdana"/>
              </a:rPr>
              <a:t>mercado </a:t>
            </a:r>
            <a:r>
              <a:rPr dirty="0" sz="1100" spc="25">
                <a:solidFill>
                  <a:srgbClr val="E7E7E6"/>
                </a:solidFill>
                <a:latin typeface="Verdana"/>
                <a:cs typeface="Verdana"/>
              </a:rPr>
              <a:t>de </a:t>
            </a:r>
            <a:r>
              <a:rPr dirty="0" sz="1100" spc="30">
                <a:solidFill>
                  <a:srgbClr val="E7E7E6"/>
                </a:solidFill>
                <a:latin typeface="Verdana"/>
                <a:cs typeface="Verdana"/>
              </a:rPr>
              <a:t>un </a:t>
            </a:r>
            <a:r>
              <a:rPr dirty="0" sz="1100" spc="10">
                <a:solidFill>
                  <a:srgbClr val="E7E7E6"/>
                </a:solidFill>
                <a:latin typeface="Verdana"/>
                <a:cs typeface="Verdana"/>
              </a:rPr>
              <a:t>bien </a:t>
            </a:r>
            <a:r>
              <a:rPr dirty="0" sz="1100" spc="15">
                <a:solidFill>
                  <a:srgbClr val="E7E7E6"/>
                </a:solidFill>
                <a:latin typeface="Verdana"/>
                <a:cs typeface="Verdana"/>
              </a:rPr>
              <a:t>por el </a:t>
            </a:r>
            <a:r>
              <a:rPr dirty="0" sz="1100" spc="5">
                <a:solidFill>
                  <a:srgbClr val="E7E7E6"/>
                </a:solidFill>
                <a:latin typeface="Verdana"/>
                <a:cs typeface="Verdana"/>
              </a:rPr>
              <a:t>precio </a:t>
            </a:r>
            <a:r>
              <a:rPr dirty="0" sz="1100" spc="25">
                <a:solidFill>
                  <a:srgbClr val="E7E7E6"/>
                </a:solidFill>
                <a:latin typeface="Verdana"/>
                <a:cs typeface="Verdana"/>
              </a:rPr>
              <a:t>de </a:t>
            </a:r>
            <a:r>
              <a:rPr dirty="0" sz="1100" spc="15">
                <a:solidFill>
                  <a:srgbClr val="E7E7E6"/>
                </a:solidFill>
                <a:latin typeface="Verdana"/>
                <a:cs typeface="Verdana"/>
              </a:rPr>
              <a:t>venta del </a:t>
            </a:r>
            <a:r>
              <a:rPr dirty="0" sz="1100" spc="20">
                <a:solidFill>
                  <a:srgbClr val="E7E7E6"/>
                </a:solidFill>
                <a:latin typeface="Verdana"/>
                <a:cs typeface="Verdana"/>
              </a:rPr>
              <a:t>mismo </a:t>
            </a:r>
            <a:r>
              <a:rPr dirty="0" sz="1100" spc="25">
                <a:solidFill>
                  <a:srgbClr val="E7E7E6"/>
                </a:solidFill>
                <a:latin typeface="Verdana"/>
                <a:cs typeface="Verdana"/>
              </a:rPr>
              <a:t>en </a:t>
            </a:r>
            <a:r>
              <a:rPr dirty="0" sz="1100" spc="30">
                <a:solidFill>
                  <a:srgbClr val="E7E7E6"/>
                </a:solidFill>
                <a:latin typeface="Verdana"/>
                <a:cs typeface="Verdana"/>
              </a:rPr>
              <a:t>un </a:t>
            </a:r>
            <a:r>
              <a:rPr dirty="0" sz="1100" spc="15">
                <a:solidFill>
                  <a:srgbClr val="E7E7E6"/>
                </a:solidFill>
                <a:latin typeface="Verdana"/>
                <a:cs typeface="Verdana"/>
              </a:rPr>
              <a:t>mercado  </a:t>
            </a:r>
            <a:r>
              <a:rPr dirty="0" sz="1100" spc="5">
                <a:solidFill>
                  <a:srgbClr val="E7E7E6"/>
                </a:solidFill>
                <a:latin typeface="Verdana"/>
                <a:cs typeface="Verdana"/>
              </a:rPr>
              <a:t>distinto </a:t>
            </a:r>
            <a:r>
              <a:rPr dirty="0" sz="1100" spc="25">
                <a:solidFill>
                  <a:srgbClr val="E7E7E6"/>
                </a:solidFill>
                <a:latin typeface="Verdana"/>
                <a:cs typeface="Verdana"/>
              </a:rPr>
              <a:t>de </a:t>
            </a:r>
            <a:r>
              <a:rPr dirty="0" sz="1100" spc="10">
                <a:solidFill>
                  <a:srgbClr val="E7E7E6"/>
                </a:solidFill>
                <a:latin typeface="Verdana"/>
                <a:cs typeface="Verdana"/>
              </a:rPr>
              <a:t>aquel </a:t>
            </a:r>
            <a:r>
              <a:rPr dirty="0" sz="1100" spc="25">
                <a:solidFill>
                  <a:srgbClr val="E7E7E6"/>
                </a:solidFill>
                <a:latin typeface="Verdana"/>
                <a:cs typeface="Verdana"/>
              </a:rPr>
              <a:t>en </a:t>
            </a:r>
            <a:r>
              <a:rPr dirty="0" sz="1100" spc="15">
                <a:solidFill>
                  <a:srgbClr val="E7E7E6"/>
                </a:solidFill>
                <a:latin typeface="Verdana"/>
                <a:cs typeface="Verdana"/>
              </a:rPr>
              <a:t>el </a:t>
            </a:r>
            <a:r>
              <a:rPr dirty="0" sz="1100" spc="20">
                <a:solidFill>
                  <a:srgbClr val="E7E7E6"/>
                </a:solidFill>
                <a:latin typeface="Verdana"/>
                <a:cs typeface="Verdana"/>
              </a:rPr>
              <a:t>que </a:t>
            </a:r>
            <a:r>
              <a:rPr dirty="0" sz="1100" spc="10">
                <a:solidFill>
                  <a:srgbClr val="E7E7E6"/>
                </a:solidFill>
                <a:latin typeface="Verdana"/>
                <a:cs typeface="Verdana"/>
              </a:rPr>
              <a:t>dicho bien </a:t>
            </a:r>
            <a:r>
              <a:rPr dirty="0" sz="1100" spc="25">
                <a:solidFill>
                  <a:srgbClr val="E7E7E6"/>
                </a:solidFill>
                <a:latin typeface="Verdana"/>
                <a:cs typeface="Verdana"/>
              </a:rPr>
              <a:t>se </a:t>
            </a:r>
            <a:r>
              <a:rPr dirty="0" sz="1100" spc="15">
                <a:solidFill>
                  <a:srgbClr val="E7E7E6"/>
                </a:solidFill>
                <a:latin typeface="Verdana"/>
                <a:cs typeface="Verdana"/>
              </a:rPr>
              <a:t>vende </a:t>
            </a:r>
            <a:r>
              <a:rPr dirty="0" sz="1100" spc="30">
                <a:solidFill>
                  <a:srgbClr val="E7E7E6"/>
                </a:solidFill>
                <a:latin typeface="Verdana"/>
                <a:cs typeface="Verdana"/>
              </a:rPr>
              <a:t>más </a:t>
            </a:r>
            <a:r>
              <a:rPr dirty="0" sz="1100" spc="15">
                <a:solidFill>
                  <a:srgbClr val="E7E7E6"/>
                </a:solidFill>
                <a:latin typeface="Verdana"/>
                <a:cs typeface="Verdana"/>
              </a:rPr>
              <a:t>comúnmente al </a:t>
            </a:r>
            <a:r>
              <a:rPr dirty="0" sz="1100" spc="5">
                <a:solidFill>
                  <a:srgbClr val="E7E7E6"/>
                </a:solidFill>
                <a:latin typeface="Verdana"/>
                <a:cs typeface="Verdana"/>
              </a:rPr>
              <a:t>público, </a:t>
            </a:r>
            <a:r>
              <a:rPr dirty="0" sz="1100" spc="10">
                <a:solidFill>
                  <a:srgbClr val="E7E7E6"/>
                </a:solidFill>
                <a:latin typeface="Verdana"/>
                <a:cs typeface="Verdana"/>
              </a:rPr>
              <a:t>teniendo  </a:t>
            </a:r>
            <a:r>
              <a:rPr dirty="0" sz="1100" spc="25">
                <a:solidFill>
                  <a:srgbClr val="E7E7E6"/>
                </a:solidFill>
                <a:latin typeface="Verdana"/>
                <a:cs typeface="Verdana"/>
              </a:rPr>
              <a:t>en</a:t>
            </a:r>
            <a:r>
              <a:rPr dirty="0" sz="1100" spc="-45">
                <a:solidFill>
                  <a:srgbClr val="E7E7E6"/>
                </a:solidFill>
                <a:latin typeface="Verdana"/>
                <a:cs typeface="Verdana"/>
              </a:rPr>
              <a:t> </a:t>
            </a:r>
            <a:r>
              <a:rPr dirty="0" sz="1100" spc="10">
                <a:solidFill>
                  <a:srgbClr val="E7E7E6"/>
                </a:solidFill>
                <a:latin typeface="Verdana"/>
                <a:cs typeface="Verdana"/>
              </a:rPr>
              <a:t>cuenta</a:t>
            </a:r>
            <a:r>
              <a:rPr dirty="0" sz="1100" spc="-45">
                <a:solidFill>
                  <a:srgbClr val="E7E7E6"/>
                </a:solidFill>
                <a:latin typeface="Verdana"/>
                <a:cs typeface="Verdana"/>
              </a:rPr>
              <a:t> </a:t>
            </a:r>
            <a:r>
              <a:rPr dirty="0" sz="1100" spc="15">
                <a:solidFill>
                  <a:srgbClr val="E7E7E6"/>
                </a:solidFill>
                <a:latin typeface="Verdana"/>
                <a:cs typeface="Verdana"/>
              </a:rPr>
              <a:t>la</a:t>
            </a:r>
            <a:r>
              <a:rPr dirty="0" sz="1100" spc="-45">
                <a:solidFill>
                  <a:srgbClr val="E7E7E6"/>
                </a:solidFill>
                <a:latin typeface="Verdana"/>
                <a:cs typeface="Verdana"/>
              </a:rPr>
              <a:t> </a:t>
            </a:r>
            <a:r>
              <a:rPr dirty="0" sz="1100" spc="5">
                <a:solidFill>
                  <a:srgbClr val="E7E7E6"/>
                </a:solidFill>
                <a:latin typeface="Verdana"/>
                <a:cs typeface="Verdana"/>
              </a:rPr>
              <a:t>ubicación</a:t>
            </a:r>
            <a:r>
              <a:rPr dirty="0" sz="1100" spc="-40">
                <a:solidFill>
                  <a:srgbClr val="E7E7E6"/>
                </a:solidFill>
                <a:latin typeface="Verdana"/>
                <a:cs typeface="Verdana"/>
              </a:rPr>
              <a:t> </a:t>
            </a:r>
            <a:r>
              <a:rPr dirty="0" sz="1100" spc="15">
                <a:solidFill>
                  <a:srgbClr val="E7E7E6"/>
                </a:solidFill>
                <a:latin typeface="Verdana"/>
                <a:cs typeface="Verdana"/>
              </a:rPr>
              <a:t>del</a:t>
            </a:r>
            <a:r>
              <a:rPr dirty="0" sz="1100" spc="-45">
                <a:solidFill>
                  <a:srgbClr val="E7E7E6"/>
                </a:solidFill>
                <a:latin typeface="Verdana"/>
                <a:cs typeface="Verdana"/>
              </a:rPr>
              <a:t> </a:t>
            </a:r>
            <a:r>
              <a:rPr dirty="0" sz="1100" spc="10">
                <a:solidFill>
                  <a:srgbClr val="E7E7E6"/>
                </a:solidFill>
                <a:latin typeface="Verdana"/>
                <a:cs typeface="Verdana"/>
              </a:rPr>
              <a:t>bien</a:t>
            </a:r>
            <a:r>
              <a:rPr dirty="0" sz="1100" spc="-45">
                <a:solidFill>
                  <a:srgbClr val="E7E7E6"/>
                </a:solidFill>
                <a:latin typeface="Verdana"/>
                <a:cs typeface="Verdana"/>
              </a:rPr>
              <a:t> </a:t>
            </a:r>
            <a:r>
              <a:rPr dirty="0" sz="1100" spc="10">
                <a:solidFill>
                  <a:srgbClr val="E7E7E6"/>
                </a:solidFill>
                <a:latin typeface="Verdana"/>
                <a:cs typeface="Verdana"/>
              </a:rPr>
              <a:t>siempre</a:t>
            </a:r>
            <a:r>
              <a:rPr dirty="0" sz="1100" spc="-45">
                <a:solidFill>
                  <a:srgbClr val="E7E7E6"/>
                </a:solidFill>
                <a:latin typeface="Verdana"/>
                <a:cs typeface="Verdana"/>
              </a:rPr>
              <a:t> </a:t>
            </a:r>
            <a:r>
              <a:rPr dirty="0" sz="1100" spc="20">
                <a:solidFill>
                  <a:srgbClr val="E7E7E6"/>
                </a:solidFill>
                <a:latin typeface="Verdana"/>
                <a:cs typeface="Verdana"/>
              </a:rPr>
              <a:t>que</a:t>
            </a:r>
            <a:r>
              <a:rPr dirty="0" sz="1100" spc="-40">
                <a:solidFill>
                  <a:srgbClr val="E7E7E6"/>
                </a:solidFill>
                <a:latin typeface="Verdana"/>
                <a:cs typeface="Verdana"/>
              </a:rPr>
              <a:t> </a:t>
            </a:r>
            <a:r>
              <a:rPr dirty="0" sz="1100" spc="20">
                <a:solidFill>
                  <a:srgbClr val="E7E7E6"/>
                </a:solidFill>
                <a:latin typeface="Verdana"/>
                <a:cs typeface="Verdana"/>
              </a:rPr>
              <a:t>sea</a:t>
            </a:r>
            <a:r>
              <a:rPr dirty="0" sz="1100" spc="-45">
                <a:solidFill>
                  <a:srgbClr val="E7E7E6"/>
                </a:solidFill>
                <a:latin typeface="Verdana"/>
                <a:cs typeface="Verdana"/>
              </a:rPr>
              <a:t> </a:t>
            </a:r>
            <a:r>
              <a:rPr dirty="0" sz="1100" spc="5">
                <a:solidFill>
                  <a:srgbClr val="E7E7E6"/>
                </a:solidFill>
                <a:latin typeface="Verdana"/>
                <a:cs typeface="Verdana"/>
              </a:rPr>
              <a:t>apropiado."</a:t>
            </a:r>
            <a:endParaRPr sz="1100">
              <a:latin typeface="Verdana"/>
              <a:cs typeface="Verdana"/>
            </a:endParaRPr>
          </a:p>
          <a:p>
            <a:pPr>
              <a:lnSpc>
                <a:spcPct val="100000"/>
              </a:lnSpc>
              <a:spcBef>
                <a:spcPts val="25"/>
              </a:spcBef>
            </a:pPr>
            <a:endParaRPr sz="1350">
              <a:latin typeface="Times New Roman"/>
              <a:cs typeface="Times New Roman"/>
            </a:endParaRPr>
          </a:p>
          <a:p>
            <a:pPr marL="12700" marR="55880" indent="10795">
              <a:lnSpc>
                <a:spcPct val="119700"/>
              </a:lnSpc>
            </a:pPr>
            <a:r>
              <a:rPr dirty="0" sz="1100" spc="20">
                <a:solidFill>
                  <a:srgbClr val="E7E7E6"/>
                </a:solidFill>
                <a:latin typeface="Verdana"/>
                <a:cs typeface="Verdana"/>
              </a:rPr>
              <a:t>¿Qué</a:t>
            </a:r>
            <a:r>
              <a:rPr dirty="0" sz="1100" spc="-40">
                <a:solidFill>
                  <a:srgbClr val="E7E7E6"/>
                </a:solidFill>
                <a:latin typeface="Verdana"/>
                <a:cs typeface="Verdana"/>
              </a:rPr>
              <a:t> </a:t>
            </a:r>
            <a:r>
              <a:rPr dirty="0" sz="1100">
                <a:solidFill>
                  <a:srgbClr val="E7E7E6"/>
                </a:solidFill>
                <a:latin typeface="Verdana"/>
                <a:cs typeface="Verdana"/>
              </a:rPr>
              <a:t>significa</a:t>
            </a:r>
            <a:r>
              <a:rPr dirty="0" sz="1100" spc="-40">
                <a:solidFill>
                  <a:srgbClr val="E7E7E6"/>
                </a:solidFill>
                <a:latin typeface="Verdana"/>
                <a:cs typeface="Verdana"/>
              </a:rPr>
              <a:t> </a:t>
            </a:r>
            <a:r>
              <a:rPr dirty="0" sz="1100" spc="20">
                <a:solidFill>
                  <a:srgbClr val="E7E7E6"/>
                </a:solidFill>
                <a:latin typeface="Verdana"/>
                <a:cs typeface="Verdana"/>
              </a:rPr>
              <a:t>ESO?</a:t>
            </a:r>
            <a:r>
              <a:rPr dirty="0" sz="1100" spc="-35">
                <a:solidFill>
                  <a:srgbClr val="E7E7E6"/>
                </a:solidFill>
                <a:latin typeface="Verdana"/>
                <a:cs typeface="Verdana"/>
              </a:rPr>
              <a:t> </a:t>
            </a:r>
            <a:r>
              <a:rPr dirty="0" sz="1100" spc="25">
                <a:solidFill>
                  <a:srgbClr val="E7E7E6"/>
                </a:solidFill>
                <a:latin typeface="Verdana"/>
                <a:cs typeface="Verdana"/>
              </a:rPr>
              <a:t>Es</a:t>
            </a:r>
            <a:r>
              <a:rPr dirty="0" sz="1100" spc="-40">
                <a:solidFill>
                  <a:srgbClr val="E7E7E6"/>
                </a:solidFill>
                <a:latin typeface="Verdana"/>
                <a:cs typeface="Verdana"/>
              </a:rPr>
              <a:t> </a:t>
            </a:r>
            <a:r>
              <a:rPr dirty="0" sz="1100" spc="15">
                <a:solidFill>
                  <a:srgbClr val="E7E7E6"/>
                </a:solidFill>
                <a:latin typeface="Verdana"/>
                <a:cs typeface="Verdana"/>
              </a:rPr>
              <a:t>el</a:t>
            </a:r>
            <a:r>
              <a:rPr dirty="0" sz="1100" spc="-40">
                <a:solidFill>
                  <a:srgbClr val="E7E7E6"/>
                </a:solidFill>
                <a:latin typeface="Verdana"/>
                <a:cs typeface="Verdana"/>
              </a:rPr>
              <a:t> </a:t>
            </a:r>
            <a:r>
              <a:rPr dirty="0" sz="1100" spc="5">
                <a:solidFill>
                  <a:srgbClr val="E7E7E6"/>
                </a:solidFill>
                <a:latin typeface="Verdana"/>
                <a:cs typeface="Verdana"/>
              </a:rPr>
              <a:t>precio</a:t>
            </a:r>
            <a:r>
              <a:rPr dirty="0" sz="1100" spc="-35">
                <a:solidFill>
                  <a:srgbClr val="E7E7E6"/>
                </a:solidFill>
                <a:latin typeface="Verdana"/>
                <a:cs typeface="Verdana"/>
              </a:rPr>
              <a:t> </a:t>
            </a:r>
            <a:r>
              <a:rPr dirty="0" sz="1100" spc="20">
                <a:solidFill>
                  <a:srgbClr val="E7E7E6"/>
                </a:solidFill>
                <a:latin typeface="Verdana"/>
                <a:cs typeface="Verdana"/>
              </a:rPr>
              <a:t>que</a:t>
            </a:r>
            <a:r>
              <a:rPr dirty="0" sz="1100" spc="-40">
                <a:solidFill>
                  <a:srgbClr val="E7E7E6"/>
                </a:solidFill>
                <a:latin typeface="Verdana"/>
                <a:cs typeface="Verdana"/>
              </a:rPr>
              <a:t> </a:t>
            </a:r>
            <a:r>
              <a:rPr dirty="0" sz="1100" spc="30">
                <a:solidFill>
                  <a:srgbClr val="E7E7E6"/>
                </a:solidFill>
                <a:latin typeface="Verdana"/>
                <a:cs typeface="Verdana"/>
              </a:rPr>
              <a:t>un</a:t>
            </a:r>
            <a:r>
              <a:rPr dirty="0" sz="1100" spc="-35">
                <a:solidFill>
                  <a:srgbClr val="E7E7E6"/>
                </a:solidFill>
                <a:latin typeface="Verdana"/>
                <a:cs typeface="Verdana"/>
              </a:rPr>
              <a:t> </a:t>
            </a:r>
            <a:r>
              <a:rPr dirty="0" sz="1100" spc="15">
                <a:solidFill>
                  <a:srgbClr val="E7E7E6"/>
                </a:solidFill>
                <a:latin typeface="Verdana"/>
                <a:cs typeface="Verdana"/>
              </a:rPr>
              <a:t>comprador</a:t>
            </a:r>
            <a:r>
              <a:rPr dirty="0" sz="1100" spc="-40">
                <a:solidFill>
                  <a:srgbClr val="E7E7E6"/>
                </a:solidFill>
                <a:latin typeface="Verdana"/>
                <a:cs typeface="Verdana"/>
              </a:rPr>
              <a:t> </a:t>
            </a:r>
            <a:r>
              <a:rPr dirty="0" sz="1100" spc="10">
                <a:solidFill>
                  <a:srgbClr val="E7E7E6"/>
                </a:solidFill>
                <a:latin typeface="Verdana"/>
                <a:cs typeface="Verdana"/>
              </a:rPr>
              <a:t>razonable</a:t>
            </a:r>
            <a:r>
              <a:rPr dirty="0" sz="1100" spc="-40">
                <a:solidFill>
                  <a:srgbClr val="E7E7E6"/>
                </a:solidFill>
                <a:latin typeface="Verdana"/>
                <a:cs typeface="Verdana"/>
              </a:rPr>
              <a:t> </a:t>
            </a:r>
            <a:r>
              <a:rPr dirty="0" sz="1100" spc="5">
                <a:solidFill>
                  <a:srgbClr val="E7E7E6"/>
                </a:solidFill>
                <a:latin typeface="Verdana"/>
                <a:cs typeface="Verdana"/>
              </a:rPr>
              <a:t>estaría</a:t>
            </a:r>
            <a:r>
              <a:rPr dirty="0" sz="1100" spc="-35">
                <a:solidFill>
                  <a:srgbClr val="E7E7E6"/>
                </a:solidFill>
                <a:latin typeface="Verdana"/>
                <a:cs typeface="Verdana"/>
              </a:rPr>
              <a:t> </a:t>
            </a:r>
            <a:r>
              <a:rPr dirty="0" sz="1100" spc="5">
                <a:solidFill>
                  <a:srgbClr val="E7E7E6"/>
                </a:solidFill>
                <a:latin typeface="Verdana"/>
                <a:cs typeface="Verdana"/>
              </a:rPr>
              <a:t>dispuesto</a:t>
            </a:r>
            <a:r>
              <a:rPr dirty="0" sz="1100" spc="-40">
                <a:solidFill>
                  <a:srgbClr val="E7E7E6"/>
                </a:solidFill>
                <a:latin typeface="Verdana"/>
                <a:cs typeface="Verdana"/>
              </a:rPr>
              <a:t> </a:t>
            </a:r>
            <a:r>
              <a:rPr dirty="0" sz="1100" spc="45">
                <a:solidFill>
                  <a:srgbClr val="E7E7E6"/>
                </a:solidFill>
                <a:latin typeface="Verdana"/>
                <a:cs typeface="Verdana"/>
              </a:rPr>
              <a:t>a</a:t>
            </a:r>
            <a:r>
              <a:rPr dirty="0" sz="1100" spc="-35">
                <a:solidFill>
                  <a:srgbClr val="E7E7E6"/>
                </a:solidFill>
                <a:latin typeface="Verdana"/>
                <a:cs typeface="Verdana"/>
              </a:rPr>
              <a:t> </a:t>
            </a:r>
            <a:r>
              <a:rPr dirty="0" sz="1100" spc="15">
                <a:solidFill>
                  <a:srgbClr val="E7E7E6"/>
                </a:solidFill>
                <a:latin typeface="Verdana"/>
                <a:cs typeface="Verdana"/>
              </a:rPr>
              <a:t>pagar  </a:t>
            </a:r>
            <a:r>
              <a:rPr dirty="0" sz="1100" spc="45">
                <a:solidFill>
                  <a:srgbClr val="E7E7E6"/>
                </a:solidFill>
                <a:latin typeface="Verdana"/>
                <a:cs typeface="Verdana"/>
              </a:rPr>
              <a:t>y </a:t>
            </a:r>
            <a:r>
              <a:rPr dirty="0" sz="1100" spc="30">
                <a:solidFill>
                  <a:srgbClr val="E7E7E6"/>
                </a:solidFill>
                <a:latin typeface="Verdana"/>
                <a:cs typeface="Verdana"/>
              </a:rPr>
              <a:t>un </a:t>
            </a:r>
            <a:r>
              <a:rPr dirty="0" sz="1100" spc="10">
                <a:solidFill>
                  <a:srgbClr val="E7E7E6"/>
                </a:solidFill>
                <a:latin typeface="Verdana"/>
                <a:cs typeface="Verdana"/>
              </a:rPr>
              <a:t>vendedor razonable </a:t>
            </a:r>
            <a:r>
              <a:rPr dirty="0" sz="1100" spc="45">
                <a:solidFill>
                  <a:srgbClr val="E7E7E6"/>
                </a:solidFill>
                <a:latin typeface="Verdana"/>
                <a:cs typeface="Verdana"/>
              </a:rPr>
              <a:t>a </a:t>
            </a:r>
            <a:r>
              <a:rPr dirty="0" sz="1100">
                <a:solidFill>
                  <a:srgbClr val="E7E7E6"/>
                </a:solidFill>
                <a:latin typeface="Verdana"/>
                <a:cs typeface="Verdana"/>
              </a:rPr>
              <a:t>recibir </a:t>
            </a:r>
            <a:r>
              <a:rPr dirty="0" sz="1100" spc="15">
                <a:solidFill>
                  <a:srgbClr val="E7E7E6"/>
                </a:solidFill>
                <a:latin typeface="Verdana"/>
                <a:cs typeface="Verdana"/>
              </a:rPr>
              <a:t>por </a:t>
            </a:r>
            <a:r>
              <a:rPr dirty="0" sz="1100" spc="20">
                <a:solidFill>
                  <a:srgbClr val="E7E7E6"/>
                </a:solidFill>
                <a:latin typeface="Verdana"/>
                <a:cs typeface="Verdana"/>
              </a:rPr>
              <a:t>una </a:t>
            </a:r>
            <a:r>
              <a:rPr dirty="0" sz="1100" spc="10">
                <a:solidFill>
                  <a:srgbClr val="E7E7E6"/>
                </a:solidFill>
                <a:latin typeface="Verdana"/>
                <a:cs typeface="Verdana"/>
              </a:rPr>
              <a:t>propiedad basándose </a:t>
            </a:r>
            <a:r>
              <a:rPr dirty="0" sz="1100" spc="25">
                <a:solidFill>
                  <a:srgbClr val="E7E7E6"/>
                </a:solidFill>
                <a:latin typeface="Verdana"/>
                <a:cs typeface="Verdana"/>
              </a:rPr>
              <a:t>en </a:t>
            </a:r>
            <a:r>
              <a:rPr dirty="0" sz="1100" spc="10">
                <a:solidFill>
                  <a:srgbClr val="E7E7E6"/>
                </a:solidFill>
                <a:latin typeface="Verdana"/>
                <a:cs typeface="Verdana"/>
              </a:rPr>
              <a:t>las </a:t>
            </a:r>
            <a:r>
              <a:rPr dirty="0" sz="1100" spc="5">
                <a:solidFill>
                  <a:srgbClr val="E7E7E6"/>
                </a:solidFill>
                <a:latin typeface="Verdana"/>
                <a:cs typeface="Verdana"/>
              </a:rPr>
              <a:t>condiciones  actuales </a:t>
            </a:r>
            <a:r>
              <a:rPr dirty="0" sz="1100" spc="15">
                <a:solidFill>
                  <a:srgbClr val="E7E7E6"/>
                </a:solidFill>
                <a:latin typeface="Verdana"/>
                <a:cs typeface="Verdana"/>
              </a:rPr>
              <a:t>del</a:t>
            </a:r>
            <a:r>
              <a:rPr dirty="0" sz="1100" spc="-100">
                <a:solidFill>
                  <a:srgbClr val="E7E7E6"/>
                </a:solidFill>
                <a:latin typeface="Verdana"/>
                <a:cs typeface="Verdana"/>
              </a:rPr>
              <a:t> </a:t>
            </a:r>
            <a:r>
              <a:rPr dirty="0" sz="1100" spc="10">
                <a:solidFill>
                  <a:srgbClr val="E7E7E6"/>
                </a:solidFill>
                <a:latin typeface="Verdana"/>
                <a:cs typeface="Verdana"/>
              </a:rPr>
              <a:t>mercado.</a:t>
            </a:r>
            <a:endParaRPr sz="1100">
              <a:latin typeface="Verdana"/>
              <a:cs typeface="Verdana"/>
            </a:endParaRPr>
          </a:p>
          <a:p>
            <a:pPr>
              <a:lnSpc>
                <a:spcPct val="100000"/>
              </a:lnSpc>
              <a:spcBef>
                <a:spcPts val="25"/>
              </a:spcBef>
            </a:pPr>
            <a:endParaRPr sz="1350">
              <a:latin typeface="Times New Roman"/>
              <a:cs typeface="Times New Roman"/>
            </a:endParaRPr>
          </a:p>
          <a:p>
            <a:pPr marL="12700" marR="60960" indent="10795">
              <a:lnSpc>
                <a:spcPct val="119700"/>
              </a:lnSpc>
            </a:pPr>
            <a:r>
              <a:rPr dirty="0" sz="1100" spc="15">
                <a:solidFill>
                  <a:srgbClr val="E7E7E6"/>
                </a:solidFill>
                <a:latin typeface="Verdana"/>
                <a:cs typeface="Verdana"/>
              </a:rPr>
              <a:t>El </a:t>
            </a:r>
            <a:r>
              <a:rPr dirty="0" sz="1100" spc="10">
                <a:solidFill>
                  <a:srgbClr val="E7E7E6"/>
                </a:solidFill>
                <a:latin typeface="Verdana"/>
                <a:cs typeface="Verdana"/>
              </a:rPr>
              <a:t>valor justo </a:t>
            </a:r>
            <a:r>
              <a:rPr dirty="0" sz="1100" spc="25">
                <a:solidFill>
                  <a:srgbClr val="E7E7E6"/>
                </a:solidFill>
                <a:latin typeface="Verdana"/>
                <a:cs typeface="Verdana"/>
              </a:rPr>
              <a:t>de </a:t>
            </a:r>
            <a:r>
              <a:rPr dirty="0" sz="1100" spc="15">
                <a:solidFill>
                  <a:srgbClr val="E7E7E6"/>
                </a:solidFill>
                <a:latin typeface="Verdana"/>
                <a:cs typeface="Verdana"/>
              </a:rPr>
              <a:t>mercado </a:t>
            </a:r>
            <a:r>
              <a:rPr dirty="0" sz="1100" spc="25">
                <a:solidFill>
                  <a:srgbClr val="E7E7E6"/>
                </a:solidFill>
                <a:latin typeface="Verdana"/>
                <a:cs typeface="Verdana"/>
              </a:rPr>
              <a:t>se </a:t>
            </a:r>
            <a:r>
              <a:rPr dirty="0" sz="1100" spc="15">
                <a:solidFill>
                  <a:srgbClr val="E7E7E6"/>
                </a:solidFill>
                <a:latin typeface="Verdana"/>
                <a:cs typeface="Verdana"/>
              </a:rPr>
              <a:t>basa </a:t>
            </a:r>
            <a:r>
              <a:rPr dirty="0" sz="1100" spc="25">
                <a:solidFill>
                  <a:srgbClr val="E7E7E6"/>
                </a:solidFill>
                <a:latin typeface="Verdana"/>
                <a:cs typeface="Verdana"/>
              </a:rPr>
              <a:t>en </a:t>
            </a:r>
            <a:r>
              <a:rPr dirty="0" sz="1100" spc="15">
                <a:solidFill>
                  <a:srgbClr val="E7E7E6"/>
                </a:solidFill>
                <a:latin typeface="Verdana"/>
                <a:cs typeface="Verdana"/>
              </a:rPr>
              <a:t>números, </a:t>
            </a:r>
            <a:r>
              <a:rPr dirty="0" sz="1100" spc="30">
                <a:solidFill>
                  <a:srgbClr val="E7E7E6"/>
                </a:solidFill>
                <a:latin typeface="Verdana"/>
                <a:cs typeface="Verdana"/>
              </a:rPr>
              <a:t>no </a:t>
            </a:r>
            <a:r>
              <a:rPr dirty="0" sz="1100" spc="25">
                <a:solidFill>
                  <a:srgbClr val="E7E7E6"/>
                </a:solidFill>
                <a:latin typeface="Verdana"/>
                <a:cs typeface="Verdana"/>
              </a:rPr>
              <a:t>en </a:t>
            </a:r>
            <a:r>
              <a:rPr dirty="0" sz="1100" spc="10">
                <a:solidFill>
                  <a:srgbClr val="E7E7E6"/>
                </a:solidFill>
                <a:latin typeface="Verdana"/>
                <a:cs typeface="Verdana"/>
              </a:rPr>
              <a:t>emociones. </a:t>
            </a:r>
            <a:r>
              <a:rPr dirty="0" sz="1100" spc="25">
                <a:solidFill>
                  <a:srgbClr val="E7E7E6"/>
                </a:solidFill>
                <a:latin typeface="Verdana"/>
                <a:cs typeface="Verdana"/>
              </a:rPr>
              <a:t>Hay </a:t>
            </a:r>
            <a:r>
              <a:rPr dirty="0" sz="1100" spc="15">
                <a:solidFill>
                  <a:srgbClr val="E7E7E6"/>
                </a:solidFill>
                <a:latin typeface="Verdana"/>
                <a:cs typeface="Verdana"/>
              </a:rPr>
              <a:t>veces </a:t>
            </a:r>
            <a:r>
              <a:rPr dirty="0" sz="1100" spc="20">
                <a:solidFill>
                  <a:srgbClr val="E7E7E6"/>
                </a:solidFill>
                <a:latin typeface="Verdana"/>
                <a:cs typeface="Verdana"/>
              </a:rPr>
              <a:t>que </a:t>
            </a:r>
            <a:r>
              <a:rPr dirty="0" sz="1100" spc="10">
                <a:solidFill>
                  <a:srgbClr val="E7E7E6"/>
                </a:solidFill>
                <a:latin typeface="Verdana"/>
                <a:cs typeface="Verdana"/>
              </a:rPr>
              <a:t>los  vendedores </a:t>
            </a:r>
            <a:r>
              <a:rPr dirty="0" sz="1100" spc="25">
                <a:solidFill>
                  <a:srgbClr val="E7E7E6"/>
                </a:solidFill>
                <a:latin typeface="Verdana"/>
                <a:cs typeface="Verdana"/>
              </a:rPr>
              <a:t>se </a:t>
            </a:r>
            <a:r>
              <a:rPr dirty="0" sz="1100" spc="5">
                <a:solidFill>
                  <a:srgbClr val="E7E7E6"/>
                </a:solidFill>
                <a:latin typeface="Verdana"/>
                <a:cs typeface="Verdana"/>
              </a:rPr>
              <a:t>frustran </a:t>
            </a:r>
            <a:r>
              <a:rPr dirty="0" sz="1100" spc="10">
                <a:solidFill>
                  <a:srgbClr val="E7E7E6"/>
                </a:solidFill>
                <a:latin typeface="Verdana"/>
                <a:cs typeface="Verdana"/>
              </a:rPr>
              <a:t>durante </a:t>
            </a:r>
            <a:r>
              <a:rPr dirty="0" sz="1100" spc="15">
                <a:solidFill>
                  <a:srgbClr val="E7E7E6"/>
                </a:solidFill>
                <a:latin typeface="Verdana"/>
                <a:cs typeface="Verdana"/>
              </a:rPr>
              <a:t>el </a:t>
            </a:r>
            <a:r>
              <a:rPr dirty="0" sz="1100" spc="10">
                <a:solidFill>
                  <a:srgbClr val="E7E7E6"/>
                </a:solidFill>
                <a:latin typeface="Verdana"/>
                <a:cs typeface="Verdana"/>
              </a:rPr>
              <a:t>proceso </a:t>
            </a:r>
            <a:r>
              <a:rPr dirty="0" sz="1100" spc="25">
                <a:solidFill>
                  <a:srgbClr val="E7E7E6"/>
                </a:solidFill>
                <a:latin typeface="Verdana"/>
                <a:cs typeface="Verdana"/>
              </a:rPr>
              <a:t>de </a:t>
            </a:r>
            <a:r>
              <a:rPr dirty="0" sz="1100">
                <a:solidFill>
                  <a:srgbClr val="E7E7E6"/>
                </a:solidFill>
                <a:latin typeface="Verdana"/>
                <a:cs typeface="Verdana"/>
              </a:rPr>
              <a:t>fijación </a:t>
            </a:r>
            <a:r>
              <a:rPr dirty="0" sz="1100" spc="25">
                <a:solidFill>
                  <a:srgbClr val="E7E7E6"/>
                </a:solidFill>
                <a:latin typeface="Verdana"/>
                <a:cs typeface="Verdana"/>
              </a:rPr>
              <a:t>de </a:t>
            </a:r>
            <a:r>
              <a:rPr dirty="0" sz="1100" spc="5">
                <a:solidFill>
                  <a:srgbClr val="E7E7E6"/>
                </a:solidFill>
                <a:latin typeface="Verdana"/>
                <a:cs typeface="Verdana"/>
              </a:rPr>
              <a:t>precios </a:t>
            </a:r>
            <a:r>
              <a:rPr dirty="0" sz="1100" spc="15">
                <a:solidFill>
                  <a:srgbClr val="E7E7E6"/>
                </a:solidFill>
                <a:latin typeface="Verdana"/>
                <a:cs typeface="Verdana"/>
              </a:rPr>
              <a:t>porque </a:t>
            </a:r>
            <a:r>
              <a:rPr dirty="0" sz="1100" spc="10">
                <a:solidFill>
                  <a:srgbClr val="E7E7E6"/>
                </a:solidFill>
                <a:latin typeface="Verdana"/>
                <a:cs typeface="Verdana"/>
              </a:rPr>
              <a:t>tienen </a:t>
            </a:r>
            <a:r>
              <a:rPr dirty="0" sz="1100" spc="5">
                <a:solidFill>
                  <a:srgbClr val="E7E7E6"/>
                </a:solidFill>
                <a:latin typeface="Verdana"/>
                <a:cs typeface="Verdana"/>
              </a:rPr>
              <a:t>raíces  </a:t>
            </a:r>
            <a:r>
              <a:rPr dirty="0" sz="1100" spc="10">
                <a:solidFill>
                  <a:srgbClr val="E7E7E6"/>
                </a:solidFill>
                <a:latin typeface="Verdana"/>
                <a:cs typeface="Verdana"/>
              </a:rPr>
              <a:t>emocionales </a:t>
            </a:r>
            <a:r>
              <a:rPr dirty="0" sz="1100" spc="25">
                <a:solidFill>
                  <a:srgbClr val="E7E7E6"/>
                </a:solidFill>
                <a:latin typeface="Verdana"/>
                <a:cs typeface="Verdana"/>
              </a:rPr>
              <a:t>en </a:t>
            </a:r>
            <a:r>
              <a:rPr dirty="0" sz="1100" spc="15">
                <a:solidFill>
                  <a:srgbClr val="E7E7E6"/>
                </a:solidFill>
                <a:latin typeface="Verdana"/>
                <a:cs typeface="Verdana"/>
              </a:rPr>
              <a:t>el </a:t>
            </a:r>
            <a:r>
              <a:rPr dirty="0" sz="1100" spc="10">
                <a:solidFill>
                  <a:srgbClr val="E7E7E6"/>
                </a:solidFill>
                <a:latin typeface="Verdana"/>
                <a:cs typeface="Verdana"/>
              </a:rPr>
              <a:t>valor </a:t>
            </a:r>
            <a:r>
              <a:rPr dirty="0" sz="1100" spc="25">
                <a:solidFill>
                  <a:srgbClr val="E7E7E6"/>
                </a:solidFill>
                <a:latin typeface="Verdana"/>
                <a:cs typeface="Verdana"/>
              </a:rPr>
              <a:t>de su </a:t>
            </a:r>
            <a:r>
              <a:rPr dirty="0" sz="1100" spc="10">
                <a:solidFill>
                  <a:srgbClr val="E7E7E6"/>
                </a:solidFill>
                <a:latin typeface="Verdana"/>
                <a:cs typeface="Verdana"/>
              </a:rPr>
              <a:t>casa. </a:t>
            </a:r>
            <a:r>
              <a:rPr dirty="0" sz="1100" spc="15">
                <a:solidFill>
                  <a:srgbClr val="E7E7E6"/>
                </a:solidFill>
                <a:latin typeface="Verdana"/>
                <a:cs typeface="Verdana"/>
              </a:rPr>
              <a:t>Por </a:t>
            </a:r>
            <a:r>
              <a:rPr dirty="0" sz="1100" spc="10">
                <a:solidFill>
                  <a:srgbClr val="E7E7E6"/>
                </a:solidFill>
                <a:latin typeface="Verdana"/>
                <a:cs typeface="Verdana"/>
              </a:rPr>
              <a:t>ejemplo, los armarios </a:t>
            </a:r>
            <a:r>
              <a:rPr dirty="0" sz="1100" spc="5">
                <a:solidFill>
                  <a:srgbClr val="E7E7E6"/>
                </a:solidFill>
                <a:latin typeface="Verdana"/>
                <a:cs typeface="Verdana"/>
              </a:rPr>
              <a:t>elegidos </a:t>
            </a:r>
            <a:r>
              <a:rPr dirty="0" sz="1100" spc="45">
                <a:solidFill>
                  <a:srgbClr val="E7E7E6"/>
                </a:solidFill>
                <a:latin typeface="Verdana"/>
                <a:cs typeface="Verdana"/>
              </a:rPr>
              <a:t>a </a:t>
            </a:r>
            <a:r>
              <a:rPr dirty="0" sz="1100" spc="20">
                <a:solidFill>
                  <a:srgbClr val="E7E7E6"/>
                </a:solidFill>
                <a:latin typeface="Verdana"/>
                <a:cs typeface="Verdana"/>
              </a:rPr>
              <a:t>mano, </a:t>
            </a:r>
            <a:r>
              <a:rPr dirty="0" sz="1100" spc="10">
                <a:solidFill>
                  <a:srgbClr val="E7E7E6"/>
                </a:solidFill>
                <a:latin typeface="Verdana"/>
                <a:cs typeface="Verdana"/>
              </a:rPr>
              <a:t>los  </a:t>
            </a:r>
            <a:r>
              <a:rPr dirty="0" sz="1100" spc="5">
                <a:solidFill>
                  <a:srgbClr val="E7E7E6"/>
                </a:solidFill>
                <a:latin typeface="Verdana"/>
                <a:cs typeface="Verdana"/>
              </a:rPr>
              <a:t>herrajes</a:t>
            </a:r>
            <a:r>
              <a:rPr dirty="0" sz="1100" spc="-35">
                <a:solidFill>
                  <a:srgbClr val="E7E7E6"/>
                </a:solidFill>
                <a:latin typeface="Verdana"/>
                <a:cs typeface="Verdana"/>
              </a:rPr>
              <a:t> </a:t>
            </a:r>
            <a:r>
              <a:rPr dirty="0" sz="1100" spc="5">
                <a:solidFill>
                  <a:srgbClr val="E7E7E6"/>
                </a:solidFill>
                <a:latin typeface="Verdana"/>
                <a:cs typeface="Verdana"/>
              </a:rPr>
              <a:t>antiguos,</a:t>
            </a:r>
            <a:r>
              <a:rPr dirty="0" sz="1100" spc="-35">
                <a:solidFill>
                  <a:srgbClr val="E7E7E6"/>
                </a:solidFill>
                <a:latin typeface="Verdana"/>
                <a:cs typeface="Verdana"/>
              </a:rPr>
              <a:t> </a:t>
            </a:r>
            <a:r>
              <a:rPr dirty="0" sz="1100" spc="10">
                <a:solidFill>
                  <a:srgbClr val="E7E7E6"/>
                </a:solidFill>
                <a:latin typeface="Verdana"/>
                <a:cs typeface="Verdana"/>
              </a:rPr>
              <a:t>las</a:t>
            </a:r>
            <a:r>
              <a:rPr dirty="0" sz="1100" spc="-35">
                <a:solidFill>
                  <a:srgbClr val="E7E7E6"/>
                </a:solidFill>
                <a:latin typeface="Verdana"/>
                <a:cs typeface="Verdana"/>
              </a:rPr>
              <a:t> </a:t>
            </a:r>
            <a:r>
              <a:rPr dirty="0" sz="1100" spc="10">
                <a:solidFill>
                  <a:srgbClr val="E7E7E6"/>
                </a:solidFill>
                <a:latin typeface="Verdana"/>
                <a:cs typeface="Verdana"/>
              </a:rPr>
              <a:t>molduras</a:t>
            </a:r>
            <a:r>
              <a:rPr dirty="0" sz="1100" spc="-30">
                <a:solidFill>
                  <a:srgbClr val="E7E7E6"/>
                </a:solidFill>
                <a:latin typeface="Verdana"/>
                <a:cs typeface="Verdana"/>
              </a:rPr>
              <a:t> </a:t>
            </a:r>
            <a:r>
              <a:rPr dirty="0" sz="1100" spc="5">
                <a:solidFill>
                  <a:srgbClr val="E7E7E6"/>
                </a:solidFill>
                <a:latin typeface="Verdana"/>
                <a:cs typeface="Verdana"/>
              </a:rPr>
              <a:t>personalizadas</a:t>
            </a:r>
            <a:r>
              <a:rPr dirty="0" sz="1100" spc="-35">
                <a:solidFill>
                  <a:srgbClr val="E7E7E6"/>
                </a:solidFill>
                <a:latin typeface="Verdana"/>
                <a:cs typeface="Verdana"/>
              </a:rPr>
              <a:t> </a:t>
            </a:r>
            <a:r>
              <a:rPr dirty="0" sz="1100" spc="45">
                <a:solidFill>
                  <a:srgbClr val="E7E7E6"/>
                </a:solidFill>
                <a:latin typeface="Verdana"/>
                <a:cs typeface="Verdana"/>
              </a:rPr>
              <a:t>o</a:t>
            </a:r>
            <a:r>
              <a:rPr dirty="0" sz="1100" spc="-35">
                <a:solidFill>
                  <a:srgbClr val="E7E7E6"/>
                </a:solidFill>
                <a:latin typeface="Verdana"/>
                <a:cs typeface="Verdana"/>
              </a:rPr>
              <a:t> </a:t>
            </a:r>
            <a:r>
              <a:rPr dirty="0" sz="1100" spc="15">
                <a:solidFill>
                  <a:srgbClr val="E7E7E6"/>
                </a:solidFill>
                <a:latin typeface="Verdana"/>
                <a:cs typeface="Verdana"/>
              </a:rPr>
              <a:t>el</a:t>
            </a:r>
            <a:r>
              <a:rPr dirty="0" sz="1100" spc="-35">
                <a:solidFill>
                  <a:srgbClr val="E7E7E6"/>
                </a:solidFill>
                <a:latin typeface="Verdana"/>
                <a:cs typeface="Verdana"/>
              </a:rPr>
              <a:t> </a:t>
            </a:r>
            <a:r>
              <a:rPr dirty="0" sz="1100" spc="10">
                <a:solidFill>
                  <a:srgbClr val="E7E7E6"/>
                </a:solidFill>
                <a:latin typeface="Verdana"/>
                <a:cs typeface="Verdana"/>
              </a:rPr>
              <a:t>preciado</a:t>
            </a:r>
            <a:r>
              <a:rPr dirty="0" sz="1100" spc="-30">
                <a:solidFill>
                  <a:srgbClr val="E7E7E6"/>
                </a:solidFill>
                <a:latin typeface="Verdana"/>
                <a:cs typeface="Verdana"/>
              </a:rPr>
              <a:t> </a:t>
            </a:r>
            <a:r>
              <a:rPr dirty="0" sz="1100" spc="5">
                <a:solidFill>
                  <a:srgbClr val="E7E7E6"/>
                </a:solidFill>
                <a:latin typeface="Verdana"/>
                <a:cs typeface="Verdana"/>
              </a:rPr>
              <a:t>color</a:t>
            </a:r>
            <a:r>
              <a:rPr dirty="0" sz="1100" spc="-35">
                <a:solidFill>
                  <a:srgbClr val="E7E7E6"/>
                </a:solidFill>
                <a:latin typeface="Verdana"/>
                <a:cs typeface="Verdana"/>
              </a:rPr>
              <a:t> </a:t>
            </a:r>
            <a:r>
              <a:rPr dirty="0" sz="1100" spc="25">
                <a:solidFill>
                  <a:srgbClr val="E7E7E6"/>
                </a:solidFill>
                <a:latin typeface="Verdana"/>
                <a:cs typeface="Verdana"/>
              </a:rPr>
              <a:t>de</a:t>
            </a:r>
            <a:r>
              <a:rPr dirty="0" sz="1100" spc="-35">
                <a:solidFill>
                  <a:srgbClr val="E7E7E6"/>
                </a:solidFill>
                <a:latin typeface="Verdana"/>
                <a:cs typeface="Verdana"/>
              </a:rPr>
              <a:t> </a:t>
            </a:r>
            <a:r>
              <a:rPr dirty="0" sz="1100" spc="15">
                <a:solidFill>
                  <a:srgbClr val="E7E7E6"/>
                </a:solidFill>
                <a:latin typeface="Verdana"/>
                <a:cs typeface="Verdana"/>
              </a:rPr>
              <a:t>la</a:t>
            </a:r>
            <a:r>
              <a:rPr dirty="0" sz="1100" spc="-35">
                <a:solidFill>
                  <a:srgbClr val="E7E7E6"/>
                </a:solidFill>
                <a:latin typeface="Verdana"/>
                <a:cs typeface="Verdana"/>
              </a:rPr>
              <a:t> </a:t>
            </a:r>
            <a:r>
              <a:rPr dirty="0" sz="1100" spc="5">
                <a:solidFill>
                  <a:srgbClr val="E7E7E6"/>
                </a:solidFill>
                <a:latin typeface="Verdana"/>
                <a:cs typeface="Verdana"/>
              </a:rPr>
              <a:t>pintura</a:t>
            </a:r>
            <a:r>
              <a:rPr dirty="0" sz="1100" spc="-30">
                <a:solidFill>
                  <a:srgbClr val="E7E7E6"/>
                </a:solidFill>
                <a:latin typeface="Verdana"/>
                <a:cs typeface="Verdana"/>
              </a:rPr>
              <a:t> </a:t>
            </a:r>
            <a:r>
              <a:rPr dirty="0" sz="1100" spc="10">
                <a:solidFill>
                  <a:srgbClr val="E7E7E6"/>
                </a:solidFill>
                <a:latin typeface="Verdana"/>
                <a:cs typeface="Verdana"/>
              </a:rPr>
              <a:t>podrían  </a:t>
            </a:r>
            <a:r>
              <a:rPr dirty="0" sz="1100" spc="15">
                <a:solidFill>
                  <a:srgbClr val="E7E7E6"/>
                </a:solidFill>
                <a:latin typeface="Verdana"/>
                <a:cs typeface="Verdana"/>
              </a:rPr>
              <a:t>ser </a:t>
            </a:r>
            <a:r>
              <a:rPr dirty="0" sz="1100" spc="10">
                <a:solidFill>
                  <a:srgbClr val="E7E7E6"/>
                </a:solidFill>
                <a:latin typeface="Verdana"/>
                <a:cs typeface="Verdana"/>
              </a:rPr>
              <a:t>las piedras angulares </a:t>
            </a:r>
            <a:r>
              <a:rPr dirty="0" sz="1100" spc="25">
                <a:solidFill>
                  <a:srgbClr val="E7E7E6"/>
                </a:solidFill>
                <a:latin typeface="Verdana"/>
                <a:cs typeface="Verdana"/>
              </a:rPr>
              <a:t>de </a:t>
            </a:r>
            <a:r>
              <a:rPr dirty="0" sz="1100" spc="15">
                <a:solidFill>
                  <a:srgbClr val="E7E7E6"/>
                </a:solidFill>
                <a:latin typeface="Verdana"/>
                <a:cs typeface="Verdana"/>
              </a:rPr>
              <a:t>lo </a:t>
            </a:r>
            <a:r>
              <a:rPr dirty="0" sz="1100" spc="20">
                <a:solidFill>
                  <a:srgbClr val="E7E7E6"/>
                </a:solidFill>
                <a:latin typeface="Verdana"/>
                <a:cs typeface="Verdana"/>
              </a:rPr>
              <a:t>que </a:t>
            </a:r>
            <a:r>
              <a:rPr dirty="0" sz="1100" spc="15">
                <a:solidFill>
                  <a:srgbClr val="E7E7E6"/>
                </a:solidFill>
                <a:latin typeface="Verdana"/>
                <a:cs typeface="Verdana"/>
              </a:rPr>
              <a:t>hace </a:t>
            </a:r>
            <a:r>
              <a:rPr dirty="0" sz="1100" spc="20">
                <a:solidFill>
                  <a:srgbClr val="E7E7E6"/>
                </a:solidFill>
                <a:latin typeface="Verdana"/>
                <a:cs typeface="Verdana"/>
              </a:rPr>
              <a:t>que </a:t>
            </a:r>
            <a:r>
              <a:rPr dirty="0" sz="1100" spc="25">
                <a:solidFill>
                  <a:srgbClr val="E7E7E6"/>
                </a:solidFill>
                <a:latin typeface="Verdana"/>
                <a:cs typeface="Verdana"/>
              </a:rPr>
              <a:t>su </a:t>
            </a:r>
            <a:r>
              <a:rPr dirty="0" sz="1100" spc="15">
                <a:solidFill>
                  <a:srgbClr val="E7E7E6"/>
                </a:solidFill>
                <a:latin typeface="Verdana"/>
                <a:cs typeface="Verdana"/>
              </a:rPr>
              <a:t>casa </a:t>
            </a:r>
            <a:r>
              <a:rPr dirty="0" sz="1100" spc="20">
                <a:solidFill>
                  <a:srgbClr val="E7E7E6"/>
                </a:solidFill>
                <a:latin typeface="Verdana"/>
                <a:cs typeface="Verdana"/>
              </a:rPr>
              <a:t>sea </a:t>
            </a:r>
            <a:r>
              <a:rPr dirty="0" sz="1100" spc="5">
                <a:solidFill>
                  <a:srgbClr val="E7E7E6"/>
                </a:solidFill>
                <a:latin typeface="Verdana"/>
                <a:cs typeface="Verdana"/>
              </a:rPr>
              <a:t>diferente </a:t>
            </a:r>
            <a:r>
              <a:rPr dirty="0" sz="1100" spc="45">
                <a:solidFill>
                  <a:srgbClr val="E7E7E6"/>
                </a:solidFill>
                <a:latin typeface="Verdana"/>
                <a:cs typeface="Verdana"/>
              </a:rPr>
              <a:t>y </a:t>
            </a:r>
            <a:r>
              <a:rPr dirty="0" sz="1100" spc="10">
                <a:solidFill>
                  <a:srgbClr val="E7E7E6"/>
                </a:solidFill>
                <a:latin typeface="Verdana"/>
                <a:cs typeface="Verdana"/>
              </a:rPr>
              <a:t>única </a:t>
            </a:r>
            <a:r>
              <a:rPr dirty="0" sz="1100" spc="15">
                <a:solidFill>
                  <a:srgbClr val="E7E7E6"/>
                </a:solidFill>
                <a:latin typeface="Verdana"/>
                <a:cs typeface="Verdana"/>
              </a:rPr>
              <a:t>para </a:t>
            </a:r>
            <a:r>
              <a:rPr dirty="0" sz="1100" spc="5">
                <a:solidFill>
                  <a:srgbClr val="E7E7E6"/>
                </a:solidFill>
                <a:latin typeface="Verdana"/>
                <a:cs typeface="Verdana"/>
              </a:rPr>
              <a:t>ellos  </a:t>
            </a:r>
            <a:r>
              <a:rPr dirty="0" sz="1100" spc="10">
                <a:solidFill>
                  <a:srgbClr val="E7E7E6"/>
                </a:solidFill>
                <a:latin typeface="Verdana"/>
                <a:cs typeface="Verdana"/>
              </a:rPr>
              <a:t>respecto</a:t>
            </a:r>
            <a:r>
              <a:rPr dirty="0" sz="1100" spc="-50">
                <a:solidFill>
                  <a:srgbClr val="E7E7E6"/>
                </a:solidFill>
                <a:latin typeface="Verdana"/>
                <a:cs typeface="Verdana"/>
              </a:rPr>
              <a:t> </a:t>
            </a:r>
            <a:r>
              <a:rPr dirty="0" sz="1100" spc="45">
                <a:solidFill>
                  <a:srgbClr val="E7E7E6"/>
                </a:solidFill>
                <a:latin typeface="Verdana"/>
                <a:cs typeface="Verdana"/>
              </a:rPr>
              <a:t>a</a:t>
            </a:r>
            <a:r>
              <a:rPr dirty="0" sz="1100" spc="-45">
                <a:solidFill>
                  <a:srgbClr val="E7E7E6"/>
                </a:solidFill>
                <a:latin typeface="Verdana"/>
                <a:cs typeface="Verdana"/>
              </a:rPr>
              <a:t> </a:t>
            </a:r>
            <a:r>
              <a:rPr dirty="0" sz="1100" spc="15">
                <a:solidFill>
                  <a:srgbClr val="E7E7E6"/>
                </a:solidFill>
                <a:latin typeface="Verdana"/>
                <a:cs typeface="Verdana"/>
              </a:rPr>
              <a:t>sus</a:t>
            </a:r>
            <a:r>
              <a:rPr dirty="0" sz="1100" spc="-45">
                <a:solidFill>
                  <a:srgbClr val="E7E7E6"/>
                </a:solidFill>
                <a:latin typeface="Verdana"/>
                <a:cs typeface="Verdana"/>
              </a:rPr>
              <a:t> </a:t>
            </a:r>
            <a:r>
              <a:rPr dirty="0" sz="1100" spc="15">
                <a:solidFill>
                  <a:srgbClr val="E7E7E6"/>
                </a:solidFill>
                <a:latin typeface="Verdana"/>
                <a:cs typeface="Verdana"/>
              </a:rPr>
              <a:t>homólogas</a:t>
            </a:r>
            <a:r>
              <a:rPr dirty="0" sz="1100" spc="-45">
                <a:solidFill>
                  <a:srgbClr val="E7E7E6"/>
                </a:solidFill>
                <a:latin typeface="Verdana"/>
                <a:cs typeface="Verdana"/>
              </a:rPr>
              <a:t> </a:t>
            </a:r>
            <a:r>
              <a:rPr dirty="0" sz="1100" spc="25">
                <a:solidFill>
                  <a:srgbClr val="E7E7E6"/>
                </a:solidFill>
                <a:latin typeface="Verdana"/>
                <a:cs typeface="Verdana"/>
              </a:rPr>
              <a:t>de</a:t>
            </a:r>
            <a:r>
              <a:rPr dirty="0" sz="1100" spc="-45">
                <a:solidFill>
                  <a:srgbClr val="E7E7E6"/>
                </a:solidFill>
                <a:latin typeface="Verdana"/>
                <a:cs typeface="Verdana"/>
              </a:rPr>
              <a:t> </a:t>
            </a:r>
            <a:r>
              <a:rPr dirty="0" sz="1100" spc="15">
                <a:solidFill>
                  <a:srgbClr val="E7E7E6"/>
                </a:solidFill>
                <a:latin typeface="Verdana"/>
                <a:cs typeface="Verdana"/>
              </a:rPr>
              <a:t>la</a:t>
            </a:r>
            <a:r>
              <a:rPr dirty="0" sz="1100" spc="-45">
                <a:solidFill>
                  <a:srgbClr val="E7E7E6"/>
                </a:solidFill>
                <a:latin typeface="Verdana"/>
                <a:cs typeface="Verdana"/>
              </a:rPr>
              <a:t> </a:t>
            </a:r>
            <a:r>
              <a:rPr dirty="0" sz="1100">
                <a:solidFill>
                  <a:srgbClr val="E7E7E6"/>
                </a:solidFill>
                <a:latin typeface="Verdana"/>
                <a:cs typeface="Verdana"/>
              </a:rPr>
              <a:t>lista.</a:t>
            </a:r>
            <a:endParaRPr sz="1100">
              <a:latin typeface="Verdana"/>
              <a:cs typeface="Verdana"/>
            </a:endParaRPr>
          </a:p>
          <a:p>
            <a:pPr>
              <a:lnSpc>
                <a:spcPct val="100000"/>
              </a:lnSpc>
              <a:spcBef>
                <a:spcPts val="30"/>
              </a:spcBef>
            </a:pPr>
            <a:endParaRPr sz="1350">
              <a:latin typeface="Times New Roman"/>
              <a:cs typeface="Times New Roman"/>
            </a:endParaRPr>
          </a:p>
          <a:p>
            <a:pPr marL="12700" marR="90805" indent="10795">
              <a:lnSpc>
                <a:spcPct val="119700"/>
              </a:lnSpc>
            </a:pPr>
            <a:r>
              <a:rPr dirty="0" sz="1100" spc="15">
                <a:solidFill>
                  <a:srgbClr val="E7E7E6"/>
                </a:solidFill>
                <a:latin typeface="Verdana"/>
                <a:cs typeface="Verdana"/>
              </a:rPr>
              <a:t>Pero </a:t>
            </a:r>
            <a:r>
              <a:rPr dirty="0" sz="1100" spc="30">
                <a:solidFill>
                  <a:srgbClr val="E7E7E6"/>
                </a:solidFill>
                <a:latin typeface="Verdana"/>
                <a:cs typeface="Verdana"/>
              </a:rPr>
              <a:t>no </a:t>
            </a:r>
            <a:r>
              <a:rPr dirty="0" sz="1100" spc="20">
                <a:solidFill>
                  <a:srgbClr val="E7E7E6"/>
                </a:solidFill>
                <a:latin typeface="Verdana"/>
                <a:cs typeface="Verdana"/>
              </a:rPr>
              <a:t>son </a:t>
            </a:r>
            <a:r>
              <a:rPr dirty="0" sz="1100" spc="15">
                <a:solidFill>
                  <a:srgbClr val="E7E7E6"/>
                </a:solidFill>
                <a:latin typeface="Verdana"/>
                <a:cs typeface="Verdana"/>
              </a:rPr>
              <a:t>lo </a:t>
            </a:r>
            <a:r>
              <a:rPr dirty="0" sz="1100" spc="20">
                <a:solidFill>
                  <a:srgbClr val="E7E7E6"/>
                </a:solidFill>
                <a:latin typeface="Verdana"/>
                <a:cs typeface="Verdana"/>
              </a:rPr>
              <a:t>que </a:t>
            </a:r>
            <a:r>
              <a:rPr dirty="0" sz="1100" spc="10">
                <a:solidFill>
                  <a:srgbClr val="E7E7E6"/>
                </a:solidFill>
                <a:latin typeface="Verdana"/>
                <a:cs typeface="Verdana"/>
              </a:rPr>
              <a:t>necesariamente </a:t>
            </a:r>
            <a:r>
              <a:rPr dirty="0" sz="1100" spc="25">
                <a:solidFill>
                  <a:srgbClr val="E7E7E6"/>
                </a:solidFill>
                <a:latin typeface="Verdana"/>
                <a:cs typeface="Verdana"/>
              </a:rPr>
              <a:t>se </a:t>
            </a:r>
            <a:r>
              <a:rPr dirty="0" sz="1100" spc="10">
                <a:solidFill>
                  <a:srgbClr val="E7E7E6"/>
                </a:solidFill>
                <a:latin typeface="Verdana"/>
                <a:cs typeface="Verdana"/>
              </a:rPr>
              <a:t>traduce </a:t>
            </a:r>
            <a:r>
              <a:rPr dirty="0" sz="1100" spc="25">
                <a:solidFill>
                  <a:srgbClr val="E7E7E6"/>
                </a:solidFill>
                <a:latin typeface="Verdana"/>
                <a:cs typeface="Verdana"/>
              </a:rPr>
              <a:t>en </a:t>
            </a:r>
            <a:r>
              <a:rPr dirty="0" sz="1100" spc="30">
                <a:solidFill>
                  <a:srgbClr val="E7E7E6"/>
                </a:solidFill>
                <a:latin typeface="Verdana"/>
                <a:cs typeface="Verdana"/>
              </a:rPr>
              <a:t>un </a:t>
            </a:r>
            <a:r>
              <a:rPr dirty="0" sz="1100" spc="5">
                <a:solidFill>
                  <a:srgbClr val="E7E7E6"/>
                </a:solidFill>
                <a:latin typeface="Verdana"/>
                <a:cs typeface="Verdana"/>
              </a:rPr>
              <a:t>precio </a:t>
            </a:r>
            <a:r>
              <a:rPr dirty="0" sz="1100" spc="25">
                <a:solidFill>
                  <a:srgbClr val="E7E7E6"/>
                </a:solidFill>
                <a:latin typeface="Verdana"/>
                <a:cs typeface="Verdana"/>
              </a:rPr>
              <a:t>de </a:t>
            </a:r>
            <a:r>
              <a:rPr dirty="0" sz="1100" spc="15">
                <a:solidFill>
                  <a:srgbClr val="E7E7E6"/>
                </a:solidFill>
                <a:latin typeface="Verdana"/>
                <a:cs typeface="Verdana"/>
              </a:rPr>
              <a:t>venta </a:t>
            </a:r>
            <a:r>
              <a:rPr dirty="0" sz="1100" spc="5">
                <a:solidFill>
                  <a:srgbClr val="E7E7E6"/>
                </a:solidFill>
                <a:latin typeface="Verdana"/>
                <a:cs typeface="Verdana"/>
              </a:rPr>
              <a:t>superior </a:t>
            </a:r>
            <a:r>
              <a:rPr dirty="0" sz="1100" spc="45">
                <a:solidFill>
                  <a:srgbClr val="E7E7E6"/>
                </a:solidFill>
                <a:latin typeface="Verdana"/>
                <a:cs typeface="Verdana"/>
              </a:rPr>
              <a:t>a </a:t>
            </a:r>
            <a:r>
              <a:rPr dirty="0" sz="1100" spc="15">
                <a:solidFill>
                  <a:srgbClr val="E7E7E6"/>
                </a:solidFill>
                <a:latin typeface="Verdana"/>
                <a:cs typeface="Verdana"/>
              </a:rPr>
              <a:t>la  </a:t>
            </a:r>
            <a:r>
              <a:rPr dirty="0" sz="1100" spc="10">
                <a:solidFill>
                  <a:srgbClr val="E7E7E6"/>
                </a:solidFill>
                <a:latin typeface="Verdana"/>
                <a:cs typeface="Verdana"/>
              </a:rPr>
              <a:t>media. </a:t>
            </a:r>
            <a:r>
              <a:rPr dirty="0" sz="1100" spc="20">
                <a:solidFill>
                  <a:srgbClr val="E7E7E6"/>
                </a:solidFill>
                <a:latin typeface="Verdana"/>
                <a:cs typeface="Verdana"/>
              </a:rPr>
              <a:t>Tampoco </a:t>
            </a:r>
            <a:r>
              <a:rPr dirty="0" sz="1100" spc="15">
                <a:solidFill>
                  <a:srgbClr val="E7E7E6"/>
                </a:solidFill>
                <a:latin typeface="Verdana"/>
                <a:cs typeface="Verdana"/>
              </a:rPr>
              <a:t>lo </a:t>
            </a:r>
            <a:r>
              <a:rPr dirty="0" sz="1100" spc="25">
                <a:solidFill>
                  <a:srgbClr val="E7E7E6"/>
                </a:solidFill>
                <a:latin typeface="Verdana"/>
                <a:cs typeface="Verdana"/>
              </a:rPr>
              <a:t>es </a:t>
            </a:r>
            <a:r>
              <a:rPr dirty="0" sz="1100" spc="15">
                <a:solidFill>
                  <a:srgbClr val="E7E7E6"/>
                </a:solidFill>
                <a:latin typeface="Verdana"/>
                <a:cs typeface="Verdana"/>
              </a:rPr>
              <a:t>la </a:t>
            </a:r>
            <a:r>
              <a:rPr dirty="0" sz="1100" spc="10">
                <a:solidFill>
                  <a:srgbClr val="E7E7E6"/>
                </a:solidFill>
                <a:latin typeface="Verdana"/>
                <a:cs typeface="Verdana"/>
              </a:rPr>
              <a:t>cantidad </a:t>
            </a:r>
            <a:r>
              <a:rPr dirty="0" sz="1100" spc="25">
                <a:solidFill>
                  <a:srgbClr val="E7E7E6"/>
                </a:solidFill>
                <a:latin typeface="Verdana"/>
                <a:cs typeface="Verdana"/>
              </a:rPr>
              <a:t>de </a:t>
            </a:r>
            <a:r>
              <a:rPr dirty="0" sz="1100" spc="5">
                <a:solidFill>
                  <a:srgbClr val="E7E7E6"/>
                </a:solidFill>
                <a:latin typeface="Verdana"/>
                <a:cs typeface="Verdana"/>
              </a:rPr>
              <a:t>capital </a:t>
            </a:r>
            <a:r>
              <a:rPr dirty="0" sz="1100" spc="20">
                <a:solidFill>
                  <a:srgbClr val="E7E7E6"/>
                </a:solidFill>
                <a:latin typeface="Verdana"/>
                <a:cs typeface="Verdana"/>
              </a:rPr>
              <a:t>(o </a:t>
            </a:r>
            <a:r>
              <a:rPr dirty="0" sz="1100" spc="15">
                <a:solidFill>
                  <a:srgbClr val="E7E7E6"/>
                </a:solidFill>
                <a:latin typeface="Verdana"/>
                <a:cs typeface="Verdana"/>
              </a:rPr>
              <a:t>la </a:t>
            </a:r>
            <a:r>
              <a:rPr dirty="0" sz="1100" spc="5">
                <a:solidFill>
                  <a:srgbClr val="E7E7E6"/>
                </a:solidFill>
                <a:latin typeface="Verdana"/>
                <a:cs typeface="Verdana"/>
              </a:rPr>
              <a:t>falta </a:t>
            </a:r>
            <a:r>
              <a:rPr dirty="0" sz="1100" spc="25">
                <a:solidFill>
                  <a:srgbClr val="E7E7E6"/>
                </a:solidFill>
                <a:latin typeface="Verdana"/>
                <a:cs typeface="Verdana"/>
              </a:rPr>
              <a:t>de </a:t>
            </a:r>
            <a:r>
              <a:rPr dirty="0" sz="1100" spc="10">
                <a:solidFill>
                  <a:srgbClr val="E7E7E6"/>
                </a:solidFill>
                <a:latin typeface="Verdana"/>
                <a:cs typeface="Verdana"/>
              </a:rPr>
              <a:t>él) </a:t>
            </a:r>
            <a:r>
              <a:rPr dirty="0" sz="1100" spc="25">
                <a:solidFill>
                  <a:srgbClr val="E7E7E6"/>
                </a:solidFill>
                <a:latin typeface="Verdana"/>
                <a:cs typeface="Verdana"/>
              </a:rPr>
              <a:t>en </a:t>
            </a:r>
            <a:r>
              <a:rPr dirty="0" sz="1100" spc="20">
                <a:solidFill>
                  <a:srgbClr val="E7E7E6"/>
                </a:solidFill>
                <a:latin typeface="Verdana"/>
                <a:cs typeface="Verdana"/>
              </a:rPr>
              <a:t>una </a:t>
            </a:r>
            <a:r>
              <a:rPr dirty="0" sz="1100" spc="5">
                <a:solidFill>
                  <a:srgbClr val="E7E7E6"/>
                </a:solidFill>
                <a:latin typeface="Verdana"/>
                <a:cs typeface="Verdana"/>
              </a:rPr>
              <a:t>propiedad. </a:t>
            </a:r>
            <a:r>
              <a:rPr dirty="0" sz="1100" spc="25">
                <a:solidFill>
                  <a:srgbClr val="E7E7E6"/>
                </a:solidFill>
                <a:latin typeface="Verdana"/>
                <a:cs typeface="Verdana"/>
              </a:rPr>
              <a:t>Hay  </a:t>
            </a:r>
            <a:r>
              <a:rPr dirty="0" sz="1100" spc="10">
                <a:solidFill>
                  <a:srgbClr val="E7E7E6"/>
                </a:solidFill>
                <a:latin typeface="Verdana"/>
                <a:cs typeface="Verdana"/>
              </a:rPr>
              <a:t>otras ocasiones </a:t>
            </a:r>
            <a:r>
              <a:rPr dirty="0" sz="1100" spc="25">
                <a:solidFill>
                  <a:srgbClr val="E7E7E6"/>
                </a:solidFill>
                <a:latin typeface="Verdana"/>
                <a:cs typeface="Verdana"/>
              </a:rPr>
              <a:t>en </a:t>
            </a:r>
            <a:r>
              <a:rPr dirty="0" sz="1100" spc="10">
                <a:solidFill>
                  <a:srgbClr val="E7E7E6"/>
                </a:solidFill>
                <a:latin typeface="Verdana"/>
                <a:cs typeface="Verdana"/>
              </a:rPr>
              <a:t>las </a:t>
            </a:r>
            <a:r>
              <a:rPr dirty="0" sz="1100" spc="20">
                <a:solidFill>
                  <a:srgbClr val="E7E7E6"/>
                </a:solidFill>
                <a:latin typeface="Verdana"/>
                <a:cs typeface="Verdana"/>
              </a:rPr>
              <a:t>que </a:t>
            </a:r>
            <a:r>
              <a:rPr dirty="0" sz="1100" spc="10">
                <a:solidFill>
                  <a:srgbClr val="E7E7E6"/>
                </a:solidFill>
                <a:latin typeface="Verdana"/>
                <a:cs typeface="Verdana"/>
              </a:rPr>
              <a:t>los vendedores </a:t>
            </a:r>
            <a:r>
              <a:rPr dirty="0" sz="1100" spc="20">
                <a:solidFill>
                  <a:srgbClr val="E7E7E6"/>
                </a:solidFill>
                <a:latin typeface="Verdana"/>
                <a:cs typeface="Verdana"/>
              </a:rPr>
              <a:t>han </a:t>
            </a:r>
            <a:r>
              <a:rPr dirty="0" sz="1100" spc="5">
                <a:solidFill>
                  <a:srgbClr val="E7E7E6"/>
                </a:solidFill>
                <a:latin typeface="Verdana"/>
                <a:cs typeface="Verdana"/>
              </a:rPr>
              <a:t>sobrefinanciado </a:t>
            </a:r>
            <a:r>
              <a:rPr dirty="0" sz="1100" spc="25">
                <a:solidFill>
                  <a:srgbClr val="E7E7E6"/>
                </a:solidFill>
                <a:latin typeface="Verdana"/>
                <a:cs typeface="Verdana"/>
              </a:rPr>
              <a:t>su </a:t>
            </a:r>
            <a:r>
              <a:rPr dirty="0" sz="1100" spc="15">
                <a:solidFill>
                  <a:srgbClr val="E7E7E6"/>
                </a:solidFill>
                <a:latin typeface="Verdana"/>
                <a:cs typeface="Verdana"/>
              </a:rPr>
              <a:t>casa </a:t>
            </a:r>
            <a:r>
              <a:rPr dirty="0" sz="1100" spc="45">
                <a:solidFill>
                  <a:srgbClr val="E7E7E6"/>
                </a:solidFill>
                <a:latin typeface="Verdana"/>
                <a:cs typeface="Verdana"/>
              </a:rPr>
              <a:t>o </a:t>
            </a:r>
            <a:r>
              <a:rPr dirty="0" sz="1100" spc="15">
                <a:solidFill>
                  <a:srgbClr val="E7E7E6"/>
                </a:solidFill>
                <a:latin typeface="Verdana"/>
                <a:cs typeface="Verdana"/>
              </a:rPr>
              <a:t>la </a:t>
            </a:r>
            <a:r>
              <a:rPr dirty="0" sz="1100" spc="20">
                <a:solidFill>
                  <a:srgbClr val="E7E7E6"/>
                </a:solidFill>
                <a:latin typeface="Verdana"/>
                <a:cs typeface="Verdana"/>
              </a:rPr>
              <a:t>han  </a:t>
            </a:r>
            <a:r>
              <a:rPr dirty="0" sz="1100" spc="15">
                <a:solidFill>
                  <a:srgbClr val="E7E7E6"/>
                </a:solidFill>
                <a:latin typeface="Verdana"/>
                <a:cs typeface="Verdana"/>
              </a:rPr>
              <a:t>mejorado</a:t>
            </a:r>
            <a:r>
              <a:rPr dirty="0" sz="1100" spc="-45">
                <a:solidFill>
                  <a:srgbClr val="E7E7E6"/>
                </a:solidFill>
                <a:latin typeface="Verdana"/>
                <a:cs typeface="Verdana"/>
              </a:rPr>
              <a:t> </a:t>
            </a:r>
            <a:r>
              <a:rPr dirty="0" sz="1100" spc="25">
                <a:solidFill>
                  <a:srgbClr val="E7E7E6"/>
                </a:solidFill>
                <a:latin typeface="Verdana"/>
                <a:cs typeface="Verdana"/>
              </a:rPr>
              <a:t>en</a:t>
            </a:r>
            <a:r>
              <a:rPr dirty="0" sz="1100" spc="-40">
                <a:solidFill>
                  <a:srgbClr val="E7E7E6"/>
                </a:solidFill>
                <a:latin typeface="Verdana"/>
                <a:cs typeface="Verdana"/>
              </a:rPr>
              <a:t> </a:t>
            </a:r>
            <a:r>
              <a:rPr dirty="0" sz="1100" spc="10">
                <a:solidFill>
                  <a:srgbClr val="E7E7E6"/>
                </a:solidFill>
                <a:latin typeface="Verdana"/>
                <a:cs typeface="Verdana"/>
              </a:rPr>
              <a:t>exceso</a:t>
            </a:r>
            <a:r>
              <a:rPr dirty="0" sz="1100" spc="-40">
                <a:solidFill>
                  <a:srgbClr val="E7E7E6"/>
                </a:solidFill>
                <a:latin typeface="Verdana"/>
                <a:cs typeface="Verdana"/>
              </a:rPr>
              <a:t> </a:t>
            </a:r>
            <a:r>
              <a:rPr dirty="0" sz="1100" spc="15">
                <a:solidFill>
                  <a:srgbClr val="E7E7E6"/>
                </a:solidFill>
                <a:latin typeface="Verdana"/>
                <a:cs typeface="Verdana"/>
              </a:rPr>
              <a:t>según</a:t>
            </a:r>
            <a:r>
              <a:rPr dirty="0" sz="1100" spc="-40">
                <a:solidFill>
                  <a:srgbClr val="E7E7E6"/>
                </a:solidFill>
                <a:latin typeface="Verdana"/>
                <a:cs typeface="Verdana"/>
              </a:rPr>
              <a:t> </a:t>
            </a:r>
            <a:r>
              <a:rPr dirty="0" sz="1100" spc="15">
                <a:solidFill>
                  <a:srgbClr val="E7E7E6"/>
                </a:solidFill>
                <a:latin typeface="Verdana"/>
                <a:cs typeface="Verdana"/>
              </a:rPr>
              <a:t>el</a:t>
            </a:r>
            <a:r>
              <a:rPr dirty="0" sz="1100" spc="-40">
                <a:solidFill>
                  <a:srgbClr val="E7E7E6"/>
                </a:solidFill>
                <a:latin typeface="Verdana"/>
                <a:cs typeface="Verdana"/>
              </a:rPr>
              <a:t> </a:t>
            </a:r>
            <a:r>
              <a:rPr dirty="0" sz="1100" spc="15">
                <a:solidFill>
                  <a:srgbClr val="E7E7E6"/>
                </a:solidFill>
                <a:latin typeface="Verdana"/>
                <a:cs typeface="Verdana"/>
              </a:rPr>
              <a:t>mercado</a:t>
            </a:r>
            <a:r>
              <a:rPr dirty="0" sz="1100" spc="-40">
                <a:solidFill>
                  <a:srgbClr val="E7E7E6"/>
                </a:solidFill>
                <a:latin typeface="Verdana"/>
                <a:cs typeface="Verdana"/>
              </a:rPr>
              <a:t> </a:t>
            </a:r>
            <a:r>
              <a:rPr dirty="0" sz="1100" spc="45">
                <a:solidFill>
                  <a:srgbClr val="E7E7E6"/>
                </a:solidFill>
                <a:latin typeface="Verdana"/>
                <a:cs typeface="Verdana"/>
              </a:rPr>
              <a:t>y</a:t>
            </a:r>
            <a:r>
              <a:rPr dirty="0" sz="1100" spc="-40">
                <a:solidFill>
                  <a:srgbClr val="E7E7E6"/>
                </a:solidFill>
                <a:latin typeface="Verdana"/>
                <a:cs typeface="Verdana"/>
              </a:rPr>
              <a:t> </a:t>
            </a:r>
            <a:r>
              <a:rPr dirty="0" sz="1100" spc="10">
                <a:solidFill>
                  <a:srgbClr val="E7E7E6"/>
                </a:solidFill>
                <a:latin typeface="Verdana"/>
                <a:cs typeface="Verdana"/>
              </a:rPr>
              <a:t>quieren</a:t>
            </a:r>
            <a:r>
              <a:rPr dirty="0" sz="1100" spc="-40">
                <a:solidFill>
                  <a:srgbClr val="E7E7E6"/>
                </a:solidFill>
                <a:latin typeface="Verdana"/>
                <a:cs typeface="Verdana"/>
              </a:rPr>
              <a:t> </a:t>
            </a:r>
            <a:r>
              <a:rPr dirty="0" sz="1100" spc="15">
                <a:solidFill>
                  <a:srgbClr val="E7E7E6"/>
                </a:solidFill>
                <a:latin typeface="Verdana"/>
                <a:cs typeface="Verdana"/>
              </a:rPr>
              <a:t>aumentar</a:t>
            </a:r>
            <a:r>
              <a:rPr dirty="0" sz="1100" spc="-45">
                <a:solidFill>
                  <a:srgbClr val="E7E7E6"/>
                </a:solidFill>
                <a:latin typeface="Verdana"/>
                <a:cs typeface="Verdana"/>
              </a:rPr>
              <a:t> </a:t>
            </a:r>
            <a:r>
              <a:rPr dirty="0" sz="1100" spc="5">
                <a:solidFill>
                  <a:srgbClr val="E7E7E6"/>
                </a:solidFill>
                <a:latin typeface="Verdana"/>
                <a:cs typeface="Verdana"/>
              </a:rPr>
              <a:t>significativamente</a:t>
            </a:r>
            <a:r>
              <a:rPr dirty="0" sz="1100" spc="-40">
                <a:solidFill>
                  <a:srgbClr val="E7E7E6"/>
                </a:solidFill>
                <a:latin typeface="Verdana"/>
                <a:cs typeface="Verdana"/>
              </a:rPr>
              <a:t> </a:t>
            </a:r>
            <a:r>
              <a:rPr dirty="0" sz="1100" spc="15">
                <a:solidFill>
                  <a:srgbClr val="E7E7E6"/>
                </a:solidFill>
                <a:latin typeface="Verdana"/>
                <a:cs typeface="Verdana"/>
              </a:rPr>
              <a:t>el</a:t>
            </a:r>
            <a:r>
              <a:rPr dirty="0" sz="1100" spc="-40">
                <a:solidFill>
                  <a:srgbClr val="E7E7E6"/>
                </a:solidFill>
                <a:latin typeface="Verdana"/>
                <a:cs typeface="Verdana"/>
              </a:rPr>
              <a:t> </a:t>
            </a:r>
            <a:r>
              <a:rPr dirty="0" sz="1100" spc="5">
                <a:solidFill>
                  <a:srgbClr val="E7E7E6"/>
                </a:solidFill>
                <a:latin typeface="Verdana"/>
                <a:cs typeface="Verdana"/>
              </a:rPr>
              <a:t>precio  </a:t>
            </a:r>
            <a:r>
              <a:rPr dirty="0" sz="1100" spc="25">
                <a:solidFill>
                  <a:srgbClr val="E7E7E6"/>
                </a:solidFill>
                <a:latin typeface="Verdana"/>
                <a:cs typeface="Verdana"/>
              </a:rPr>
              <a:t>de</a:t>
            </a:r>
            <a:r>
              <a:rPr dirty="0" sz="1100" spc="-45">
                <a:solidFill>
                  <a:srgbClr val="E7E7E6"/>
                </a:solidFill>
                <a:latin typeface="Verdana"/>
                <a:cs typeface="Verdana"/>
              </a:rPr>
              <a:t> </a:t>
            </a:r>
            <a:r>
              <a:rPr dirty="0" sz="1100" spc="15">
                <a:solidFill>
                  <a:srgbClr val="E7E7E6"/>
                </a:solidFill>
                <a:latin typeface="Verdana"/>
                <a:cs typeface="Verdana"/>
              </a:rPr>
              <a:t>venta</a:t>
            </a:r>
            <a:r>
              <a:rPr dirty="0" sz="1100" spc="-45">
                <a:solidFill>
                  <a:srgbClr val="E7E7E6"/>
                </a:solidFill>
                <a:latin typeface="Verdana"/>
                <a:cs typeface="Verdana"/>
              </a:rPr>
              <a:t> </a:t>
            </a:r>
            <a:r>
              <a:rPr dirty="0" sz="1100" spc="15">
                <a:solidFill>
                  <a:srgbClr val="E7E7E6"/>
                </a:solidFill>
                <a:latin typeface="Verdana"/>
                <a:cs typeface="Verdana"/>
              </a:rPr>
              <a:t>para</a:t>
            </a:r>
            <a:r>
              <a:rPr dirty="0" sz="1100" spc="-45">
                <a:solidFill>
                  <a:srgbClr val="E7E7E6"/>
                </a:solidFill>
                <a:latin typeface="Verdana"/>
                <a:cs typeface="Verdana"/>
              </a:rPr>
              <a:t> </a:t>
            </a:r>
            <a:r>
              <a:rPr dirty="0" sz="1100" spc="15">
                <a:solidFill>
                  <a:srgbClr val="E7E7E6"/>
                </a:solidFill>
                <a:latin typeface="Verdana"/>
                <a:cs typeface="Verdana"/>
              </a:rPr>
              <a:t>compensar</a:t>
            </a:r>
            <a:r>
              <a:rPr dirty="0" sz="1100" spc="-40">
                <a:solidFill>
                  <a:srgbClr val="E7E7E6"/>
                </a:solidFill>
                <a:latin typeface="Verdana"/>
                <a:cs typeface="Verdana"/>
              </a:rPr>
              <a:t> </a:t>
            </a:r>
            <a:r>
              <a:rPr dirty="0" sz="1100" spc="10">
                <a:solidFill>
                  <a:srgbClr val="E7E7E6"/>
                </a:solidFill>
                <a:latin typeface="Verdana"/>
                <a:cs typeface="Verdana"/>
              </a:rPr>
              <a:t>las</a:t>
            </a:r>
            <a:r>
              <a:rPr dirty="0" sz="1100" spc="-45">
                <a:solidFill>
                  <a:srgbClr val="E7E7E6"/>
                </a:solidFill>
                <a:latin typeface="Verdana"/>
                <a:cs typeface="Verdana"/>
              </a:rPr>
              <a:t> </a:t>
            </a:r>
            <a:r>
              <a:rPr dirty="0" sz="1100" spc="10">
                <a:solidFill>
                  <a:srgbClr val="E7E7E6"/>
                </a:solidFill>
                <a:latin typeface="Verdana"/>
                <a:cs typeface="Verdana"/>
              </a:rPr>
              <a:t>pérdidas</a:t>
            </a:r>
            <a:r>
              <a:rPr dirty="0" sz="1100" spc="-45">
                <a:solidFill>
                  <a:srgbClr val="E7E7E6"/>
                </a:solidFill>
                <a:latin typeface="Verdana"/>
                <a:cs typeface="Verdana"/>
              </a:rPr>
              <a:t> </a:t>
            </a:r>
            <a:r>
              <a:rPr dirty="0" sz="1100" spc="45">
                <a:solidFill>
                  <a:srgbClr val="E7E7E6"/>
                </a:solidFill>
                <a:latin typeface="Verdana"/>
                <a:cs typeface="Verdana"/>
              </a:rPr>
              <a:t>o</a:t>
            </a:r>
            <a:r>
              <a:rPr dirty="0" sz="1100" spc="-45">
                <a:solidFill>
                  <a:srgbClr val="E7E7E6"/>
                </a:solidFill>
                <a:latin typeface="Verdana"/>
                <a:cs typeface="Verdana"/>
              </a:rPr>
              <a:t> </a:t>
            </a:r>
            <a:r>
              <a:rPr dirty="0" sz="1100" spc="15">
                <a:solidFill>
                  <a:srgbClr val="E7E7E6"/>
                </a:solidFill>
                <a:latin typeface="Verdana"/>
                <a:cs typeface="Verdana"/>
              </a:rPr>
              <a:t>pagar</a:t>
            </a:r>
            <a:r>
              <a:rPr dirty="0" sz="1100" spc="-40">
                <a:solidFill>
                  <a:srgbClr val="E7E7E6"/>
                </a:solidFill>
                <a:latin typeface="Verdana"/>
                <a:cs typeface="Verdana"/>
              </a:rPr>
              <a:t> </a:t>
            </a:r>
            <a:r>
              <a:rPr dirty="0" sz="1100" spc="10">
                <a:solidFill>
                  <a:srgbClr val="E7E7E6"/>
                </a:solidFill>
                <a:latin typeface="Verdana"/>
                <a:cs typeface="Verdana"/>
              </a:rPr>
              <a:t>las</a:t>
            </a:r>
            <a:r>
              <a:rPr dirty="0" sz="1100" spc="-45">
                <a:solidFill>
                  <a:srgbClr val="E7E7E6"/>
                </a:solidFill>
                <a:latin typeface="Verdana"/>
                <a:cs typeface="Verdana"/>
              </a:rPr>
              <a:t> </a:t>
            </a:r>
            <a:r>
              <a:rPr dirty="0" sz="1100" spc="10">
                <a:solidFill>
                  <a:srgbClr val="E7E7E6"/>
                </a:solidFill>
                <a:latin typeface="Verdana"/>
                <a:cs typeface="Verdana"/>
              </a:rPr>
              <a:t>mejoras.</a:t>
            </a:r>
            <a:r>
              <a:rPr dirty="0" sz="1100" spc="-45">
                <a:solidFill>
                  <a:srgbClr val="E7E7E6"/>
                </a:solidFill>
                <a:latin typeface="Verdana"/>
                <a:cs typeface="Verdana"/>
              </a:rPr>
              <a:t> </a:t>
            </a:r>
            <a:r>
              <a:rPr dirty="0" sz="1100" spc="20">
                <a:solidFill>
                  <a:srgbClr val="E7E7E6"/>
                </a:solidFill>
                <a:latin typeface="Verdana"/>
                <a:cs typeface="Verdana"/>
              </a:rPr>
              <a:t>Eso</a:t>
            </a:r>
            <a:r>
              <a:rPr dirty="0" sz="1100" spc="-45">
                <a:solidFill>
                  <a:srgbClr val="E7E7E6"/>
                </a:solidFill>
                <a:latin typeface="Verdana"/>
                <a:cs typeface="Verdana"/>
              </a:rPr>
              <a:t> </a:t>
            </a:r>
            <a:r>
              <a:rPr dirty="0" sz="1100" spc="15">
                <a:solidFill>
                  <a:srgbClr val="E7E7E6"/>
                </a:solidFill>
                <a:latin typeface="Verdana"/>
                <a:cs typeface="Verdana"/>
              </a:rPr>
              <a:t>tampoco</a:t>
            </a:r>
            <a:r>
              <a:rPr dirty="0" sz="1100" spc="-40">
                <a:solidFill>
                  <a:srgbClr val="E7E7E6"/>
                </a:solidFill>
                <a:latin typeface="Verdana"/>
                <a:cs typeface="Verdana"/>
              </a:rPr>
              <a:t> </a:t>
            </a:r>
            <a:r>
              <a:rPr dirty="0" sz="1100" spc="5">
                <a:solidFill>
                  <a:srgbClr val="E7E7E6"/>
                </a:solidFill>
                <a:latin typeface="Verdana"/>
                <a:cs typeface="Verdana"/>
              </a:rPr>
              <a:t>funciona.</a:t>
            </a:r>
            <a:endParaRPr sz="1100">
              <a:latin typeface="Verdana"/>
              <a:cs typeface="Verdana"/>
            </a:endParaRPr>
          </a:p>
        </p:txBody>
      </p:sp>
      <p:sp>
        <p:nvSpPr>
          <p:cNvPr id="6" name="object 6"/>
          <p:cNvSpPr/>
          <p:nvPr/>
        </p:nvSpPr>
        <p:spPr>
          <a:xfrm>
            <a:off x="2615010" y="367014"/>
            <a:ext cx="2672359" cy="657351"/>
          </a:xfrm>
          <a:prstGeom prst="rect">
            <a:avLst/>
          </a:prstGeom>
          <a:blipFill>
            <a:blip r:embed="rId3" cstate="print"/>
            <a:stretch>
              <a:fillRect/>
            </a:stretch>
          </a:blipFill>
        </p:spPr>
        <p:txBody>
          <a:bodyPr wrap="square" lIns="0" tIns="0" rIns="0" bIns="0" rtlCol="0"/>
          <a:lstStyle/>
          <a:p/>
        </p:txBody>
      </p:sp>
      <p:sp>
        <p:nvSpPr>
          <p:cNvPr id="7" name="object 7"/>
          <p:cNvSpPr txBox="1"/>
          <p:nvPr/>
        </p:nvSpPr>
        <p:spPr>
          <a:xfrm>
            <a:off x="2676728" y="331901"/>
            <a:ext cx="2153285" cy="452120"/>
          </a:xfrm>
          <a:prstGeom prst="rect">
            <a:avLst/>
          </a:prstGeom>
        </p:spPr>
        <p:txBody>
          <a:bodyPr wrap="square" lIns="0" tIns="12700" rIns="0" bIns="0" rtlCol="0" vert="horz">
            <a:spAutoFit/>
          </a:bodyPr>
          <a:lstStyle/>
          <a:p>
            <a:pPr marL="192405" marR="5080" indent="-180340">
              <a:lnSpc>
                <a:spcPct val="100000"/>
              </a:lnSpc>
              <a:spcBef>
                <a:spcPts val="100"/>
              </a:spcBef>
            </a:pPr>
            <a:r>
              <a:rPr dirty="0" sz="1400" spc="150" b="1">
                <a:solidFill>
                  <a:srgbClr val="C5AE9F"/>
                </a:solidFill>
                <a:latin typeface="Microsoft Sans Serif"/>
                <a:cs typeface="Microsoft Sans Serif"/>
              </a:rPr>
              <a:t>PONIENDO </a:t>
            </a:r>
            <a:r>
              <a:rPr dirty="0" sz="1400" spc="160" b="1">
                <a:solidFill>
                  <a:srgbClr val="C5AE9F"/>
                </a:solidFill>
                <a:latin typeface="Microsoft Sans Serif"/>
                <a:cs typeface="Microsoft Sans Serif"/>
              </a:rPr>
              <a:t>SU </a:t>
            </a:r>
            <a:r>
              <a:rPr dirty="0" sz="1400" spc="155" b="1">
                <a:solidFill>
                  <a:srgbClr val="C5AE9F"/>
                </a:solidFill>
                <a:latin typeface="Microsoft Sans Serif"/>
                <a:cs typeface="Microsoft Sans Serif"/>
              </a:rPr>
              <a:t>CASA  </a:t>
            </a:r>
            <a:r>
              <a:rPr dirty="0" sz="1400" spc="160" b="1">
                <a:solidFill>
                  <a:srgbClr val="C5AE9F"/>
                </a:solidFill>
                <a:latin typeface="Microsoft Sans Serif"/>
                <a:cs typeface="Microsoft Sans Serif"/>
              </a:rPr>
              <a:t>EN </a:t>
            </a:r>
            <a:r>
              <a:rPr dirty="0" sz="1400" spc="140" b="1">
                <a:solidFill>
                  <a:srgbClr val="C5AE9F"/>
                </a:solidFill>
                <a:latin typeface="Microsoft Sans Serif"/>
                <a:cs typeface="Microsoft Sans Serif"/>
              </a:rPr>
              <a:t>EL</a:t>
            </a:r>
            <a:r>
              <a:rPr dirty="0" sz="1400" spc="-130" b="1">
                <a:solidFill>
                  <a:srgbClr val="C5AE9F"/>
                </a:solidFill>
                <a:latin typeface="Microsoft Sans Serif"/>
                <a:cs typeface="Microsoft Sans Serif"/>
              </a:rPr>
              <a:t> </a:t>
            </a:r>
            <a:r>
              <a:rPr dirty="0" sz="1400" spc="165" b="1">
                <a:solidFill>
                  <a:srgbClr val="C5AE9F"/>
                </a:solidFill>
                <a:latin typeface="Microsoft Sans Serif"/>
                <a:cs typeface="Microsoft Sans Serif"/>
              </a:rPr>
              <a:t>MERCADO</a:t>
            </a:r>
            <a:endParaRPr sz="1400">
              <a:latin typeface="Microsoft Sans Serif"/>
              <a:cs typeface="Microsoft Sans Serif"/>
            </a:endParaRPr>
          </a:p>
        </p:txBody>
      </p:sp>
      <p:sp>
        <p:nvSpPr>
          <p:cNvPr id="8" name="object 8"/>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3743452" y="1395781"/>
            <a:ext cx="798700" cy="735252"/>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3247135" y="2358648"/>
            <a:ext cx="1791478" cy="623285"/>
          </a:xfrm>
          <a:prstGeom prst="rect">
            <a:avLst/>
          </a:prstGeom>
          <a:blipFill>
            <a:blip r:embed="rId4" cstate="print"/>
            <a:stretch>
              <a:fillRect/>
            </a:stretch>
          </a:blipFill>
        </p:spPr>
        <p:txBody>
          <a:bodyPr wrap="square" lIns="0" tIns="0" rIns="0" bIns="0" rtlCol="0"/>
          <a:lstStyle/>
          <a:p/>
        </p:txBody>
      </p:sp>
      <p:sp>
        <p:nvSpPr>
          <p:cNvPr id="5" name="object 5"/>
          <p:cNvSpPr/>
          <p:nvPr/>
        </p:nvSpPr>
        <p:spPr>
          <a:xfrm>
            <a:off x="2791841" y="3209618"/>
            <a:ext cx="2739468" cy="608356"/>
          </a:xfrm>
          <a:prstGeom prst="rect">
            <a:avLst/>
          </a:prstGeom>
          <a:blipFill>
            <a:blip r:embed="rId5" cstate="print"/>
            <a:stretch>
              <a:fillRect/>
            </a:stretch>
          </a:blipFill>
        </p:spPr>
        <p:txBody>
          <a:bodyPr wrap="square" lIns="0" tIns="0" rIns="0" bIns="0" rtlCol="0"/>
          <a:lstStyle/>
          <a:p/>
        </p:txBody>
      </p:sp>
      <p:sp>
        <p:nvSpPr>
          <p:cNvPr id="6" name="object 6"/>
          <p:cNvSpPr/>
          <p:nvPr/>
        </p:nvSpPr>
        <p:spPr>
          <a:xfrm>
            <a:off x="2258060" y="4071751"/>
            <a:ext cx="3769568" cy="623285"/>
          </a:xfrm>
          <a:prstGeom prst="rect">
            <a:avLst/>
          </a:prstGeom>
          <a:blipFill>
            <a:blip r:embed="rId6" cstate="print"/>
            <a:stretch>
              <a:fillRect/>
            </a:stretch>
          </a:blipFill>
        </p:spPr>
        <p:txBody>
          <a:bodyPr wrap="square" lIns="0" tIns="0" rIns="0" bIns="0" rtlCol="0"/>
          <a:lstStyle/>
          <a:p/>
        </p:txBody>
      </p:sp>
      <p:sp>
        <p:nvSpPr>
          <p:cNvPr id="7" name="object 7"/>
          <p:cNvSpPr/>
          <p:nvPr/>
        </p:nvSpPr>
        <p:spPr>
          <a:xfrm>
            <a:off x="1787779" y="4922742"/>
            <a:ext cx="4710093" cy="597160"/>
          </a:xfrm>
          <a:prstGeom prst="rect">
            <a:avLst/>
          </a:prstGeom>
          <a:blipFill>
            <a:blip r:embed="rId7" cstate="print"/>
            <a:stretch>
              <a:fillRect/>
            </a:stretch>
          </a:blipFill>
        </p:spPr>
        <p:txBody>
          <a:bodyPr wrap="square" lIns="0" tIns="0" rIns="0" bIns="0" rtlCol="0"/>
          <a:lstStyle/>
          <a:p/>
        </p:txBody>
      </p:sp>
      <p:sp>
        <p:nvSpPr>
          <p:cNvPr id="8" name="object 8"/>
          <p:cNvSpPr/>
          <p:nvPr/>
        </p:nvSpPr>
        <p:spPr>
          <a:xfrm>
            <a:off x="2373757" y="7348695"/>
            <a:ext cx="1993018" cy="48520"/>
          </a:xfrm>
          <a:prstGeom prst="rect">
            <a:avLst/>
          </a:prstGeom>
          <a:blipFill>
            <a:blip r:embed="rId8" cstate="print"/>
            <a:stretch>
              <a:fillRect/>
            </a:stretch>
          </a:blipFill>
        </p:spPr>
        <p:txBody>
          <a:bodyPr wrap="square" lIns="0" tIns="0" rIns="0" bIns="0" rtlCol="0"/>
          <a:lstStyle/>
          <a:p/>
        </p:txBody>
      </p:sp>
      <p:sp>
        <p:nvSpPr>
          <p:cNvPr id="9" name="object 9"/>
          <p:cNvSpPr/>
          <p:nvPr/>
        </p:nvSpPr>
        <p:spPr>
          <a:xfrm>
            <a:off x="0" y="9505915"/>
            <a:ext cx="7751872" cy="529979"/>
          </a:xfrm>
          <a:prstGeom prst="rect">
            <a:avLst/>
          </a:prstGeom>
          <a:blipFill>
            <a:blip r:embed="rId9" cstate="print"/>
            <a:stretch>
              <a:fillRect/>
            </a:stretch>
          </a:blipFill>
        </p:spPr>
        <p:txBody>
          <a:bodyPr wrap="square" lIns="0" tIns="0" rIns="0" bIns="0" rtlCol="0"/>
          <a:lstStyle/>
          <a:p/>
        </p:txBody>
      </p:sp>
      <p:sp>
        <p:nvSpPr>
          <p:cNvPr id="10" name="object 10"/>
          <p:cNvSpPr/>
          <p:nvPr/>
        </p:nvSpPr>
        <p:spPr>
          <a:xfrm>
            <a:off x="1183121" y="5491992"/>
            <a:ext cx="619760" cy="0"/>
          </a:xfrm>
          <a:custGeom>
            <a:avLst/>
            <a:gdLst/>
            <a:ahLst/>
            <a:cxnLst/>
            <a:rect l="l" t="t" r="r" b="b"/>
            <a:pathLst>
              <a:path w="619760" h="0">
                <a:moveTo>
                  <a:pt x="0" y="0"/>
                </a:moveTo>
                <a:lnTo>
                  <a:pt x="619556" y="0"/>
                </a:lnTo>
              </a:path>
            </a:pathLst>
          </a:custGeom>
          <a:ln w="11201">
            <a:solidFill>
              <a:srgbClr val="68686B"/>
            </a:solidFill>
          </a:ln>
        </p:spPr>
        <p:txBody>
          <a:bodyPr wrap="square" lIns="0" tIns="0" rIns="0" bIns="0" rtlCol="0"/>
          <a:lstStyle/>
          <a:p/>
        </p:txBody>
      </p:sp>
      <p:sp>
        <p:nvSpPr>
          <p:cNvPr id="11" name="object 11"/>
          <p:cNvSpPr/>
          <p:nvPr/>
        </p:nvSpPr>
        <p:spPr>
          <a:xfrm>
            <a:off x="1645920" y="6706839"/>
            <a:ext cx="4841240" cy="0"/>
          </a:xfrm>
          <a:custGeom>
            <a:avLst/>
            <a:gdLst/>
            <a:ahLst/>
            <a:cxnLst/>
            <a:rect l="l" t="t" r="r" b="b"/>
            <a:pathLst>
              <a:path w="4841240" h="0">
                <a:moveTo>
                  <a:pt x="0" y="0"/>
                </a:moveTo>
                <a:lnTo>
                  <a:pt x="4840719" y="0"/>
                </a:lnTo>
              </a:path>
            </a:pathLst>
          </a:custGeom>
          <a:ln w="7467">
            <a:solidFill>
              <a:srgbClr val="C4C4C4"/>
            </a:solidFill>
          </a:ln>
        </p:spPr>
        <p:txBody>
          <a:bodyPr wrap="square" lIns="0" tIns="0" rIns="0" bIns="0" rtlCol="0"/>
          <a:lstStyle/>
          <a:p/>
        </p:txBody>
      </p:sp>
      <p:sp>
        <p:nvSpPr>
          <p:cNvPr id="12" name="object 12"/>
          <p:cNvSpPr txBox="1"/>
          <p:nvPr/>
        </p:nvSpPr>
        <p:spPr>
          <a:xfrm>
            <a:off x="715137" y="551471"/>
            <a:ext cx="6339840" cy="652780"/>
          </a:xfrm>
          <a:prstGeom prst="rect">
            <a:avLst/>
          </a:prstGeom>
        </p:spPr>
        <p:txBody>
          <a:bodyPr wrap="square" lIns="0" tIns="12700" rIns="0" bIns="0" rtlCol="0" vert="horz">
            <a:spAutoFit/>
          </a:bodyPr>
          <a:lstStyle/>
          <a:p>
            <a:pPr algn="just" marL="12700" marR="5080" indent="18415">
              <a:lnSpc>
                <a:spcPct val="114300"/>
              </a:lnSpc>
              <a:spcBef>
                <a:spcPts val="100"/>
              </a:spcBef>
            </a:pPr>
            <a:r>
              <a:rPr dirty="0" sz="1200" spc="65">
                <a:solidFill>
                  <a:srgbClr val="0E0F0F"/>
                </a:solidFill>
                <a:latin typeface="Microsoft Sans Serif"/>
                <a:cs typeface="Microsoft Sans Serif"/>
              </a:rPr>
              <a:t>Es </a:t>
            </a:r>
            <a:r>
              <a:rPr dirty="0" sz="1200" spc="50">
                <a:solidFill>
                  <a:srgbClr val="0E0F0F"/>
                </a:solidFill>
                <a:latin typeface="Microsoft Sans Serif"/>
                <a:cs typeface="Microsoft Sans Serif"/>
              </a:rPr>
              <a:t>fundamental </a:t>
            </a:r>
            <a:r>
              <a:rPr dirty="0" sz="1200" spc="20">
                <a:solidFill>
                  <a:srgbClr val="0E0F0F"/>
                </a:solidFill>
                <a:latin typeface="Microsoft Sans Serif"/>
                <a:cs typeface="Microsoft Sans Serif"/>
              </a:rPr>
              <a:t>fijar </a:t>
            </a:r>
            <a:r>
              <a:rPr dirty="0" sz="1200" spc="35">
                <a:solidFill>
                  <a:srgbClr val="0E0F0F"/>
                </a:solidFill>
                <a:latin typeface="Microsoft Sans Serif"/>
                <a:cs typeface="Microsoft Sans Serif"/>
              </a:rPr>
              <a:t>el </a:t>
            </a:r>
            <a:r>
              <a:rPr dirty="0" sz="1200" spc="45">
                <a:solidFill>
                  <a:srgbClr val="0E0F0F"/>
                </a:solidFill>
                <a:latin typeface="Microsoft Sans Serif"/>
                <a:cs typeface="Microsoft Sans Serif"/>
              </a:rPr>
              <a:t>precio </a:t>
            </a:r>
            <a:r>
              <a:rPr dirty="0" sz="1200" spc="60">
                <a:solidFill>
                  <a:srgbClr val="0E0F0F"/>
                </a:solidFill>
                <a:latin typeface="Microsoft Sans Serif"/>
                <a:cs typeface="Microsoft Sans Serif"/>
              </a:rPr>
              <a:t>de </a:t>
            </a:r>
            <a:r>
              <a:rPr dirty="0" sz="1200" spc="55">
                <a:solidFill>
                  <a:srgbClr val="0E0F0F"/>
                </a:solidFill>
                <a:latin typeface="Microsoft Sans Serif"/>
                <a:cs typeface="Microsoft Sans Serif"/>
              </a:rPr>
              <a:t>su </a:t>
            </a:r>
            <a:r>
              <a:rPr dirty="0" sz="1200" spc="45">
                <a:solidFill>
                  <a:srgbClr val="0E0F0F"/>
                </a:solidFill>
                <a:latin typeface="Microsoft Sans Serif"/>
                <a:cs typeface="Microsoft Sans Serif"/>
              </a:rPr>
              <a:t>vivienda </a:t>
            </a:r>
            <a:r>
              <a:rPr dirty="0" sz="1200" spc="35">
                <a:solidFill>
                  <a:srgbClr val="0E0F0F"/>
                </a:solidFill>
                <a:latin typeface="Microsoft Sans Serif"/>
                <a:cs typeface="Microsoft Sans Serif"/>
              </a:rPr>
              <a:t>al </a:t>
            </a:r>
            <a:r>
              <a:rPr dirty="0" sz="1200" spc="40">
                <a:solidFill>
                  <a:srgbClr val="0E0F0F"/>
                </a:solidFill>
                <a:latin typeface="Microsoft Sans Serif"/>
                <a:cs typeface="Microsoft Sans Serif"/>
              </a:rPr>
              <a:t>valor justo </a:t>
            </a:r>
            <a:r>
              <a:rPr dirty="0" sz="1200" spc="60">
                <a:solidFill>
                  <a:srgbClr val="0E0F0F"/>
                </a:solidFill>
                <a:latin typeface="Microsoft Sans Serif"/>
                <a:cs typeface="Microsoft Sans Serif"/>
              </a:rPr>
              <a:t>de mercado desde </a:t>
            </a:r>
            <a:r>
              <a:rPr dirty="0" sz="1200" spc="30">
                <a:solidFill>
                  <a:srgbClr val="0E0F0F"/>
                </a:solidFill>
                <a:latin typeface="Microsoft Sans Serif"/>
                <a:cs typeface="Microsoft Sans Serif"/>
              </a:rPr>
              <a:t>el </a:t>
            </a:r>
            <a:r>
              <a:rPr dirty="0" sz="1200" spc="375">
                <a:solidFill>
                  <a:srgbClr val="0E0F0F"/>
                </a:solidFill>
                <a:latin typeface="Microsoft Sans Serif"/>
                <a:cs typeface="Microsoft Sans Serif"/>
              </a:rPr>
              <a:t> </a:t>
            </a:r>
            <a:r>
              <a:rPr dirty="0" sz="1200" spc="35">
                <a:solidFill>
                  <a:srgbClr val="0E0F0F"/>
                </a:solidFill>
                <a:latin typeface="Microsoft Sans Serif"/>
                <a:cs typeface="Microsoft Sans Serif"/>
              </a:rPr>
              <a:t>principio </a:t>
            </a:r>
            <a:r>
              <a:rPr dirty="0" sz="1200" spc="60">
                <a:solidFill>
                  <a:srgbClr val="0E0F0F"/>
                </a:solidFill>
                <a:latin typeface="Microsoft Sans Serif"/>
                <a:cs typeface="Microsoft Sans Serif"/>
              </a:rPr>
              <a:t>de </a:t>
            </a:r>
            <a:r>
              <a:rPr dirty="0" sz="1200" spc="55">
                <a:solidFill>
                  <a:srgbClr val="0E0F0F"/>
                </a:solidFill>
                <a:latin typeface="Microsoft Sans Serif"/>
                <a:cs typeface="Microsoft Sans Serif"/>
              </a:rPr>
              <a:t>su </a:t>
            </a:r>
            <a:r>
              <a:rPr dirty="0" sz="1200" spc="40">
                <a:solidFill>
                  <a:srgbClr val="0E0F0F"/>
                </a:solidFill>
                <a:latin typeface="Microsoft Sans Serif"/>
                <a:cs typeface="Microsoft Sans Serif"/>
              </a:rPr>
              <a:t>cotización. </a:t>
            </a:r>
            <a:r>
              <a:rPr dirty="0" sz="1200" spc="45">
                <a:solidFill>
                  <a:srgbClr val="0E0F0F"/>
                </a:solidFill>
                <a:latin typeface="Microsoft Sans Serif"/>
                <a:cs typeface="Microsoft Sans Serif"/>
              </a:rPr>
              <a:t>Históricamente, </a:t>
            </a:r>
            <a:r>
              <a:rPr dirty="0" sz="1200" spc="35">
                <a:solidFill>
                  <a:srgbClr val="0E0F0F"/>
                </a:solidFill>
                <a:latin typeface="Microsoft Sans Serif"/>
                <a:cs typeface="Microsoft Sans Serif"/>
              </a:rPr>
              <a:t>el </a:t>
            </a:r>
            <a:r>
              <a:rPr dirty="0" sz="1200" spc="80">
                <a:solidFill>
                  <a:srgbClr val="0E0F0F"/>
                </a:solidFill>
                <a:latin typeface="Microsoft Sans Serif"/>
                <a:cs typeface="Microsoft Sans Serif"/>
              </a:rPr>
              <a:t>80% </a:t>
            </a:r>
            <a:r>
              <a:rPr dirty="0" sz="1200" spc="60">
                <a:solidFill>
                  <a:srgbClr val="0E0F0F"/>
                </a:solidFill>
                <a:latin typeface="Microsoft Sans Serif"/>
                <a:cs typeface="Microsoft Sans Serif"/>
              </a:rPr>
              <a:t>de </a:t>
            </a:r>
            <a:r>
              <a:rPr dirty="0" sz="1200" spc="35">
                <a:solidFill>
                  <a:srgbClr val="0E0F0F"/>
                </a:solidFill>
                <a:latin typeface="Microsoft Sans Serif"/>
                <a:cs typeface="Microsoft Sans Serif"/>
              </a:rPr>
              <a:t>la </a:t>
            </a:r>
            <a:r>
              <a:rPr dirty="0" sz="1200" spc="40">
                <a:solidFill>
                  <a:srgbClr val="0E0F0F"/>
                </a:solidFill>
                <a:latin typeface="Microsoft Sans Serif"/>
                <a:cs typeface="Microsoft Sans Serif"/>
              </a:rPr>
              <a:t>eficacia </a:t>
            </a:r>
            <a:r>
              <a:rPr dirty="0" sz="1200" spc="45">
                <a:solidFill>
                  <a:srgbClr val="0E0F0F"/>
                </a:solidFill>
                <a:latin typeface="Microsoft Sans Serif"/>
                <a:cs typeface="Microsoft Sans Serif"/>
              </a:rPr>
              <a:t>del </a:t>
            </a:r>
            <a:r>
              <a:rPr dirty="0" sz="1200" spc="50">
                <a:solidFill>
                  <a:srgbClr val="0E0F0F"/>
                </a:solidFill>
                <a:latin typeface="Microsoft Sans Serif"/>
                <a:cs typeface="Microsoft Sans Serif"/>
              </a:rPr>
              <a:t>marketing </a:t>
            </a:r>
            <a:r>
              <a:rPr dirty="0" sz="1200" spc="45">
                <a:solidFill>
                  <a:srgbClr val="0E0F0F"/>
                </a:solidFill>
                <a:latin typeface="Microsoft Sans Serif"/>
                <a:cs typeface="Microsoft Sans Serif"/>
              </a:rPr>
              <a:t>está  relacionada</a:t>
            </a:r>
            <a:r>
              <a:rPr dirty="0" sz="1200" spc="10">
                <a:solidFill>
                  <a:srgbClr val="0E0F0F"/>
                </a:solidFill>
                <a:latin typeface="Microsoft Sans Serif"/>
                <a:cs typeface="Microsoft Sans Serif"/>
              </a:rPr>
              <a:t> </a:t>
            </a:r>
            <a:r>
              <a:rPr dirty="0" sz="1200" spc="60">
                <a:solidFill>
                  <a:srgbClr val="0E0F0F"/>
                </a:solidFill>
                <a:latin typeface="Microsoft Sans Serif"/>
                <a:cs typeface="Microsoft Sans Serif"/>
              </a:rPr>
              <a:t>con</a:t>
            </a:r>
            <a:r>
              <a:rPr dirty="0" sz="1200" spc="15">
                <a:solidFill>
                  <a:srgbClr val="0E0F0F"/>
                </a:solidFill>
                <a:latin typeface="Microsoft Sans Serif"/>
                <a:cs typeface="Microsoft Sans Serif"/>
              </a:rPr>
              <a:t> </a:t>
            </a:r>
            <a:r>
              <a:rPr dirty="0" sz="1200" spc="35">
                <a:solidFill>
                  <a:srgbClr val="0E0F0F"/>
                </a:solidFill>
                <a:latin typeface="Microsoft Sans Serif"/>
                <a:cs typeface="Microsoft Sans Serif"/>
              </a:rPr>
              <a:t>el</a:t>
            </a:r>
            <a:r>
              <a:rPr dirty="0" sz="1200" spc="15">
                <a:solidFill>
                  <a:srgbClr val="0E0F0F"/>
                </a:solidFill>
                <a:latin typeface="Microsoft Sans Serif"/>
                <a:cs typeface="Microsoft Sans Serif"/>
              </a:rPr>
              <a:t> </a:t>
            </a:r>
            <a:r>
              <a:rPr dirty="0" sz="1200" spc="40">
                <a:solidFill>
                  <a:srgbClr val="0E0F0F"/>
                </a:solidFill>
                <a:latin typeface="Microsoft Sans Serif"/>
                <a:cs typeface="Microsoft Sans Serif"/>
              </a:rPr>
              <a:t>precio.</a:t>
            </a:r>
            <a:r>
              <a:rPr dirty="0" sz="1200" spc="15">
                <a:solidFill>
                  <a:srgbClr val="0E0F0F"/>
                </a:solidFill>
                <a:latin typeface="Microsoft Sans Serif"/>
                <a:cs typeface="Microsoft Sans Serif"/>
              </a:rPr>
              <a:t> </a:t>
            </a:r>
            <a:r>
              <a:rPr dirty="0" sz="1200" spc="60">
                <a:solidFill>
                  <a:srgbClr val="0E0F0F"/>
                </a:solidFill>
                <a:latin typeface="Microsoft Sans Serif"/>
                <a:cs typeface="Microsoft Sans Serif"/>
              </a:rPr>
              <a:t>La</a:t>
            </a:r>
            <a:r>
              <a:rPr dirty="0" sz="1200" spc="15">
                <a:solidFill>
                  <a:srgbClr val="0E0F0F"/>
                </a:solidFill>
                <a:latin typeface="Microsoft Sans Serif"/>
                <a:cs typeface="Microsoft Sans Serif"/>
              </a:rPr>
              <a:t> </a:t>
            </a:r>
            <a:r>
              <a:rPr dirty="0" sz="1200" spc="50">
                <a:solidFill>
                  <a:srgbClr val="0E0F0F"/>
                </a:solidFill>
                <a:latin typeface="Microsoft Sans Serif"/>
                <a:cs typeface="Microsoft Sans Serif"/>
              </a:rPr>
              <a:t>primera</a:t>
            </a:r>
            <a:r>
              <a:rPr dirty="0" sz="1200" spc="15">
                <a:solidFill>
                  <a:srgbClr val="0E0F0F"/>
                </a:solidFill>
                <a:latin typeface="Microsoft Sans Serif"/>
                <a:cs typeface="Microsoft Sans Serif"/>
              </a:rPr>
              <a:t> </a:t>
            </a:r>
            <a:r>
              <a:rPr dirty="0" sz="1200" spc="40">
                <a:solidFill>
                  <a:srgbClr val="0E0F0F"/>
                </a:solidFill>
                <a:latin typeface="Microsoft Sans Serif"/>
                <a:cs typeface="Microsoft Sans Serif"/>
              </a:rPr>
              <a:t>oferta</a:t>
            </a:r>
            <a:r>
              <a:rPr dirty="0" sz="1200" spc="15">
                <a:solidFill>
                  <a:srgbClr val="0E0F0F"/>
                </a:solidFill>
                <a:latin typeface="Microsoft Sans Serif"/>
                <a:cs typeface="Microsoft Sans Serif"/>
              </a:rPr>
              <a:t> </a:t>
            </a:r>
            <a:r>
              <a:rPr dirty="0" sz="1200" spc="50">
                <a:solidFill>
                  <a:srgbClr val="0E0F0F"/>
                </a:solidFill>
                <a:latin typeface="Microsoft Sans Serif"/>
                <a:cs typeface="Microsoft Sans Serif"/>
              </a:rPr>
              <a:t>suele</a:t>
            </a:r>
            <a:r>
              <a:rPr dirty="0" sz="1200" spc="15">
                <a:solidFill>
                  <a:srgbClr val="0E0F0F"/>
                </a:solidFill>
                <a:latin typeface="Microsoft Sans Serif"/>
                <a:cs typeface="Microsoft Sans Serif"/>
              </a:rPr>
              <a:t> </a:t>
            </a:r>
            <a:r>
              <a:rPr dirty="0" sz="1200" spc="45">
                <a:solidFill>
                  <a:srgbClr val="0E0F0F"/>
                </a:solidFill>
                <a:latin typeface="Microsoft Sans Serif"/>
                <a:cs typeface="Microsoft Sans Serif"/>
              </a:rPr>
              <a:t>ser</a:t>
            </a:r>
            <a:r>
              <a:rPr dirty="0" sz="1200" spc="15">
                <a:solidFill>
                  <a:srgbClr val="0E0F0F"/>
                </a:solidFill>
                <a:latin typeface="Microsoft Sans Serif"/>
                <a:cs typeface="Microsoft Sans Serif"/>
              </a:rPr>
              <a:t> </a:t>
            </a:r>
            <a:r>
              <a:rPr dirty="0" sz="1200" spc="35">
                <a:solidFill>
                  <a:srgbClr val="0E0F0F"/>
                </a:solidFill>
                <a:latin typeface="Microsoft Sans Serif"/>
                <a:cs typeface="Microsoft Sans Serif"/>
              </a:rPr>
              <a:t>la</a:t>
            </a:r>
            <a:r>
              <a:rPr dirty="0" sz="1200" spc="15">
                <a:solidFill>
                  <a:srgbClr val="0E0F0F"/>
                </a:solidFill>
                <a:latin typeface="Microsoft Sans Serif"/>
                <a:cs typeface="Microsoft Sans Serif"/>
              </a:rPr>
              <a:t> </a:t>
            </a:r>
            <a:r>
              <a:rPr dirty="0" sz="1200" spc="45">
                <a:solidFill>
                  <a:srgbClr val="0E0F0F"/>
                </a:solidFill>
                <a:latin typeface="Microsoft Sans Serif"/>
                <a:cs typeface="Microsoft Sans Serif"/>
              </a:rPr>
              <a:t>mejor. </a:t>
            </a:r>
            <a:endParaRPr sz="1200">
              <a:latin typeface="Microsoft Sans Serif"/>
              <a:cs typeface="Microsoft Sans Serif"/>
            </a:endParaRPr>
          </a:p>
        </p:txBody>
      </p:sp>
      <p:sp>
        <p:nvSpPr>
          <p:cNvPr id="31" name="object 31"/>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13" name="object 13"/>
          <p:cNvSpPr txBox="1"/>
          <p:nvPr/>
        </p:nvSpPr>
        <p:spPr>
          <a:xfrm>
            <a:off x="771144" y="1499590"/>
            <a:ext cx="1144905" cy="730885"/>
          </a:xfrm>
          <a:prstGeom prst="rect">
            <a:avLst/>
          </a:prstGeom>
        </p:spPr>
        <p:txBody>
          <a:bodyPr wrap="square" lIns="0" tIns="12700" rIns="0" bIns="0" rtlCol="0" vert="horz">
            <a:spAutoFit/>
          </a:bodyPr>
          <a:lstStyle/>
          <a:p>
            <a:pPr algn="just" marL="12700" marR="5080" indent="6985">
              <a:lnSpc>
                <a:spcPct val="114300"/>
              </a:lnSpc>
              <a:spcBef>
                <a:spcPts val="100"/>
              </a:spcBef>
            </a:pPr>
            <a:r>
              <a:rPr dirty="0" sz="1350" spc="-30" b="1">
                <a:latin typeface="Verdana"/>
                <a:cs typeface="Verdana"/>
              </a:rPr>
              <a:t>Impacto</a:t>
            </a:r>
            <a:r>
              <a:rPr dirty="0" sz="1350" spc="-160" b="1">
                <a:latin typeface="Verdana"/>
                <a:cs typeface="Verdana"/>
              </a:rPr>
              <a:t> </a:t>
            </a:r>
            <a:r>
              <a:rPr dirty="0" sz="1350" spc="-35" b="1">
                <a:latin typeface="Verdana"/>
                <a:cs typeface="Verdana"/>
              </a:rPr>
              <a:t>del  </a:t>
            </a:r>
            <a:r>
              <a:rPr dirty="0" sz="1350" spc="-30" b="1">
                <a:latin typeface="Verdana"/>
                <a:cs typeface="Verdana"/>
              </a:rPr>
              <a:t>precio </a:t>
            </a:r>
            <a:r>
              <a:rPr dirty="0" sz="1350" spc="-20" b="1">
                <a:latin typeface="Verdana"/>
                <a:cs typeface="Verdana"/>
              </a:rPr>
              <a:t>en </a:t>
            </a:r>
            <a:r>
              <a:rPr dirty="0" sz="1350" spc="-35" b="1">
                <a:latin typeface="Verdana"/>
                <a:cs typeface="Verdana"/>
              </a:rPr>
              <a:t>la  visibilidad</a:t>
            </a:r>
            <a:endParaRPr sz="1350">
              <a:latin typeface="Verdana"/>
              <a:cs typeface="Verdana"/>
            </a:endParaRPr>
          </a:p>
        </p:txBody>
      </p:sp>
      <p:sp>
        <p:nvSpPr>
          <p:cNvPr id="14" name="object 14"/>
          <p:cNvSpPr txBox="1"/>
          <p:nvPr/>
        </p:nvSpPr>
        <p:spPr>
          <a:xfrm>
            <a:off x="1283335" y="3485895"/>
            <a:ext cx="1407795" cy="208279"/>
          </a:xfrm>
          <a:prstGeom prst="rect">
            <a:avLst/>
          </a:prstGeom>
        </p:spPr>
        <p:txBody>
          <a:bodyPr wrap="square" lIns="0" tIns="12700" rIns="0" bIns="0" rtlCol="0" vert="horz">
            <a:spAutoFit/>
          </a:bodyPr>
          <a:lstStyle/>
          <a:p>
            <a:pPr marL="12700">
              <a:lnSpc>
                <a:spcPct val="100000"/>
              </a:lnSpc>
              <a:spcBef>
                <a:spcPts val="100"/>
              </a:spcBef>
            </a:pPr>
            <a:r>
              <a:rPr dirty="0" sz="1200" spc="60">
                <a:solidFill>
                  <a:srgbClr val="101010"/>
                </a:solidFill>
                <a:latin typeface="Microsoft Sans Serif"/>
                <a:cs typeface="Microsoft Sans Serif"/>
              </a:rPr>
              <a:t>Valor </a:t>
            </a:r>
            <a:r>
              <a:rPr dirty="0" sz="1200" spc="75">
                <a:solidFill>
                  <a:srgbClr val="101010"/>
                </a:solidFill>
                <a:latin typeface="Microsoft Sans Serif"/>
                <a:cs typeface="Microsoft Sans Serif"/>
              </a:rPr>
              <a:t>de</a:t>
            </a:r>
            <a:r>
              <a:rPr dirty="0" sz="1200" spc="-35">
                <a:solidFill>
                  <a:srgbClr val="101010"/>
                </a:solidFill>
                <a:latin typeface="Microsoft Sans Serif"/>
                <a:cs typeface="Microsoft Sans Serif"/>
              </a:rPr>
              <a:t> </a:t>
            </a:r>
            <a:r>
              <a:rPr dirty="0" sz="1200" spc="75">
                <a:solidFill>
                  <a:srgbClr val="101010"/>
                </a:solidFill>
                <a:latin typeface="Microsoft Sans Serif"/>
                <a:cs typeface="Microsoft Sans Serif"/>
              </a:rPr>
              <a:t>mercado </a:t>
            </a:r>
            <a:endParaRPr sz="1200">
              <a:latin typeface="Microsoft Sans Serif"/>
              <a:cs typeface="Microsoft Sans Serif"/>
            </a:endParaRPr>
          </a:p>
        </p:txBody>
      </p:sp>
      <p:sp>
        <p:nvSpPr>
          <p:cNvPr id="15" name="object 15"/>
          <p:cNvSpPr txBox="1"/>
          <p:nvPr/>
        </p:nvSpPr>
        <p:spPr>
          <a:xfrm>
            <a:off x="1790064" y="4466564"/>
            <a:ext cx="347980" cy="208279"/>
          </a:xfrm>
          <a:prstGeom prst="rect">
            <a:avLst/>
          </a:prstGeom>
        </p:spPr>
        <p:txBody>
          <a:bodyPr wrap="square" lIns="0" tIns="12700" rIns="0" bIns="0" rtlCol="0" vert="horz">
            <a:spAutoFit/>
          </a:bodyPr>
          <a:lstStyle/>
          <a:p>
            <a:pPr marL="12700">
              <a:lnSpc>
                <a:spcPct val="100000"/>
              </a:lnSpc>
              <a:spcBef>
                <a:spcPts val="100"/>
              </a:spcBef>
            </a:pPr>
            <a:r>
              <a:rPr dirty="0" u="sng" sz="1200" spc="-130">
                <a:solidFill>
                  <a:srgbClr val="151515"/>
                </a:solidFill>
                <a:uFill>
                  <a:solidFill>
                    <a:srgbClr val="848484"/>
                  </a:solidFill>
                </a:uFill>
                <a:latin typeface="Microsoft Sans Serif"/>
                <a:cs typeface="Microsoft Sans Serif"/>
              </a:rPr>
              <a:t>-10% </a:t>
            </a:r>
            <a:endParaRPr sz="1200">
              <a:latin typeface="Microsoft Sans Serif"/>
              <a:cs typeface="Microsoft Sans Serif"/>
            </a:endParaRPr>
          </a:p>
        </p:txBody>
      </p:sp>
      <p:sp>
        <p:nvSpPr>
          <p:cNvPr id="16" name="object 16"/>
          <p:cNvSpPr txBox="1"/>
          <p:nvPr/>
        </p:nvSpPr>
        <p:spPr>
          <a:xfrm>
            <a:off x="1338452" y="5254091"/>
            <a:ext cx="345440" cy="208279"/>
          </a:xfrm>
          <a:prstGeom prst="rect">
            <a:avLst/>
          </a:prstGeom>
        </p:spPr>
        <p:txBody>
          <a:bodyPr wrap="square" lIns="0" tIns="12700" rIns="0" bIns="0" rtlCol="0" vert="horz">
            <a:spAutoFit/>
          </a:bodyPr>
          <a:lstStyle/>
          <a:p>
            <a:pPr marL="12700">
              <a:lnSpc>
                <a:spcPct val="100000"/>
              </a:lnSpc>
              <a:spcBef>
                <a:spcPts val="100"/>
              </a:spcBef>
            </a:pPr>
            <a:r>
              <a:rPr dirty="0" sz="1200" spc="-135">
                <a:solidFill>
                  <a:srgbClr val="101010"/>
                </a:solidFill>
                <a:latin typeface="Microsoft Sans Serif"/>
                <a:cs typeface="Microsoft Sans Serif"/>
              </a:rPr>
              <a:t>-15% </a:t>
            </a:r>
            <a:endParaRPr sz="1200">
              <a:latin typeface="Microsoft Sans Serif"/>
              <a:cs typeface="Microsoft Sans Serif"/>
            </a:endParaRPr>
          </a:p>
        </p:txBody>
      </p:sp>
      <p:sp>
        <p:nvSpPr>
          <p:cNvPr id="17" name="object 17"/>
          <p:cNvSpPr txBox="1"/>
          <p:nvPr/>
        </p:nvSpPr>
        <p:spPr>
          <a:xfrm>
            <a:off x="3249295" y="1857730"/>
            <a:ext cx="389255" cy="208279"/>
          </a:xfrm>
          <a:prstGeom prst="rect">
            <a:avLst/>
          </a:prstGeom>
        </p:spPr>
        <p:txBody>
          <a:bodyPr wrap="square" lIns="0" tIns="12700" rIns="0" bIns="0" rtlCol="0" vert="horz">
            <a:spAutoFit/>
          </a:bodyPr>
          <a:lstStyle/>
          <a:p>
            <a:pPr marL="12700">
              <a:lnSpc>
                <a:spcPct val="100000"/>
              </a:lnSpc>
              <a:spcBef>
                <a:spcPts val="100"/>
              </a:spcBef>
            </a:pPr>
            <a:r>
              <a:rPr dirty="0" sz="1200" spc="-125">
                <a:solidFill>
                  <a:srgbClr val="121313"/>
                </a:solidFill>
                <a:latin typeface="Microsoft Sans Serif"/>
                <a:cs typeface="Microsoft Sans Serif"/>
              </a:rPr>
              <a:t>+15% </a:t>
            </a:r>
            <a:endParaRPr sz="1200">
              <a:latin typeface="Microsoft Sans Serif"/>
              <a:cs typeface="Microsoft Sans Serif"/>
            </a:endParaRPr>
          </a:p>
        </p:txBody>
      </p:sp>
      <p:sp>
        <p:nvSpPr>
          <p:cNvPr id="18" name="object 18"/>
          <p:cNvSpPr txBox="1"/>
          <p:nvPr/>
        </p:nvSpPr>
        <p:spPr>
          <a:xfrm>
            <a:off x="2745485" y="2753461"/>
            <a:ext cx="389255" cy="208279"/>
          </a:xfrm>
          <a:prstGeom prst="rect">
            <a:avLst/>
          </a:prstGeom>
        </p:spPr>
        <p:txBody>
          <a:bodyPr wrap="square" lIns="0" tIns="12700" rIns="0" bIns="0" rtlCol="0" vert="horz">
            <a:spAutoFit/>
          </a:bodyPr>
          <a:lstStyle/>
          <a:p>
            <a:pPr marL="12700">
              <a:lnSpc>
                <a:spcPct val="100000"/>
              </a:lnSpc>
              <a:spcBef>
                <a:spcPts val="100"/>
              </a:spcBef>
            </a:pPr>
            <a:r>
              <a:rPr dirty="0" u="sng" sz="1200" spc="-125">
                <a:solidFill>
                  <a:srgbClr val="121212"/>
                </a:solidFill>
                <a:uFill>
                  <a:solidFill>
                    <a:srgbClr val="878787"/>
                  </a:solidFill>
                </a:uFill>
                <a:latin typeface="Microsoft Sans Serif"/>
                <a:cs typeface="Microsoft Sans Serif"/>
              </a:rPr>
              <a:t>+10% </a:t>
            </a:r>
            <a:endParaRPr sz="1200">
              <a:latin typeface="Microsoft Sans Serif"/>
              <a:cs typeface="Microsoft Sans Serif"/>
            </a:endParaRPr>
          </a:p>
        </p:txBody>
      </p:sp>
      <p:sp>
        <p:nvSpPr>
          <p:cNvPr id="19" name="object 19"/>
          <p:cNvSpPr txBox="1"/>
          <p:nvPr/>
        </p:nvSpPr>
        <p:spPr>
          <a:xfrm>
            <a:off x="3309111" y="5594451"/>
            <a:ext cx="1568450" cy="162560"/>
          </a:xfrm>
          <a:prstGeom prst="rect">
            <a:avLst/>
          </a:prstGeom>
        </p:spPr>
        <p:txBody>
          <a:bodyPr wrap="square" lIns="0" tIns="12700" rIns="0" bIns="0" rtlCol="0" vert="horz">
            <a:spAutoFit/>
          </a:bodyPr>
          <a:lstStyle/>
          <a:p>
            <a:pPr marL="12700">
              <a:lnSpc>
                <a:spcPct val="100000"/>
              </a:lnSpc>
              <a:spcBef>
                <a:spcPts val="100"/>
              </a:spcBef>
            </a:pPr>
            <a:r>
              <a:rPr dirty="0" sz="900" spc="40" i="1">
                <a:solidFill>
                  <a:srgbClr val="131313"/>
                </a:solidFill>
                <a:latin typeface="Verdana"/>
                <a:cs typeface="Verdana"/>
              </a:rPr>
              <a:t>Fuente: </a:t>
            </a:r>
            <a:r>
              <a:rPr dirty="0" sz="900" spc="50" i="1">
                <a:solidFill>
                  <a:srgbClr val="131313"/>
                </a:solidFill>
                <a:latin typeface="Verdana"/>
                <a:cs typeface="Verdana"/>
              </a:rPr>
              <a:t>NAR Move</a:t>
            </a:r>
            <a:r>
              <a:rPr dirty="0" sz="900" spc="-40" i="1">
                <a:solidFill>
                  <a:srgbClr val="131313"/>
                </a:solidFill>
                <a:latin typeface="Verdana"/>
                <a:cs typeface="Verdana"/>
              </a:rPr>
              <a:t> </a:t>
            </a:r>
            <a:r>
              <a:rPr dirty="0" sz="900" spc="40" i="1">
                <a:solidFill>
                  <a:srgbClr val="131313"/>
                </a:solidFill>
                <a:latin typeface="Verdana"/>
                <a:cs typeface="Verdana"/>
              </a:rPr>
              <a:t>Sales</a:t>
            </a:r>
            <a:endParaRPr sz="900">
              <a:latin typeface="Verdana"/>
              <a:cs typeface="Verdana"/>
            </a:endParaRPr>
          </a:p>
        </p:txBody>
      </p:sp>
      <p:sp>
        <p:nvSpPr>
          <p:cNvPr id="20" name="object 20"/>
          <p:cNvSpPr txBox="1"/>
          <p:nvPr/>
        </p:nvSpPr>
        <p:spPr>
          <a:xfrm>
            <a:off x="5437098" y="1831631"/>
            <a:ext cx="1333500" cy="1070610"/>
          </a:xfrm>
          <a:prstGeom prst="rect">
            <a:avLst/>
          </a:prstGeom>
        </p:spPr>
        <p:txBody>
          <a:bodyPr wrap="square" lIns="0" tIns="12700" rIns="0" bIns="0" rtlCol="0" vert="horz">
            <a:spAutoFit/>
          </a:bodyPr>
          <a:lstStyle/>
          <a:p>
            <a:pPr algn="ctr" marL="12700" marR="5080">
              <a:lnSpc>
                <a:spcPct val="114300"/>
              </a:lnSpc>
              <a:spcBef>
                <a:spcPts val="100"/>
              </a:spcBef>
            </a:pPr>
            <a:r>
              <a:rPr dirty="0" sz="1200" spc="75">
                <a:solidFill>
                  <a:srgbClr val="111111"/>
                </a:solidFill>
                <a:latin typeface="Microsoft Sans Serif"/>
                <a:cs typeface="Microsoft Sans Serif"/>
              </a:rPr>
              <a:t>El porcentaje </a:t>
            </a:r>
            <a:r>
              <a:rPr dirty="0" sz="1200" spc="90">
                <a:solidFill>
                  <a:srgbClr val="111111"/>
                </a:solidFill>
                <a:latin typeface="Microsoft Sans Serif"/>
                <a:cs typeface="Microsoft Sans Serif"/>
              </a:rPr>
              <a:t>de  </a:t>
            </a:r>
            <a:r>
              <a:rPr dirty="0" sz="1200" spc="85">
                <a:solidFill>
                  <a:srgbClr val="111111"/>
                </a:solidFill>
                <a:latin typeface="Microsoft Sans Serif"/>
                <a:cs typeface="Microsoft Sans Serif"/>
              </a:rPr>
              <a:t>compradores  </a:t>
            </a:r>
            <a:r>
              <a:rPr dirty="0" sz="1200" spc="75">
                <a:solidFill>
                  <a:srgbClr val="111111"/>
                </a:solidFill>
                <a:latin typeface="Microsoft Sans Serif"/>
                <a:cs typeface="Microsoft Sans Serif"/>
              </a:rPr>
              <a:t>potenciales </a:t>
            </a:r>
            <a:r>
              <a:rPr dirty="0" sz="1200" spc="90">
                <a:solidFill>
                  <a:srgbClr val="111111"/>
                </a:solidFill>
                <a:latin typeface="Microsoft Sans Serif"/>
                <a:cs typeface="Microsoft Sans Serif"/>
              </a:rPr>
              <a:t>que  </a:t>
            </a:r>
            <a:r>
              <a:rPr dirty="0" sz="1200" spc="80">
                <a:solidFill>
                  <a:srgbClr val="111111"/>
                </a:solidFill>
                <a:latin typeface="Microsoft Sans Serif"/>
                <a:cs typeface="Microsoft Sans Serif"/>
              </a:rPr>
              <a:t>mirarán </a:t>
            </a:r>
            <a:r>
              <a:rPr dirty="0" sz="1200" spc="65">
                <a:solidFill>
                  <a:srgbClr val="111111"/>
                </a:solidFill>
                <a:latin typeface="Microsoft Sans Serif"/>
                <a:cs typeface="Microsoft Sans Serif"/>
              </a:rPr>
              <a:t>la  </a:t>
            </a:r>
            <a:r>
              <a:rPr dirty="0" sz="1200" spc="75">
                <a:solidFill>
                  <a:srgbClr val="111111"/>
                </a:solidFill>
                <a:latin typeface="Microsoft Sans Serif"/>
                <a:cs typeface="Microsoft Sans Serif"/>
              </a:rPr>
              <a:t>propiedad.</a:t>
            </a:r>
            <a:endParaRPr sz="1200">
              <a:latin typeface="Microsoft Sans Serif"/>
              <a:cs typeface="Microsoft Sans Serif"/>
            </a:endParaRPr>
          </a:p>
        </p:txBody>
      </p:sp>
      <p:sp>
        <p:nvSpPr>
          <p:cNvPr id="21" name="object 21"/>
          <p:cNvSpPr txBox="1"/>
          <p:nvPr/>
        </p:nvSpPr>
        <p:spPr>
          <a:xfrm>
            <a:off x="1842630" y="6157188"/>
            <a:ext cx="4501515" cy="360680"/>
          </a:xfrm>
          <a:prstGeom prst="rect">
            <a:avLst/>
          </a:prstGeom>
        </p:spPr>
        <p:txBody>
          <a:bodyPr wrap="square" lIns="0" tIns="12700" rIns="0" bIns="0" rtlCol="0" vert="horz">
            <a:spAutoFit/>
          </a:bodyPr>
          <a:lstStyle/>
          <a:p>
            <a:pPr marL="12700">
              <a:lnSpc>
                <a:spcPct val="100000"/>
              </a:lnSpc>
              <a:spcBef>
                <a:spcPts val="100"/>
              </a:spcBef>
            </a:pPr>
            <a:r>
              <a:rPr dirty="0" sz="2200" spc="5" b="1">
                <a:solidFill>
                  <a:srgbClr val="5D5D5D"/>
                </a:solidFill>
                <a:latin typeface="Calibri"/>
                <a:cs typeface="Calibri"/>
              </a:rPr>
              <a:t>EL TIEMPO EN EL MERCADO</a:t>
            </a:r>
            <a:r>
              <a:rPr dirty="0" sz="2200" spc="80" b="1">
                <a:solidFill>
                  <a:srgbClr val="5D5D5D"/>
                </a:solidFill>
                <a:latin typeface="Calibri"/>
                <a:cs typeface="Calibri"/>
              </a:rPr>
              <a:t> </a:t>
            </a:r>
            <a:r>
              <a:rPr dirty="0" sz="2200" spc="15" b="1">
                <a:solidFill>
                  <a:srgbClr val="5D5D5D"/>
                </a:solidFill>
                <a:latin typeface="Calibri"/>
                <a:cs typeface="Calibri"/>
              </a:rPr>
              <a:t>IMPORTA</a:t>
            </a:r>
            <a:endParaRPr sz="2200">
              <a:latin typeface="Calibri"/>
              <a:cs typeface="Calibri"/>
            </a:endParaRPr>
          </a:p>
        </p:txBody>
      </p:sp>
      <p:sp>
        <p:nvSpPr>
          <p:cNvPr id="22" name="object 22"/>
          <p:cNvSpPr txBox="1"/>
          <p:nvPr/>
        </p:nvSpPr>
        <p:spPr>
          <a:xfrm>
            <a:off x="1207769" y="6574001"/>
            <a:ext cx="1200150" cy="540385"/>
          </a:xfrm>
          <a:prstGeom prst="rect">
            <a:avLst/>
          </a:prstGeom>
        </p:spPr>
        <p:txBody>
          <a:bodyPr wrap="square" lIns="0" tIns="46990" rIns="0" bIns="0" rtlCol="0" vert="horz">
            <a:spAutoFit/>
          </a:bodyPr>
          <a:lstStyle/>
          <a:p>
            <a:pPr marL="12700">
              <a:lnSpc>
                <a:spcPct val="100000"/>
              </a:lnSpc>
              <a:spcBef>
                <a:spcPts val="370"/>
              </a:spcBef>
            </a:pPr>
            <a:r>
              <a:rPr dirty="0" sz="1000" spc="-95" b="1">
                <a:solidFill>
                  <a:srgbClr val="919193"/>
                </a:solidFill>
                <a:latin typeface="Microsoft Sans Serif"/>
                <a:cs typeface="Microsoft Sans Serif"/>
              </a:rPr>
              <a:t>105% </a:t>
            </a:r>
            <a:endParaRPr sz="1000">
              <a:latin typeface="Microsoft Sans Serif"/>
              <a:cs typeface="Microsoft Sans Serif"/>
            </a:endParaRPr>
          </a:p>
          <a:p>
            <a:pPr algn="r" marR="5080">
              <a:lnSpc>
                <a:spcPts val="1160"/>
              </a:lnSpc>
              <a:spcBef>
                <a:spcPts val="265"/>
              </a:spcBef>
            </a:pPr>
            <a:r>
              <a:rPr dirty="0" sz="1000" spc="-100" b="1">
                <a:solidFill>
                  <a:srgbClr val="888888"/>
                </a:solidFill>
                <a:latin typeface="Microsoft Sans Serif"/>
                <a:cs typeface="Microsoft Sans Serif"/>
              </a:rPr>
              <a:t>100% </a:t>
            </a:r>
            <a:endParaRPr sz="1000">
              <a:latin typeface="Microsoft Sans Serif"/>
              <a:cs typeface="Microsoft Sans Serif"/>
            </a:endParaRPr>
          </a:p>
          <a:p>
            <a:pPr marL="12700">
              <a:lnSpc>
                <a:spcPts val="1160"/>
              </a:lnSpc>
            </a:pPr>
            <a:r>
              <a:rPr dirty="0" sz="1000" spc="-95" b="1">
                <a:solidFill>
                  <a:srgbClr val="949494"/>
                </a:solidFill>
                <a:latin typeface="Microsoft Sans Serif"/>
                <a:cs typeface="Microsoft Sans Serif"/>
              </a:rPr>
              <a:t>100% </a:t>
            </a:r>
            <a:endParaRPr sz="1000">
              <a:latin typeface="Microsoft Sans Serif"/>
              <a:cs typeface="Microsoft Sans Serif"/>
            </a:endParaRPr>
          </a:p>
        </p:txBody>
      </p:sp>
      <p:sp>
        <p:nvSpPr>
          <p:cNvPr id="23" name="object 23"/>
          <p:cNvSpPr txBox="1"/>
          <p:nvPr/>
        </p:nvSpPr>
        <p:spPr>
          <a:xfrm>
            <a:off x="3327780" y="7119467"/>
            <a:ext cx="269875" cy="177800"/>
          </a:xfrm>
          <a:prstGeom prst="rect">
            <a:avLst/>
          </a:prstGeom>
        </p:spPr>
        <p:txBody>
          <a:bodyPr wrap="square" lIns="0" tIns="12700" rIns="0" bIns="0" rtlCol="0" vert="horz">
            <a:spAutoFit/>
          </a:bodyPr>
          <a:lstStyle/>
          <a:p>
            <a:pPr marL="12700">
              <a:lnSpc>
                <a:spcPct val="100000"/>
              </a:lnSpc>
              <a:spcBef>
                <a:spcPts val="100"/>
              </a:spcBef>
            </a:pPr>
            <a:r>
              <a:rPr dirty="0" sz="1000" spc="-100" b="1">
                <a:solidFill>
                  <a:srgbClr val="7A7A7A"/>
                </a:solidFill>
                <a:latin typeface="Microsoft Sans Serif"/>
                <a:cs typeface="Microsoft Sans Serif"/>
              </a:rPr>
              <a:t>95% </a:t>
            </a:r>
            <a:endParaRPr sz="1000">
              <a:latin typeface="Microsoft Sans Serif"/>
              <a:cs typeface="Microsoft Sans Serif"/>
            </a:endParaRPr>
          </a:p>
        </p:txBody>
      </p:sp>
      <p:sp>
        <p:nvSpPr>
          <p:cNvPr id="24" name="object 24"/>
          <p:cNvSpPr txBox="1"/>
          <p:nvPr/>
        </p:nvSpPr>
        <p:spPr>
          <a:xfrm>
            <a:off x="1271269" y="7268692"/>
            <a:ext cx="269875" cy="495300"/>
          </a:xfrm>
          <a:prstGeom prst="rect">
            <a:avLst/>
          </a:prstGeom>
        </p:spPr>
        <p:txBody>
          <a:bodyPr wrap="square" lIns="0" tIns="12700" rIns="0" bIns="0" rtlCol="0" vert="horz">
            <a:spAutoFit/>
          </a:bodyPr>
          <a:lstStyle/>
          <a:p>
            <a:pPr marL="12700">
              <a:lnSpc>
                <a:spcPct val="100000"/>
              </a:lnSpc>
              <a:spcBef>
                <a:spcPts val="100"/>
              </a:spcBef>
            </a:pPr>
            <a:r>
              <a:rPr dirty="0" sz="1000" spc="-100" b="1">
                <a:solidFill>
                  <a:srgbClr val="8A8B8B"/>
                </a:solidFill>
                <a:latin typeface="Microsoft Sans Serif"/>
                <a:cs typeface="Microsoft Sans Serif"/>
              </a:rPr>
              <a:t>95% </a:t>
            </a:r>
            <a:endParaRPr sz="1000">
              <a:latin typeface="Microsoft Sans Serif"/>
              <a:cs typeface="Microsoft Sans Serif"/>
            </a:endParaRPr>
          </a:p>
          <a:p>
            <a:pPr>
              <a:lnSpc>
                <a:spcPct val="100000"/>
              </a:lnSpc>
              <a:spcBef>
                <a:spcPts val="30"/>
              </a:spcBef>
            </a:pPr>
            <a:endParaRPr sz="1100">
              <a:latin typeface="Times New Roman"/>
              <a:cs typeface="Times New Roman"/>
            </a:endParaRPr>
          </a:p>
          <a:p>
            <a:pPr marL="12700">
              <a:lnSpc>
                <a:spcPct val="100000"/>
              </a:lnSpc>
            </a:pPr>
            <a:r>
              <a:rPr dirty="0" sz="1000" spc="-100" b="1">
                <a:solidFill>
                  <a:srgbClr val="979797"/>
                </a:solidFill>
                <a:latin typeface="Microsoft Sans Serif"/>
                <a:cs typeface="Microsoft Sans Serif"/>
              </a:rPr>
              <a:t>90% </a:t>
            </a:r>
            <a:endParaRPr sz="1000">
              <a:latin typeface="Microsoft Sans Serif"/>
              <a:cs typeface="Microsoft Sans Serif"/>
            </a:endParaRPr>
          </a:p>
        </p:txBody>
      </p:sp>
      <p:sp>
        <p:nvSpPr>
          <p:cNvPr id="25" name="object 25"/>
          <p:cNvSpPr txBox="1"/>
          <p:nvPr/>
        </p:nvSpPr>
        <p:spPr>
          <a:xfrm>
            <a:off x="5742432" y="7772627"/>
            <a:ext cx="246379" cy="177800"/>
          </a:xfrm>
          <a:prstGeom prst="rect">
            <a:avLst/>
          </a:prstGeom>
        </p:spPr>
        <p:txBody>
          <a:bodyPr wrap="square" lIns="0" tIns="12700" rIns="0" bIns="0" rtlCol="0" vert="horz">
            <a:spAutoFit/>
          </a:bodyPr>
          <a:lstStyle/>
          <a:p>
            <a:pPr marL="12700">
              <a:lnSpc>
                <a:spcPct val="100000"/>
              </a:lnSpc>
              <a:spcBef>
                <a:spcPts val="100"/>
              </a:spcBef>
            </a:pPr>
            <a:r>
              <a:rPr dirty="0" sz="1000" spc="-90" b="1">
                <a:solidFill>
                  <a:srgbClr val="797979"/>
                </a:solidFill>
                <a:latin typeface="Arial"/>
                <a:cs typeface="Arial"/>
              </a:rPr>
              <a:t>85%</a:t>
            </a:r>
            <a:endParaRPr sz="1000">
              <a:latin typeface="Arial"/>
              <a:cs typeface="Arial"/>
            </a:endParaRPr>
          </a:p>
        </p:txBody>
      </p:sp>
      <p:sp>
        <p:nvSpPr>
          <p:cNvPr id="26" name="object 26"/>
          <p:cNvSpPr txBox="1"/>
          <p:nvPr/>
        </p:nvSpPr>
        <p:spPr>
          <a:xfrm>
            <a:off x="1271269" y="7925663"/>
            <a:ext cx="269875" cy="177800"/>
          </a:xfrm>
          <a:prstGeom prst="rect">
            <a:avLst/>
          </a:prstGeom>
        </p:spPr>
        <p:txBody>
          <a:bodyPr wrap="square" lIns="0" tIns="12700" rIns="0" bIns="0" rtlCol="0" vert="horz">
            <a:spAutoFit/>
          </a:bodyPr>
          <a:lstStyle/>
          <a:p>
            <a:pPr marL="12700">
              <a:lnSpc>
                <a:spcPct val="100000"/>
              </a:lnSpc>
              <a:spcBef>
                <a:spcPts val="100"/>
              </a:spcBef>
            </a:pPr>
            <a:r>
              <a:rPr dirty="0" sz="1000" spc="-100" b="1">
                <a:solidFill>
                  <a:srgbClr val="898989"/>
                </a:solidFill>
                <a:latin typeface="Microsoft Sans Serif"/>
                <a:cs typeface="Microsoft Sans Serif"/>
              </a:rPr>
              <a:t>85% </a:t>
            </a:r>
            <a:endParaRPr sz="1000">
              <a:latin typeface="Microsoft Sans Serif"/>
              <a:cs typeface="Microsoft Sans Serif"/>
            </a:endParaRPr>
          </a:p>
        </p:txBody>
      </p:sp>
      <p:sp>
        <p:nvSpPr>
          <p:cNvPr id="27" name="object 27"/>
          <p:cNvSpPr txBox="1"/>
          <p:nvPr/>
        </p:nvSpPr>
        <p:spPr>
          <a:xfrm>
            <a:off x="1271269" y="8582507"/>
            <a:ext cx="269875" cy="177800"/>
          </a:xfrm>
          <a:prstGeom prst="rect">
            <a:avLst/>
          </a:prstGeom>
        </p:spPr>
        <p:txBody>
          <a:bodyPr wrap="square" lIns="0" tIns="12700" rIns="0" bIns="0" rtlCol="0" vert="horz">
            <a:spAutoFit/>
          </a:bodyPr>
          <a:lstStyle/>
          <a:p>
            <a:pPr marL="12700">
              <a:lnSpc>
                <a:spcPct val="100000"/>
              </a:lnSpc>
              <a:spcBef>
                <a:spcPts val="100"/>
              </a:spcBef>
            </a:pPr>
            <a:r>
              <a:rPr dirty="0" sz="1000" spc="-100" b="1">
                <a:solidFill>
                  <a:srgbClr val="8F8F8F"/>
                </a:solidFill>
                <a:latin typeface="Microsoft Sans Serif"/>
                <a:cs typeface="Microsoft Sans Serif"/>
              </a:rPr>
              <a:t>75% </a:t>
            </a:r>
            <a:endParaRPr sz="1000">
              <a:latin typeface="Microsoft Sans Serif"/>
              <a:cs typeface="Microsoft Sans Serif"/>
            </a:endParaRPr>
          </a:p>
        </p:txBody>
      </p:sp>
      <p:sp>
        <p:nvSpPr>
          <p:cNvPr id="28" name="object 28"/>
          <p:cNvSpPr txBox="1"/>
          <p:nvPr/>
        </p:nvSpPr>
        <p:spPr>
          <a:xfrm>
            <a:off x="2019642" y="8757894"/>
            <a:ext cx="438784" cy="177800"/>
          </a:xfrm>
          <a:prstGeom prst="rect">
            <a:avLst/>
          </a:prstGeom>
        </p:spPr>
        <p:txBody>
          <a:bodyPr wrap="square" lIns="0" tIns="12700" rIns="0" bIns="0" rtlCol="0" vert="horz">
            <a:spAutoFit/>
          </a:bodyPr>
          <a:lstStyle/>
          <a:p>
            <a:pPr marL="12700">
              <a:lnSpc>
                <a:spcPct val="100000"/>
              </a:lnSpc>
              <a:spcBef>
                <a:spcPts val="100"/>
              </a:spcBef>
            </a:pPr>
            <a:r>
              <a:rPr dirty="0" sz="1000" spc="-75" b="1">
                <a:solidFill>
                  <a:srgbClr val="898989"/>
                </a:solidFill>
                <a:latin typeface="Microsoft Sans Serif"/>
                <a:cs typeface="Microsoft Sans Serif"/>
              </a:rPr>
              <a:t>10</a:t>
            </a:r>
            <a:r>
              <a:rPr dirty="0" sz="1000" spc="60" b="1">
                <a:solidFill>
                  <a:srgbClr val="898989"/>
                </a:solidFill>
                <a:latin typeface="Microsoft Sans Serif"/>
                <a:cs typeface="Microsoft Sans Serif"/>
              </a:rPr>
              <a:t> </a:t>
            </a:r>
            <a:r>
              <a:rPr dirty="0" sz="1000" spc="-45" b="1">
                <a:solidFill>
                  <a:srgbClr val="898989"/>
                </a:solidFill>
                <a:latin typeface="Microsoft Sans Serif"/>
                <a:cs typeface="Microsoft Sans Serif"/>
              </a:rPr>
              <a:t>dias</a:t>
            </a:r>
            <a:r>
              <a:rPr dirty="0" sz="1000" spc="-70" b="1">
                <a:solidFill>
                  <a:srgbClr val="898989"/>
                </a:solidFill>
                <a:latin typeface="Microsoft Sans Serif"/>
                <a:cs typeface="Microsoft Sans Serif"/>
              </a:rPr>
              <a:t> </a:t>
            </a:r>
            <a:endParaRPr sz="1000">
              <a:latin typeface="Microsoft Sans Serif"/>
              <a:cs typeface="Microsoft Sans Serif"/>
            </a:endParaRPr>
          </a:p>
        </p:txBody>
      </p:sp>
      <p:sp>
        <p:nvSpPr>
          <p:cNvPr id="29" name="object 29"/>
          <p:cNvSpPr txBox="1"/>
          <p:nvPr/>
        </p:nvSpPr>
        <p:spPr>
          <a:xfrm>
            <a:off x="5624919" y="8757894"/>
            <a:ext cx="489584" cy="177800"/>
          </a:xfrm>
          <a:prstGeom prst="rect">
            <a:avLst/>
          </a:prstGeom>
        </p:spPr>
        <p:txBody>
          <a:bodyPr wrap="square" lIns="0" tIns="12700" rIns="0" bIns="0" rtlCol="0" vert="horz">
            <a:spAutoFit/>
          </a:bodyPr>
          <a:lstStyle/>
          <a:p>
            <a:pPr marL="12700">
              <a:lnSpc>
                <a:spcPct val="100000"/>
              </a:lnSpc>
              <a:spcBef>
                <a:spcPts val="100"/>
              </a:spcBef>
            </a:pPr>
            <a:r>
              <a:rPr dirty="0" sz="1000" spc="-105" b="1">
                <a:solidFill>
                  <a:srgbClr val="888788"/>
                </a:solidFill>
                <a:latin typeface="Microsoft Sans Serif"/>
                <a:cs typeface="Microsoft Sans Serif"/>
              </a:rPr>
              <a:t>120</a:t>
            </a:r>
            <a:r>
              <a:rPr dirty="0" sz="1000" spc="-40" b="1">
                <a:solidFill>
                  <a:srgbClr val="888788"/>
                </a:solidFill>
                <a:latin typeface="Microsoft Sans Serif"/>
                <a:cs typeface="Microsoft Sans Serif"/>
              </a:rPr>
              <a:t> </a:t>
            </a:r>
            <a:r>
              <a:rPr dirty="0" sz="1000" spc="-60" b="1">
                <a:solidFill>
                  <a:srgbClr val="888788"/>
                </a:solidFill>
                <a:latin typeface="Microsoft Sans Serif"/>
                <a:cs typeface="Microsoft Sans Serif"/>
              </a:rPr>
              <a:t>dias</a:t>
            </a:r>
            <a:r>
              <a:rPr dirty="0" sz="1000" spc="-85" b="1">
                <a:solidFill>
                  <a:srgbClr val="888788"/>
                </a:solidFill>
                <a:latin typeface="Microsoft Sans Serif"/>
                <a:cs typeface="Microsoft Sans Serif"/>
              </a:rPr>
              <a:t> </a:t>
            </a:r>
            <a:endParaRPr sz="1000">
              <a:latin typeface="Microsoft Sans Serif"/>
              <a:cs typeface="Microsoft Sans Serif"/>
            </a:endParaRPr>
          </a:p>
        </p:txBody>
      </p:sp>
      <p:sp>
        <p:nvSpPr>
          <p:cNvPr id="30" name="object 30"/>
          <p:cNvSpPr txBox="1"/>
          <p:nvPr/>
        </p:nvSpPr>
        <p:spPr>
          <a:xfrm>
            <a:off x="2740405" y="8757894"/>
            <a:ext cx="2441575" cy="680085"/>
          </a:xfrm>
          <a:prstGeom prst="rect">
            <a:avLst/>
          </a:prstGeom>
        </p:spPr>
        <p:txBody>
          <a:bodyPr wrap="square" lIns="0" tIns="12700" rIns="0" bIns="0" rtlCol="0" vert="horz">
            <a:spAutoFit/>
          </a:bodyPr>
          <a:lstStyle/>
          <a:p>
            <a:pPr marL="451484">
              <a:lnSpc>
                <a:spcPct val="100000"/>
              </a:lnSpc>
              <a:spcBef>
                <a:spcPts val="100"/>
              </a:spcBef>
              <a:tabLst>
                <a:tab pos="1617345" algn="l"/>
              </a:tabLst>
            </a:pPr>
            <a:r>
              <a:rPr dirty="0" sz="1000" spc="-135" b="1">
                <a:solidFill>
                  <a:srgbClr val="888888"/>
                </a:solidFill>
                <a:latin typeface="Microsoft Sans Serif"/>
                <a:cs typeface="Microsoft Sans Serif"/>
              </a:rPr>
              <a:t>30  </a:t>
            </a:r>
            <a:r>
              <a:rPr dirty="0" sz="1000" spc="-75" b="1">
                <a:solidFill>
                  <a:srgbClr val="888888"/>
                </a:solidFill>
                <a:latin typeface="Microsoft Sans Serif"/>
                <a:cs typeface="Microsoft Sans Serif"/>
              </a:rPr>
              <a:t> </a:t>
            </a:r>
            <a:r>
              <a:rPr dirty="0" sz="1000" spc="-70" b="1">
                <a:solidFill>
                  <a:srgbClr val="888888"/>
                </a:solidFill>
                <a:latin typeface="Microsoft Sans Serif"/>
                <a:cs typeface="Microsoft Sans Serif"/>
              </a:rPr>
              <a:t>dias	</a:t>
            </a:r>
            <a:r>
              <a:rPr dirty="0" sz="1000" spc="-55" b="1">
                <a:solidFill>
                  <a:srgbClr val="8A8A8B"/>
                </a:solidFill>
                <a:latin typeface="Microsoft Sans Serif"/>
                <a:cs typeface="Microsoft Sans Serif"/>
              </a:rPr>
              <a:t>90</a:t>
            </a:r>
            <a:r>
              <a:rPr dirty="0" sz="1000" spc="80" b="1">
                <a:solidFill>
                  <a:srgbClr val="8A8A8B"/>
                </a:solidFill>
                <a:latin typeface="Microsoft Sans Serif"/>
                <a:cs typeface="Microsoft Sans Serif"/>
              </a:rPr>
              <a:t> </a:t>
            </a:r>
            <a:r>
              <a:rPr dirty="0" sz="1000" spc="-55" b="1">
                <a:solidFill>
                  <a:srgbClr val="8A8A8B"/>
                </a:solidFill>
                <a:latin typeface="Microsoft Sans Serif"/>
                <a:cs typeface="Microsoft Sans Serif"/>
              </a:rPr>
              <a:t>dias</a:t>
            </a:r>
            <a:r>
              <a:rPr dirty="0" sz="1000" spc="-80" b="1">
                <a:solidFill>
                  <a:srgbClr val="8A8A8B"/>
                </a:solidFill>
                <a:latin typeface="Microsoft Sans Serif"/>
                <a:cs typeface="Microsoft Sans Serif"/>
              </a:rPr>
              <a:t> </a:t>
            </a:r>
            <a:endParaRPr sz="1000">
              <a:latin typeface="Microsoft Sans Serif"/>
              <a:cs typeface="Microsoft Sans Serif"/>
            </a:endParaRPr>
          </a:p>
          <a:p>
            <a:pPr algn="ctr" marL="12065" marR="5080">
              <a:lnSpc>
                <a:spcPct val="164700"/>
              </a:lnSpc>
            </a:pPr>
            <a:r>
              <a:rPr dirty="0" sz="1000" spc="-105" b="1">
                <a:solidFill>
                  <a:srgbClr val="858585"/>
                </a:solidFill>
                <a:latin typeface="Arial"/>
                <a:cs typeface="Arial"/>
              </a:rPr>
              <a:t>Porcentaj</a:t>
            </a:r>
            <a:r>
              <a:rPr dirty="0" sz="1000" spc="70" b="1">
                <a:solidFill>
                  <a:srgbClr val="858585"/>
                </a:solidFill>
                <a:latin typeface="Arial"/>
                <a:cs typeface="Arial"/>
              </a:rPr>
              <a:t>e</a:t>
            </a:r>
            <a:r>
              <a:rPr dirty="0" sz="1000" spc="-105" b="1">
                <a:solidFill>
                  <a:srgbClr val="858585"/>
                </a:solidFill>
                <a:latin typeface="Arial"/>
                <a:cs typeface="Arial"/>
              </a:rPr>
              <a:t>de</a:t>
            </a:r>
            <a:r>
              <a:rPr dirty="0" sz="1000" spc="70" b="1">
                <a:solidFill>
                  <a:srgbClr val="858585"/>
                </a:solidFill>
                <a:latin typeface="Arial"/>
                <a:cs typeface="Arial"/>
              </a:rPr>
              <a:t>l</a:t>
            </a:r>
            <a:r>
              <a:rPr dirty="0" sz="1000" spc="-105" b="1">
                <a:solidFill>
                  <a:srgbClr val="858585"/>
                </a:solidFill>
                <a:latin typeface="Arial"/>
                <a:cs typeface="Arial"/>
              </a:rPr>
              <a:t>preci</a:t>
            </a:r>
            <a:r>
              <a:rPr dirty="0" sz="1000" spc="70" b="1">
                <a:solidFill>
                  <a:srgbClr val="858585"/>
                </a:solidFill>
                <a:latin typeface="Arial"/>
                <a:cs typeface="Arial"/>
              </a:rPr>
              <a:t>o</a:t>
            </a:r>
            <a:r>
              <a:rPr dirty="0" sz="1000" spc="-105" b="1">
                <a:solidFill>
                  <a:srgbClr val="858585"/>
                </a:solidFill>
                <a:latin typeface="Arial"/>
                <a:cs typeface="Arial"/>
              </a:rPr>
              <a:t>d</a:t>
            </a:r>
            <a:r>
              <a:rPr dirty="0" sz="1000" spc="70" b="1">
                <a:solidFill>
                  <a:srgbClr val="858585"/>
                </a:solidFill>
                <a:latin typeface="Arial"/>
                <a:cs typeface="Arial"/>
              </a:rPr>
              <a:t>e</a:t>
            </a:r>
            <a:r>
              <a:rPr dirty="0" sz="1000" spc="-105" b="1">
                <a:solidFill>
                  <a:srgbClr val="858585"/>
                </a:solidFill>
                <a:latin typeface="Arial"/>
                <a:cs typeface="Arial"/>
              </a:rPr>
              <a:t>vent</a:t>
            </a:r>
            <a:r>
              <a:rPr dirty="0" sz="1000" spc="70" b="1">
                <a:solidFill>
                  <a:srgbClr val="858585"/>
                </a:solidFill>
                <a:latin typeface="Arial"/>
                <a:cs typeface="Arial"/>
              </a:rPr>
              <a:t>a</a:t>
            </a:r>
            <a:r>
              <a:rPr dirty="0" sz="1000" spc="-105" b="1">
                <a:solidFill>
                  <a:srgbClr val="858585"/>
                </a:solidFill>
                <a:latin typeface="Arial"/>
                <a:cs typeface="Arial"/>
              </a:rPr>
              <a:t>qu</a:t>
            </a:r>
            <a:r>
              <a:rPr dirty="0" sz="1000" spc="70" b="1">
                <a:solidFill>
                  <a:srgbClr val="858585"/>
                </a:solidFill>
                <a:latin typeface="Arial"/>
                <a:cs typeface="Arial"/>
              </a:rPr>
              <a:t>e</a:t>
            </a:r>
            <a:r>
              <a:rPr dirty="0" sz="1000" spc="-105" b="1">
                <a:solidFill>
                  <a:srgbClr val="858585"/>
                </a:solidFill>
                <a:latin typeface="Arial"/>
                <a:cs typeface="Arial"/>
              </a:rPr>
              <a:t>probablemente  obtendrá</a:t>
            </a:r>
            <a:endParaRPr sz="100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0"/>
            <a:ext cx="7740675" cy="9517100"/>
          </a:xfrm>
          <a:prstGeom prst="rect">
            <a:avLst/>
          </a:prstGeom>
          <a:blipFill>
            <a:blip r:embed="rId3" cstate="print"/>
            <a:stretch>
              <a:fillRect/>
            </a:stretch>
          </a:blipFill>
        </p:spPr>
        <p:txBody>
          <a:bodyPr wrap="square" lIns="0" tIns="0" rIns="0" bIns="0" rtlCol="0"/>
          <a:lstStyle/>
          <a:p/>
        </p:txBody>
      </p:sp>
      <p:sp>
        <p:nvSpPr>
          <p:cNvPr id="4" name="object 4"/>
          <p:cNvSpPr txBox="1">
            <a:spLocks noGrp="1"/>
          </p:cNvSpPr>
          <p:nvPr>
            <p:ph type="title"/>
          </p:nvPr>
        </p:nvSpPr>
        <p:spPr>
          <a:xfrm>
            <a:off x="7127113" y="0"/>
            <a:ext cx="321945" cy="467359"/>
          </a:xfrm>
          <a:prstGeom prst="rect"/>
        </p:spPr>
        <p:txBody>
          <a:bodyPr wrap="square" lIns="0" tIns="12700" rIns="0" bIns="0" rtlCol="0" vert="horz">
            <a:spAutoFit/>
          </a:bodyPr>
          <a:lstStyle/>
          <a:p>
            <a:pPr marL="12700">
              <a:lnSpc>
                <a:spcPct val="100000"/>
              </a:lnSpc>
              <a:spcBef>
                <a:spcPts val="100"/>
              </a:spcBef>
            </a:pPr>
            <a:r>
              <a:rPr dirty="0" sz="2900" spc="200" b="0">
                <a:solidFill>
                  <a:srgbClr val="C7B1A4"/>
                </a:solidFill>
                <a:latin typeface="Times New Roman"/>
                <a:cs typeface="Times New Roman"/>
              </a:rPr>
              <a:t>--</a:t>
            </a:r>
            <a:endParaRPr sz="2900">
              <a:latin typeface="Times New Roman"/>
              <a:cs typeface="Times New Roman"/>
            </a:endParaRPr>
          </a:p>
        </p:txBody>
      </p:sp>
      <p:sp>
        <p:nvSpPr>
          <p:cNvPr id="5" name="object 5"/>
          <p:cNvSpPr/>
          <p:nvPr/>
        </p:nvSpPr>
        <p:spPr>
          <a:xfrm>
            <a:off x="791340" y="539060"/>
            <a:ext cx="6159078" cy="3142602"/>
          </a:xfrm>
          <a:prstGeom prst="rect">
            <a:avLst/>
          </a:prstGeom>
          <a:blipFill>
            <a:blip r:embed="rId4" cstate="print"/>
            <a:stretch>
              <a:fillRect/>
            </a:stretch>
          </a:blipFill>
        </p:spPr>
        <p:txBody>
          <a:bodyPr wrap="square" lIns="0" tIns="0" rIns="0" bIns="0" rtlCol="0"/>
          <a:lstStyle/>
          <a:p/>
        </p:txBody>
      </p:sp>
      <p:sp>
        <p:nvSpPr>
          <p:cNvPr id="6" name="object 6"/>
          <p:cNvSpPr/>
          <p:nvPr/>
        </p:nvSpPr>
        <p:spPr>
          <a:xfrm>
            <a:off x="940486" y="3888106"/>
            <a:ext cx="6044341" cy="5275897"/>
          </a:xfrm>
          <a:prstGeom prst="rect">
            <a:avLst/>
          </a:prstGeom>
          <a:blipFill>
            <a:blip r:embed="rId4" cstate="print"/>
            <a:stretch>
              <a:fillRect/>
            </a:stretch>
          </a:blipFill>
        </p:spPr>
        <p:txBody>
          <a:bodyPr wrap="square" lIns="0" tIns="0" rIns="0" bIns="0" rtlCol="0"/>
          <a:lstStyle/>
          <a:p/>
        </p:txBody>
      </p:sp>
      <p:sp>
        <p:nvSpPr>
          <p:cNvPr id="7" name="object 7"/>
          <p:cNvSpPr txBox="1"/>
          <p:nvPr/>
        </p:nvSpPr>
        <p:spPr>
          <a:xfrm>
            <a:off x="778684" y="486511"/>
            <a:ext cx="6134735" cy="8896985"/>
          </a:xfrm>
          <a:prstGeom prst="rect">
            <a:avLst/>
          </a:prstGeom>
        </p:spPr>
        <p:txBody>
          <a:bodyPr wrap="square" lIns="0" tIns="12700" rIns="0" bIns="0" rtlCol="0" vert="horz">
            <a:spAutoFit/>
          </a:bodyPr>
          <a:lstStyle/>
          <a:p>
            <a:pPr marL="12700">
              <a:lnSpc>
                <a:spcPct val="100000"/>
              </a:lnSpc>
              <a:spcBef>
                <a:spcPts val="100"/>
              </a:spcBef>
            </a:pPr>
            <a:r>
              <a:rPr dirty="0" sz="1200">
                <a:solidFill>
                  <a:srgbClr val="FFFFFF"/>
                </a:solidFill>
                <a:latin typeface="Arial"/>
                <a:cs typeface="Arial"/>
              </a:rPr>
              <a:t>Los profesionales inmobiliarios se basan en los números y usted también debería</a:t>
            </a:r>
            <a:r>
              <a:rPr dirty="0" sz="1200" spc="-95">
                <a:solidFill>
                  <a:srgbClr val="FFFFFF"/>
                </a:solidFill>
                <a:latin typeface="Arial"/>
                <a:cs typeface="Arial"/>
              </a:rPr>
              <a:t> </a:t>
            </a:r>
            <a:r>
              <a:rPr dirty="0" sz="1200">
                <a:solidFill>
                  <a:srgbClr val="FFFFFF"/>
                </a:solidFill>
                <a:latin typeface="Arial"/>
                <a:cs typeface="Arial"/>
              </a:rPr>
              <a:t>hacerlo.</a:t>
            </a:r>
            <a:endParaRPr sz="1200">
              <a:latin typeface="Arial"/>
              <a:cs typeface="Arial"/>
            </a:endParaRPr>
          </a:p>
          <a:p>
            <a:pPr>
              <a:lnSpc>
                <a:spcPct val="100000"/>
              </a:lnSpc>
            </a:pPr>
            <a:endParaRPr sz="1250">
              <a:latin typeface="Times New Roman"/>
              <a:cs typeface="Times New Roman"/>
            </a:endParaRPr>
          </a:p>
          <a:p>
            <a:pPr marL="12700" marR="5080">
              <a:lnSpc>
                <a:spcPct val="100000"/>
              </a:lnSpc>
            </a:pPr>
            <a:r>
              <a:rPr dirty="0" sz="1200">
                <a:solidFill>
                  <a:srgbClr val="FFFFFF"/>
                </a:solidFill>
                <a:latin typeface="Arial"/>
                <a:cs typeface="Arial"/>
              </a:rPr>
              <a:t>Utilizando herramientas de análisis de la competencia en el mercado, los agentes extraen  datos de anuncios recientes, ventas y viviendas vendidas en la zona que tienen  características comparables (número de dormitorios, baños, metros cuadrados,</a:t>
            </a:r>
            <a:r>
              <a:rPr dirty="0" sz="1200" spc="-100">
                <a:solidFill>
                  <a:srgbClr val="FFFFFF"/>
                </a:solidFill>
                <a:latin typeface="Arial"/>
                <a:cs typeface="Arial"/>
              </a:rPr>
              <a:t> </a:t>
            </a:r>
            <a:r>
              <a:rPr dirty="0" sz="1200">
                <a:solidFill>
                  <a:srgbClr val="FFFFFF"/>
                </a:solidFill>
                <a:latin typeface="Arial"/>
                <a:cs typeface="Arial"/>
              </a:rPr>
              <a:t>superficie,  etc.) a las de su casa para determinar el valor justo de</a:t>
            </a:r>
            <a:r>
              <a:rPr dirty="0" sz="1200" spc="-25">
                <a:solidFill>
                  <a:srgbClr val="FFFFFF"/>
                </a:solidFill>
                <a:latin typeface="Arial"/>
                <a:cs typeface="Arial"/>
              </a:rPr>
              <a:t> </a:t>
            </a:r>
            <a:r>
              <a:rPr dirty="0" sz="1200">
                <a:solidFill>
                  <a:srgbClr val="FFFFFF"/>
                </a:solidFill>
                <a:latin typeface="Arial"/>
                <a:cs typeface="Arial"/>
              </a:rPr>
              <a:t>mercado.</a:t>
            </a:r>
            <a:endParaRPr sz="1200">
              <a:latin typeface="Arial"/>
              <a:cs typeface="Arial"/>
            </a:endParaRPr>
          </a:p>
          <a:p>
            <a:pPr>
              <a:lnSpc>
                <a:spcPct val="100000"/>
              </a:lnSpc>
              <a:spcBef>
                <a:spcPts val="5"/>
              </a:spcBef>
            </a:pPr>
            <a:endParaRPr sz="1250">
              <a:latin typeface="Times New Roman"/>
              <a:cs typeface="Times New Roman"/>
            </a:endParaRPr>
          </a:p>
          <a:p>
            <a:pPr marL="12700" marR="232410">
              <a:lnSpc>
                <a:spcPct val="100000"/>
              </a:lnSpc>
            </a:pPr>
            <a:r>
              <a:rPr dirty="0" sz="1200">
                <a:solidFill>
                  <a:srgbClr val="FFFFFF"/>
                </a:solidFill>
                <a:latin typeface="Arial"/>
                <a:cs typeface="Arial"/>
              </a:rPr>
              <a:t>Aunque es tentador sobrevalorar ligeramente una propiedad, creyendo que siempre</a:t>
            </a:r>
            <a:r>
              <a:rPr dirty="0" sz="1200" spc="-100">
                <a:solidFill>
                  <a:srgbClr val="FFFFFF"/>
                </a:solidFill>
                <a:latin typeface="Arial"/>
                <a:cs typeface="Arial"/>
              </a:rPr>
              <a:t> </a:t>
            </a:r>
            <a:r>
              <a:rPr dirty="0" sz="1200">
                <a:solidFill>
                  <a:srgbClr val="FFFFFF"/>
                </a:solidFill>
                <a:latin typeface="Arial"/>
                <a:cs typeface="Arial"/>
              </a:rPr>
              <a:t>se  puede bajar durante la negociación, los compradores potenciales tendrán acceso a la  misma información a la hora de evaluar el valor de su casa, y pedirán consejo a su  agente.</a:t>
            </a:r>
            <a:endParaRPr sz="1200">
              <a:latin typeface="Arial"/>
              <a:cs typeface="Arial"/>
            </a:endParaRPr>
          </a:p>
          <a:p>
            <a:pPr>
              <a:lnSpc>
                <a:spcPct val="100000"/>
              </a:lnSpc>
            </a:pPr>
            <a:endParaRPr sz="1250">
              <a:latin typeface="Times New Roman"/>
              <a:cs typeface="Times New Roman"/>
            </a:endParaRPr>
          </a:p>
          <a:p>
            <a:pPr marL="12700" marR="514984">
              <a:lnSpc>
                <a:spcPct val="100000"/>
              </a:lnSpc>
            </a:pPr>
            <a:r>
              <a:rPr dirty="0" sz="1200" b="1">
                <a:solidFill>
                  <a:srgbClr val="FFFFFF"/>
                </a:solidFill>
                <a:latin typeface="Arial"/>
                <a:cs typeface="Arial"/>
              </a:rPr>
              <a:t>El 77% de los vendedores comete este error, y aquí le explicamos por qué</a:t>
            </a:r>
            <a:r>
              <a:rPr dirty="0" sz="1200" spc="-100" b="1">
                <a:solidFill>
                  <a:srgbClr val="FFFFFF"/>
                </a:solidFill>
                <a:latin typeface="Arial"/>
                <a:cs typeface="Arial"/>
              </a:rPr>
              <a:t> </a:t>
            </a:r>
            <a:r>
              <a:rPr dirty="0" sz="1200" b="1">
                <a:solidFill>
                  <a:srgbClr val="FFFFFF"/>
                </a:solidFill>
                <a:latin typeface="Arial"/>
                <a:cs typeface="Arial"/>
              </a:rPr>
              <a:t>no  debería</a:t>
            </a:r>
            <a:r>
              <a:rPr dirty="0" sz="1200" spc="-5" b="1">
                <a:solidFill>
                  <a:srgbClr val="FFFFFF"/>
                </a:solidFill>
                <a:latin typeface="Arial"/>
                <a:cs typeface="Arial"/>
              </a:rPr>
              <a:t> </a:t>
            </a:r>
            <a:r>
              <a:rPr dirty="0" sz="1200" b="1">
                <a:solidFill>
                  <a:srgbClr val="FFFFFF"/>
                </a:solidFill>
                <a:latin typeface="Arial"/>
                <a:cs typeface="Arial"/>
              </a:rPr>
              <a:t>hacerlo.</a:t>
            </a:r>
            <a:endParaRPr sz="1200">
              <a:latin typeface="Arial"/>
              <a:cs typeface="Arial"/>
            </a:endParaRPr>
          </a:p>
          <a:p>
            <a:pPr>
              <a:lnSpc>
                <a:spcPct val="100000"/>
              </a:lnSpc>
              <a:spcBef>
                <a:spcPts val="5"/>
              </a:spcBef>
            </a:pPr>
            <a:endParaRPr sz="1250">
              <a:latin typeface="Times New Roman"/>
              <a:cs typeface="Times New Roman"/>
            </a:endParaRPr>
          </a:p>
          <a:p>
            <a:pPr marL="12700">
              <a:lnSpc>
                <a:spcPct val="100000"/>
              </a:lnSpc>
            </a:pPr>
            <a:r>
              <a:rPr dirty="0" sz="1200">
                <a:solidFill>
                  <a:srgbClr val="FFFFFF"/>
                </a:solidFill>
                <a:latin typeface="Arial"/>
                <a:cs typeface="Arial"/>
              </a:rPr>
              <a:t>Qué ocurre cuando se sobrevalora una</a:t>
            </a:r>
            <a:r>
              <a:rPr dirty="0" sz="1200" spc="-10">
                <a:solidFill>
                  <a:srgbClr val="FFFFFF"/>
                </a:solidFill>
                <a:latin typeface="Arial"/>
                <a:cs typeface="Arial"/>
              </a:rPr>
              <a:t> </a:t>
            </a:r>
            <a:r>
              <a:rPr dirty="0" sz="1200">
                <a:solidFill>
                  <a:srgbClr val="FFFFFF"/>
                </a:solidFill>
                <a:latin typeface="Arial"/>
                <a:cs typeface="Arial"/>
              </a:rPr>
              <a:t>vivienda:</a:t>
            </a:r>
            <a:endParaRPr sz="1200">
              <a:latin typeface="Arial"/>
              <a:cs typeface="Arial"/>
            </a:endParaRPr>
          </a:p>
          <a:p>
            <a:pPr algn="just" marL="491490" marR="146050" indent="-203200">
              <a:lnSpc>
                <a:spcPct val="100000"/>
              </a:lnSpc>
              <a:spcBef>
                <a:spcPts val="730"/>
              </a:spcBef>
              <a:buFont typeface="Symbol"/>
              <a:buChar char=""/>
              <a:tabLst>
                <a:tab pos="492125" algn="l"/>
              </a:tabLst>
            </a:pPr>
            <a:r>
              <a:rPr dirty="0" sz="1200" b="1">
                <a:solidFill>
                  <a:srgbClr val="FFFFFF"/>
                </a:solidFill>
                <a:latin typeface="Arial"/>
                <a:cs typeface="Arial"/>
              </a:rPr>
              <a:t>Está ayudando a su competencia. Un precio más alto enviará a los</a:t>
            </a:r>
            <a:r>
              <a:rPr dirty="0" sz="1200" spc="-95" b="1">
                <a:solidFill>
                  <a:srgbClr val="FFFFFF"/>
                </a:solidFill>
                <a:latin typeface="Arial"/>
                <a:cs typeface="Arial"/>
              </a:rPr>
              <a:t> </a:t>
            </a:r>
            <a:r>
              <a:rPr dirty="0" sz="1200" b="1">
                <a:solidFill>
                  <a:srgbClr val="FFFFFF"/>
                </a:solidFill>
                <a:latin typeface="Arial"/>
                <a:cs typeface="Arial"/>
              </a:rPr>
              <a:t>posibles  compradores que esperan algo más grande, mejor y con más comodidades  a los listados de la competencia para obtener más por</a:t>
            </a:r>
            <a:r>
              <a:rPr dirty="0" sz="1200" spc="-30" b="1">
                <a:solidFill>
                  <a:srgbClr val="FFFFFF"/>
                </a:solidFill>
                <a:latin typeface="Arial"/>
                <a:cs typeface="Arial"/>
              </a:rPr>
              <a:t> </a:t>
            </a:r>
            <a:r>
              <a:rPr dirty="0" sz="1200" b="1">
                <a:solidFill>
                  <a:srgbClr val="FFFFFF"/>
                </a:solidFill>
                <a:latin typeface="Arial"/>
                <a:cs typeface="Arial"/>
              </a:rPr>
              <a:t>menos.</a:t>
            </a:r>
            <a:endParaRPr sz="1200">
              <a:latin typeface="Arial"/>
              <a:cs typeface="Arial"/>
            </a:endParaRPr>
          </a:p>
          <a:p>
            <a:pPr>
              <a:lnSpc>
                <a:spcPct val="100000"/>
              </a:lnSpc>
              <a:buClr>
                <a:srgbClr val="FFFFFF"/>
              </a:buClr>
              <a:buFont typeface="Symbol"/>
              <a:buChar char=""/>
            </a:pPr>
            <a:endParaRPr sz="1250">
              <a:latin typeface="Times New Roman"/>
              <a:cs typeface="Times New Roman"/>
            </a:endParaRPr>
          </a:p>
          <a:p>
            <a:pPr marL="491490" marR="323215" indent="-203200">
              <a:lnSpc>
                <a:spcPct val="100000"/>
              </a:lnSpc>
              <a:buFont typeface="Symbol"/>
              <a:buChar char=""/>
              <a:tabLst>
                <a:tab pos="491490" algn="l"/>
                <a:tab pos="492125" algn="l"/>
              </a:tabLst>
            </a:pPr>
            <a:r>
              <a:rPr dirty="0" sz="1200" b="1">
                <a:solidFill>
                  <a:srgbClr val="FFFFFF"/>
                </a:solidFill>
                <a:latin typeface="Arial"/>
                <a:cs typeface="Arial"/>
              </a:rPr>
              <a:t>Los agentes no estarán de acuerdo. Los agentes que se comprometen a  ayudar a sus compradores a obtener el máximo valor por su inversión</a:t>
            </a:r>
            <a:r>
              <a:rPr dirty="0" sz="1200" spc="-90" b="1">
                <a:solidFill>
                  <a:srgbClr val="FFFFFF"/>
                </a:solidFill>
                <a:latin typeface="Arial"/>
                <a:cs typeface="Arial"/>
              </a:rPr>
              <a:t> </a:t>
            </a:r>
            <a:r>
              <a:rPr dirty="0" sz="1200" b="1">
                <a:solidFill>
                  <a:srgbClr val="FFFFFF"/>
                </a:solidFill>
                <a:latin typeface="Arial"/>
                <a:cs typeface="Arial"/>
              </a:rPr>
              <a:t>se  alejarán de un anuncio obviamente</a:t>
            </a:r>
            <a:r>
              <a:rPr dirty="0" sz="1200" spc="-15" b="1">
                <a:solidFill>
                  <a:srgbClr val="FFFFFF"/>
                </a:solidFill>
                <a:latin typeface="Arial"/>
                <a:cs typeface="Arial"/>
              </a:rPr>
              <a:t> </a:t>
            </a:r>
            <a:r>
              <a:rPr dirty="0" sz="1200" b="1">
                <a:solidFill>
                  <a:srgbClr val="FFFFFF"/>
                </a:solidFill>
                <a:latin typeface="Arial"/>
                <a:cs typeface="Arial"/>
              </a:rPr>
              <a:t>sobrevalorado.</a:t>
            </a:r>
            <a:endParaRPr sz="1200">
              <a:latin typeface="Arial"/>
              <a:cs typeface="Arial"/>
            </a:endParaRPr>
          </a:p>
          <a:p>
            <a:pPr>
              <a:lnSpc>
                <a:spcPct val="100000"/>
              </a:lnSpc>
              <a:spcBef>
                <a:spcPts val="5"/>
              </a:spcBef>
              <a:buClr>
                <a:srgbClr val="FFFFFF"/>
              </a:buClr>
              <a:buFont typeface="Symbol"/>
              <a:buChar char=""/>
            </a:pPr>
            <a:endParaRPr sz="1250">
              <a:latin typeface="Times New Roman"/>
              <a:cs typeface="Times New Roman"/>
            </a:endParaRPr>
          </a:p>
          <a:p>
            <a:pPr marL="491490" marR="518159" indent="-203200">
              <a:lnSpc>
                <a:spcPct val="100000"/>
              </a:lnSpc>
              <a:buFont typeface="Symbol"/>
              <a:buChar char=""/>
              <a:tabLst>
                <a:tab pos="491490" algn="l"/>
                <a:tab pos="492125" algn="l"/>
              </a:tabLst>
            </a:pPr>
            <a:r>
              <a:rPr dirty="0" sz="1200" b="1">
                <a:solidFill>
                  <a:srgbClr val="FFFFFF"/>
                </a:solidFill>
                <a:latin typeface="Arial"/>
                <a:cs typeface="Arial"/>
              </a:rPr>
              <a:t>Las tasaciones echan por tierra el acuerdo. Si la tasación es inferior al  precio de venta, históricamente el comprador retira la oferta o los  vendedores tienen que bajar el precio para mantener la situación. Si</a:t>
            </a:r>
            <a:r>
              <a:rPr dirty="0" sz="1200" spc="-95" b="1">
                <a:solidFill>
                  <a:srgbClr val="FFFFFF"/>
                </a:solidFill>
                <a:latin typeface="Arial"/>
                <a:cs typeface="Arial"/>
              </a:rPr>
              <a:t> </a:t>
            </a:r>
            <a:r>
              <a:rPr dirty="0" sz="1200" b="1">
                <a:solidFill>
                  <a:srgbClr val="FFFFFF"/>
                </a:solidFill>
                <a:latin typeface="Arial"/>
                <a:cs typeface="Arial"/>
              </a:rPr>
              <a:t>el  acuerdo se cae, se pierde un tiempo</a:t>
            </a:r>
            <a:r>
              <a:rPr dirty="0" sz="1200" spc="-15" b="1">
                <a:solidFill>
                  <a:srgbClr val="FFFFFF"/>
                </a:solidFill>
                <a:latin typeface="Arial"/>
                <a:cs typeface="Arial"/>
              </a:rPr>
              <a:t> </a:t>
            </a:r>
            <a:r>
              <a:rPr dirty="0" sz="1200" b="1">
                <a:solidFill>
                  <a:srgbClr val="FFFFFF"/>
                </a:solidFill>
                <a:latin typeface="Arial"/>
                <a:cs typeface="Arial"/>
              </a:rPr>
              <a:t>valioso.</a:t>
            </a:r>
            <a:endParaRPr sz="1200">
              <a:latin typeface="Arial"/>
              <a:cs typeface="Arial"/>
            </a:endParaRPr>
          </a:p>
          <a:p>
            <a:pPr>
              <a:lnSpc>
                <a:spcPct val="100000"/>
              </a:lnSpc>
              <a:buClr>
                <a:srgbClr val="FFFFFF"/>
              </a:buClr>
              <a:buFont typeface="Symbol"/>
              <a:buChar char=""/>
            </a:pPr>
            <a:endParaRPr sz="1250">
              <a:latin typeface="Times New Roman"/>
              <a:cs typeface="Times New Roman"/>
            </a:endParaRPr>
          </a:p>
          <a:p>
            <a:pPr marL="491490" marR="153035" indent="-203200">
              <a:lnSpc>
                <a:spcPct val="100000"/>
              </a:lnSpc>
              <a:spcBef>
                <a:spcPts val="5"/>
              </a:spcBef>
              <a:buFont typeface="Symbol"/>
              <a:buChar char=""/>
              <a:tabLst>
                <a:tab pos="491490" algn="l"/>
                <a:tab pos="492125" algn="l"/>
              </a:tabLst>
            </a:pPr>
            <a:r>
              <a:rPr dirty="0" sz="1200" b="1">
                <a:solidFill>
                  <a:srgbClr val="FFFFFF"/>
                </a:solidFill>
                <a:latin typeface="Arial"/>
                <a:cs typeface="Arial"/>
              </a:rPr>
              <a:t>El anuncio se queda anticuado. Las casas en venta tienen la mayor  exposición durante los primeros 30 días de un listado - o en un mercado</a:t>
            </a:r>
            <a:r>
              <a:rPr dirty="0" sz="1200" spc="-95" b="1">
                <a:solidFill>
                  <a:srgbClr val="FFFFFF"/>
                </a:solidFill>
                <a:latin typeface="Arial"/>
                <a:cs typeface="Arial"/>
              </a:rPr>
              <a:t> </a:t>
            </a:r>
            <a:r>
              <a:rPr dirty="0" sz="1200" b="1">
                <a:solidFill>
                  <a:srgbClr val="FFFFFF"/>
                </a:solidFill>
                <a:latin typeface="Arial"/>
                <a:cs typeface="Arial"/>
              </a:rPr>
              <a:t>de  vendedores los primeros DÍAS del listado. Si el precio es excesivo,  especialmente en un mercado competitivo, no se venderá. Esto conduce a  preguntas sobre posibles riesgos o problemas con la propiedad. Cuanto  más tiempo esté una propiedad en el mercado, más personas (agentes y  compradores) preguntarán: "¿Qué tiene de</a:t>
            </a:r>
            <a:r>
              <a:rPr dirty="0" sz="1200" spc="-15" b="1">
                <a:solidFill>
                  <a:srgbClr val="FFFFFF"/>
                </a:solidFill>
                <a:latin typeface="Arial"/>
                <a:cs typeface="Arial"/>
              </a:rPr>
              <a:t> </a:t>
            </a:r>
            <a:r>
              <a:rPr dirty="0" sz="1200" b="1">
                <a:solidFill>
                  <a:srgbClr val="FFFFFF"/>
                </a:solidFill>
                <a:latin typeface="Arial"/>
                <a:cs typeface="Arial"/>
              </a:rPr>
              <a:t>malo?"</a:t>
            </a:r>
            <a:endParaRPr sz="1200">
              <a:latin typeface="Arial"/>
              <a:cs typeface="Arial"/>
            </a:endParaRPr>
          </a:p>
          <a:p>
            <a:pPr>
              <a:lnSpc>
                <a:spcPct val="100000"/>
              </a:lnSpc>
              <a:buClr>
                <a:srgbClr val="FFFFFF"/>
              </a:buClr>
              <a:buFont typeface="Symbol"/>
              <a:buChar char=""/>
            </a:pPr>
            <a:endParaRPr sz="1250">
              <a:latin typeface="Times New Roman"/>
              <a:cs typeface="Times New Roman"/>
            </a:endParaRPr>
          </a:p>
          <a:p>
            <a:pPr marL="491490" marR="70485" indent="-203200">
              <a:lnSpc>
                <a:spcPct val="100000"/>
              </a:lnSpc>
              <a:buFont typeface="Symbol"/>
              <a:buChar char=""/>
              <a:tabLst>
                <a:tab pos="491490" algn="l"/>
                <a:tab pos="492125" algn="l"/>
              </a:tabLst>
            </a:pPr>
            <a:r>
              <a:rPr dirty="0" sz="1200" b="1">
                <a:solidFill>
                  <a:srgbClr val="FFFFFF"/>
                </a:solidFill>
                <a:latin typeface="Arial"/>
                <a:cs typeface="Arial"/>
              </a:rPr>
              <a:t>Se pierde un tiempo valioso. Los inmuebles sobrevalorados siempre  tardarán más en venderse. Si a esto le añadimos el riesgo de que la</a:t>
            </a:r>
            <a:r>
              <a:rPr dirty="0" sz="1200" spc="-95" b="1">
                <a:solidFill>
                  <a:srgbClr val="FFFFFF"/>
                </a:solidFill>
                <a:latin typeface="Arial"/>
                <a:cs typeface="Arial"/>
              </a:rPr>
              <a:t> </a:t>
            </a:r>
            <a:r>
              <a:rPr dirty="0" sz="1200" b="1">
                <a:solidFill>
                  <a:srgbClr val="FFFFFF"/>
                </a:solidFill>
                <a:latin typeface="Arial"/>
                <a:cs typeface="Arial"/>
              </a:rPr>
              <a:t>tasación  se estropee y haya que volver a empezar, nos encontramos ante una  inversión de tiempo y dinero que puede ser</a:t>
            </a:r>
            <a:r>
              <a:rPr dirty="0" sz="1200" spc="-20" b="1">
                <a:solidFill>
                  <a:srgbClr val="FFFFFF"/>
                </a:solidFill>
                <a:latin typeface="Arial"/>
                <a:cs typeface="Arial"/>
              </a:rPr>
              <a:t> </a:t>
            </a:r>
            <a:r>
              <a:rPr dirty="0" sz="1200" b="1">
                <a:solidFill>
                  <a:srgbClr val="FFFFFF"/>
                </a:solidFill>
                <a:latin typeface="Arial"/>
                <a:cs typeface="Arial"/>
              </a:rPr>
              <a:t>desperdiciada.</a:t>
            </a:r>
            <a:endParaRPr sz="1200">
              <a:latin typeface="Arial"/>
              <a:cs typeface="Arial"/>
            </a:endParaRPr>
          </a:p>
          <a:p>
            <a:pPr>
              <a:lnSpc>
                <a:spcPct val="100000"/>
              </a:lnSpc>
              <a:buClr>
                <a:srgbClr val="FFFFFF"/>
              </a:buClr>
              <a:buFont typeface="Symbol"/>
              <a:buChar char=""/>
            </a:pPr>
            <a:endParaRPr sz="1250">
              <a:latin typeface="Times New Roman"/>
              <a:cs typeface="Times New Roman"/>
            </a:endParaRPr>
          </a:p>
          <a:p>
            <a:pPr marL="491490" marR="154940" indent="-203200">
              <a:lnSpc>
                <a:spcPct val="100000"/>
              </a:lnSpc>
              <a:spcBef>
                <a:spcPts val="5"/>
              </a:spcBef>
              <a:buFont typeface="Symbol"/>
              <a:buChar char=""/>
              <a:tabLst>
                <a:tab pos="491490" algn="l"/>
                <a:tab pos="492125" algn="l"/>
              </a:tabLst>
            </a:pPr>
            <a:r>
              <a:rPr dirty="0" sz="1200" b="1">
                <a:solidFill>
                  <a:srgbClr val="FFFFFF"/>
                </a:solidFill>
                <a:latin typeface="Arial"/>
                <a:cs typeface="Arial"/>
              </a:rPr>
              <a:t>Creas estrés en tu familia. Cuando pone su casa en el mercado,</a:t>
            </a:r>
            <a:r>
              <a:rPr dirty="0" sz="1200" spc="-95" b="1">
                <a:solidFill>
                  <a:srgbClr val="FFFFFF"/>
                </a:solidFill>
                <a:latin typeface="Arial"/>
                <a:cs typeface="Arial"/>
              </a:rPr>
              <a:t> </a:t>
            </a:r>
            <a:r>
              <a:rPr dirty="0" sz="1200" b="1">
                <a:solidFill>
                  <a:srgbClr val="FFFFFF"/>
                </a:solidFill>
                <a:latin typeface="Arial"/>
                <a:cs typeface="Arial"/>
              </a:rPr>
              <a:t>asegurarse  de que está en "condiciones de exhibición" para que la vean los posibles  compradores es sólo una parte del proceso. Cuanto más tiempo tarde en  venderse una casa debido al precio, más tiempo se verán perjudicados  usted y su familia por tener que mantener esa perfección "lista para el  comprador".</a:t>
            </a:r>
            <a:endParaRPr sz="1200">
              <a:latin typeface="Arial"/>
              <a:cs typeface="Arial"/>
            </a:endParaRPr>
          </a:p>
        </p:txBody>
      </p:sp>
      <p:sp>
        <p:nvSpPr>
          <p:cNvPr id="8" name="object 8"/>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9490986"/>
            <a:ext cx="7751872" cy="544908"/>
          </a:xfrm>
          <a:prstGeom prst="rect">
            <a:avLst/>
          </a:prstGeom>
          <a:blipFill>
            <a:blip r:embed="rId3" cstate="print"/>
            <a:stretch>
              <a:fillRect/>
            </a:stretch>
          </a:blipFill>
        </p:spPr>
        <p:txBody>
          <a:bodyPr wrap="square" lIns="0" tIns="0" rIns="0" bIns="0" rtlCol="0"/>
          <a:lstStyle/>
          <a:p/>
        </p:txBody>
      </p:sp>
      <p:sp>
        <p:nvSpPr>
          <p:cNvPr id="4" name="object 4"/>
          <p:cNvSpPr txBox="1"/>
          <p:nvPr/>
        </p:nvSpPr>
        <p:spPr>
          <a:xfrm>
            <a:off x="2703576" y="368058"/>
            <a:ext cx="2075814" cy="452120"/>
          </a:xfrm>
          <a:prstGeom prst="rect">
            <a:avLst/>
          </a:prstGeom>
        </p:spPr>
        <p:txBody>
          <a:bodyPr wrap="square" lIns="0" tIns="12700" rIns="0" bIns="0" rtlCol="0" vert="horz">
            <a:spAutoFit/>
          </a:bodyPr>
          <a:lstStyle/>
          <a:p>
            <a:pPr marL="181610" marR="5080" indent="-169545">
              <a:lnSpc>
                <a:spcPct val="100000"/>
              </a:lnSpc>
              <a:spcBef>
                <a:spcPts val="100"/>
              </a:spcBef>
            </a:pPr>
            <a:r>
              <a:rPr dirty="0" sz="1400" spc="125" b="1">
                <a:solidFill>
                  <a:srgbClr val="B59F8F"/>
                </a:solidFill>
                <a:latin typeface="Arial"/>
                <a:cs typeface="Arial"/>
              </a:rPr>
              <a:t>PONIENDO </a:t>
            </a:r>
            <a:r>
              <a:rPr dirty="0" sz="1400" spc="175" b="1">
                <a:solidFill>
                  <a:srgbClr val="B59F8F"/>
                </a:solidFill>
                <a:latin typeface="Arial"/>
                <a:cs typeface="Arial"/>
              </a:rPr>
              <a:t>SU</a:t>
            </a:r>
            <a:r>
              <a:rPr dirty="0" sz="1400" spc="-235" b="1">
                <a:solidFill>
                  <a:srgbClr val="B59F8F"/>
                </a:solidFill>
                <a:latin typeface="Arial"/>
                <a:cs typeface="Arial"/>
              </a:rPr>
              <a:t> </a:t>
            </a:r>
            <a:r>
              <a:rPr dirty="0" sz="1400" spc="155" b="1">
                <a:solidFill>
                  <a:srgbClr val="B59F8F"/>
                </a:solidFill>
                <a:latin typeface="Arial"/>
                <a:cs typeface="Arial"/>
              </a:rPr>
              <a:t>CASA  </a:t>
            </a:r>
            <a:r>
              <a:rPr dirty="0" sz="1400" spc="175" b="1">
                <a:solidFill>
                  <a:srgbClr val="B59F8F"/>
                </a:solidFill>
                <a:latin typeface="Arial"/>
                <a:cs typeface="Arial"/>
              </a:rPr>
              <a:t>EN </a:t>
            </a:r>
            <a:r>
              <a:rPr dirty="0" sz="1400" spc="155" b="1">
                <a:solidFill>
                  <a:srgbClr val="B59F8F"/>
                </a:solidFill>
                <a:latin typeface="Arial"/>
                <a:cs typeface="Arial"/>
              </a:rPr>
              <a:t>EL</a:t>
            </a:r>
            <a:r>
              <a:rPr dirty="0" sz="1400" spc="-245" b="1">
                <a:solidFill>
                  <a:srgbClr val="B59F8F"/>
                </a:solidFill>
                <a:latin typeface="Arial"/>
                <a:cs typeface="Arial"/>
              </a:rPr>
              <a:t> </a:t>
            </a:r>
            <a:r>
              <a:rPr dirty="0" sz="1400" spc="150" b="1">
                <a:solidFill>
                  <a:srgbClr val="B59F8F"/>
                </a:solidFill>
                <a:latin typeface="Arial"/>
                <a:cs typeface="Arial"/>
              </a:rPr>
              <a:t>MERCADO</a:t>
            </a:r>
            <a:endParaRPr sz="1400">
              <a:latin typeface="Arial"/>
              <a:cs typeface="Arial"/>
            </a:endParaRPr>
          </a:p>
        </p:txBody>
      </p:sp>
      <p:sp>
        <p:nvSpPr>
          <p:cNvPr id="8" name="object 8"/>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5" name="object 5"/>
          <p:cNvSpPr txBox="1">
            <a:spLocks noGrp="1"/>
          </p:cNvSpPr>
          <p:nvPr>
            <p:ph type="title"/>
          </p:nvPr>
        </p:nvSpPr>
        <p:spPr>
          <a:xfrm>
            <a:off x="737488" y="1160627"/>
            <a:ext cx="5067935" cy="995044"/>
          </a:xfrm>
          <a:prstGeom prst="rect"/>
        </p:spPr>
        <p:txBody>
          <a:bodyPr wrap="square" lIns="0" tIns="46355" rIns="0" bIns="0" rtlCol="0" vert="horz">
            <a:spAutoFit/>
          </a:bodyPr>
          <a:lstStyle/>
          <a:p>
            <a:pPr marL="27305" marR="5080" indent="-15240">
              <a:lnSpc>
                <a:spcPts val="3729"/>
              </a:lnSpc>
              <a:spcBef>
                <a:spcPts val="365"/>
              </a:spcBef>
            </a:pPr>
            <a:r>
              <a:rPr dirty="0" sz="3250" spc="20">
                <a:solidFill>
                  <a:srgbClr val="1D1D1D"/>
                </a:solidFill>
              </a:rPr>
              <a:t>La </a:t>
            </a:r>
            <a:r>
              <a:rPr dirty="0" sz="3250" spc="35">
                <a:solidFill>
                  <a:srgbClr val="1D1D1D"/>
                </a:solidFill>
              </a:rPr>
              <a:t>mejor </a:t>
            </a:r>
            <a:r>
              <a:rPr dirty="0" sz="3250" spc="45">
                <a:solidFill>
                  <a:srgbClr val="1D1D1D"/>
                </a:solidFill>
              </a:rPr>
              <a:t>estrategia de  </a:t>
            </a:r>
            <a:r>
              <a:rPr dirty="0" sz="3250" spc="35">
                <a:solidFill>
                  <a:srgbClr val="1D1D1D"/>
                </a:solidFill>
              </a:rPr>
              <a:t>precios </a:t>
            </a:r>
            <a:r>
              <a:rPr dirty="0" sz="3250" spc="30">
                <a:solidFill>
                  <a:srgbClr val="1D1D1D"/>
                </a:solidFill>
              </a:rPr>
              <a:t>para </a:t>
            </a:r>
            <a:r>
              <a:rPr dirty="0" sz="3250" spc="35">
                <a:solidFill>
                  <a:srgbClr val="1D1D1D"/>
                </a:solidFill>
              </a:rPr>
              <a:t>vender </a:t>
            </a:r>
            <a:r>
              <a:rPr dirty="0" sz="3250" spc="20">
                <a:solidFill>
                  <a:srgbClr val="1D1D1D"/>
                </a:solidFill>
              </a:rPr>
              <a:t>su</a:t>
            </a:r>
            <a:r>
              <a:rPr dirty="0" sz="3250" spc="240">
                <a:solidFill>
                  <a:srgbClr val="1D1D1D"/>
                </a:solidFill>
              </a:rPr>
              <a:t> </a:t>
            </a:r>
            <a:r>
              <a:rPr dirty="0" sz="3250" spc="45">
                <a:solidFill>
                  <a:srgbClr val="1D1D1D"/>
                </a:solidFill>
              </a:rPr>
              <a:t>casa</a:t>
            </a:r>
            <a:endParaRPr sz="3250"/>
          </a:p>
        </p:txBody>
      </p:sp>
      <p:sp>
        <p:nvSpPr>
          <p:cNvPr id="6" name="object 6"/>
          <p:cNvSpPr txBox="1"/>
          <p:nvPr/>
        </p:nvSpPr>
        <p:spPr>
          <a:xfrm>
            <a:off x="856996" y="2327630"/>
            <a:ext cx="6175375" cy="3784600"/>
          </a:xfrm>
          <a:prstGeom prst="rect">
            <a:avLst/>
          </a:prstGeom>
        </p:spPr>
        <p:txBody>
          <a:bodyPr wrap="square" lIns="0" tIns="10160" rIns="0" bIns="0" rtlCol="0" vert="horz">
            <a:spAutoFit/>
          </a:bodyPr>
          <a:lstStyle/>
          <a:p>
            <a:pPr algn="just" marL="12700" marR="5080" indent="10795">
              <a:lnSpc>
                <a:spcPct val="101200"/>
              </a:lnSpc>
              <a:spcBef>
                <a:spcPts val="80"/>
              </a:spcBef>
            </a:pPr>
            <a:r>
              <a:rPr dirty="0" sz="1350" spc="55">
                <a:solidFill>
                  <a:srgbClr val="050505"/>
                </a:solidFill>
                <a:latin typeface="Cambria"/>
                <a:cs typeface="Cambria"/>
              </a:rPr>
              <a:t>A</a:t>
            </a:r>
            <a:r>
              <a:rPr dirty="0" sz="1350" spc="-45">
                <a:solidFill>
                  <a:srgbClr val="050505"/>
                </a:solidFill>
                <a:latin typeface="Cambria"/>
                <a:cs typeface="Cambria"/>
              </a:rPr>
              <a:t> </a:t>
            </a:r>
            <a:r>
              <a:rPr dirty="0" sz="1350" spc="15">
                <a:solidFill>
                  <a:srgbClr val="050505"/>
                </a:solidFill>
                <a:latin typeface="Cambria"/>
                <a:cs typeface="Cambria"/>
              </a:rPr>
              <a:t>veces,</a:t>
            </a:r>
            <a:r>
              <a:rPr dirty="0" sz="1350" spc="-40">
                <a:solidFill>
                  <a:srgbClr val="050505"/>
                </a:solidFill>
                <a:latin typeface="Cambria"/>
                <a:cs typeface="Cambria"/>
              </a:rPr>
              <a:t> </a:t>
            </a:r>
            <a:r>
              <a:rPr dirty="0" sz="1350" spc="15">
                <a:solidFill>
                  <a:srgbClr val="050505"/>
                </a:solidFill>
                <a:latin typeface="Cambria"/>
                <a:cs typeface="Cambria"/>
              </a:rPr>
              <a:t>si</a:t>
            </a:r>
            <a:r>
              <a:rPr dirty="0" sz="1350" spc="-40">
                <a:solidFill>
                  <a:srgbClr val="050505"/>
                </a:solidFill>
                <a:latin typeface="Cambria"/>
                <a:cs typeface="Cambria"/>
              </a:rPr>
              <a:t> </a:t>
            </a:r>
            <a:r>
              <a:rPr dirty="0" sz="1350" spc="35">
                <a:solidFill>
                  <a:srgbClr val="050505"/>
                </a:solidFill>
                <a:latin typeface="Cambria"/>
                <a:cs typeface="Cambria"/>
              </a:rPr>
              <a:t>un</a:t>
            </a:r>
            <a:r>
              <a:rPr dirty="0" sz="1350" spc="-40">
                <a:solidFill>
                  <a:srgbClr val="050505"/>
                </a:solidFill>
                <a:latin typeface="Cambria"/>
                <a:cs typeface="Cambria"/>
              </a:rPr>
              <a:t> </a:t>
            </a:r>
            <a:r>
              <a:rPr dirty="0" sz="1350" spc="20">
                <a:solidFill>
                  <a:srgbClr val="050505"/>
                </a:solidFill>
                <a:latin typeface="Cambria"/>
                <a:cs typeface="Cambria"/>
              </a:rPr>
              <a:t>vendedor</a:t>
            </a:r>
            <a:r>
              <a:rPr dirty="0" sz="1350" spc="-40">
                <a:solidFill>
                  <a:srgbClr val="050505"/>
                </a:solidFill>
                <a:latin typeface="Cambria"/>
                <a:cs typeface="Cambria"/>
              </a:rPr>
              <a:t> </a:t>
            </a:r>
            <a:r>
              <a:rPr dirty="0" sz="1350" spc="15">
                <a:solidFill>
                  <a:srgbClr val="050505"/>
                </a:solidFill>
                <a:latin typeface="Cambria"/>
                <a:cs typeface="Cambria"/>
              </a:rPr>
              <a:t>recibe</a:t>
            </a:r>
            <a:r>
              <a:rPr dirty="0" sz="1350" spc="-40">
                <a:solidFill>
                  <a:srgbClr val="050505"/>
                </a:solidFill>
                <a:latin typeface="Cambria"/>
                <a:cs typeface="Cambria"/>
              </a:rPr>
              <a:t> </a:t>
            </a:r>
            <a:r>
              <a:rPr dirty="0" sz="1350" spc="30">
                <a:solidFill>
                  <a:srgbClr val="050505"/>
                </a:solidFill>
                <a:latin typeface="Cambria"/>
                <a:cs typeface="Cambria"/>
              </a:rPr>
              <a:t>una</a:t>
            </a:r>
            <a:r>
              <a:rPr dirty="0" sz="1350" spc="-45">
                <a:solidFill>
                  <a:srgbClr val="050505"/>
                </a:solidFill>
                <a:latin typeface="Cambria"/>
                <a:cs typeface="Cambria"/>
              </a:rPr>
              <a:t> </a:t>
            </a:r>
            <a:r>
              <a:rPr dirty="0" sz="1350" spc="15">
                <a:solidFill>
                  <a:srgbClr val="050505"/>
                </a:solidFill>
                <a:latin typeface="Cambria"/>
                <a:cs typeface="Cambria"/>
              </a:rPr>
              <a:t>oferta</a:t>
            </a:r>
            <a:r>
              <a:rPr dirty="0" sz="1350" spc="-40">
                <a:solidFill>
                  <a:srgbClr val="050505"/>
                </a:solidFill>
                <a:latin typeface="Cambria"/>
                <a:cs typeface="Cambria"/>
              </a:rPr>
              <a:t> </a:t>
            </a:r>
            <a:r>
              <a:rPr dirty="0" sz="1350" spc="30">
                <a:solidFill>
                  <a:srgbClr val="050505"/>
                </a:solidFill>
                <a:latin typeface="Cambria"/>
                <a:cs typeface="Cambria"/>
              </a:rPr>
              <a:t>de</a:t>
            </a:r>
            <a:r>
              <a:rPr dirty="0" sz="1350" spc="-40">
                <a:solidFill>
                  <a:srgbClr val="050505"/>
                </a:solidFill>
                <a:latin typeface="Cambria"/>
                <a:cs typeface="Cambria"/>
              </a:rPr>
              <a:t> </a:t>
            </a:r>
            <a:r>
              <a:rPr dirty="0" sz="1350" spc="15">
                <a:solidFill>
                  <a:srgbClr val="050505"/>
                </a:solidFill>
                <a:latin typeface="Cambria"/>
                <a:cs typeface="Cambria"/>
              </a:rPr>
              <a:t>inmediato,</a:t>
            </a:r>
            <a:r>
              <a:rPr dirty="0" sz="1350" spc="-40">
                <a:solidFill>
                  <a:srgbClr val="050505"/>
                </a:solidFill>
                <a:latin typeface="Cambria"/>
                <a:cs typeface="Cambria"/>
              </a:rPr>
              <a:t> </a:t>
            </a:r>
            <a:r>
              <a:rPr dirty="0" sz="1350" spc="20">
                <a:solidFill>
                  <a:srgbClr val="050505"/>
                </a:solidFill>
                <a:latin typeface="Cambria"/>
                <a:cs typeface="Cambria"/>
              </a:rPr>
              <a:t>le</a:t>
            </a:r>
            <a:r>
              <a:rPr dirty="0" sz="1350" spc="-40">
                <a:solidFill>
                  <a:srgbClr val="050505"/>
                </a:solidFill>
                <a:latin typeface="Cambria"/>
                <a:cs typeface="Cambria"/>
              </a:rPr>
              <a:t> </a:t>
            </a:r>
            <a:r>
              <a:rPr dirty="0" sz="1350" spc="20">
                <a:solidFill>
                  <a:srgbClr val="050505"/>
                </a:solidFill>
                <a:latin typeface="Cambria"/>
                <a:cs typeface="Cambria"/>
              </a:rPr>
              <a:t>preocupa</a:t>
            </a:r>
            <a:r>
              <a:rPr dirty="0" sz="1350" spc="-40">
                <a:solidFill>
                  <a:srgbClr val="050505"/>
                </a:solidFill>
                <a:latin typeface="Cambria"/>
                <a:cs typeface="Cambria"/>
              </a:rPr>
              <a:t> </a:t>
            </a:r>
            <a:r>
              <a:rPr dirty="0" sz="1350" spc="30">
                <a:solidFill>
                  <a:srgbClr val="050505"/>
                </a:solidFill>
                <a:latin typeface="Cambria"/>
                <a:cs typeface="Cambria"/>
              </a:rPr>
              <a:t>que</a:t>
            </a:r>
            <a:r>
              <a:rPr dirty="0" sz="1350" spc="-40">
                <a:solidFill>
                  <a:srgbClr val="050505"/>
                </a:solidFill>
                <a:latin typeface="Cambria"/>
                <a:cs typeface="Cambria"/>
              </a:rPr>
              <a:t> </a:t>
            </a:r>
            <a:r>
              <a:rPr dirty="0" sz="1350" spc="30">
                <a:solidFill>
                  <a:srgbClr val="050505"/>
                </a:solidFill>
                <a:latin typeface="Cambria"/>
                <a:cs typeface="Cambria"/>
              </a:rPr>
              <a:t>su</a:t>
            </a:r>
            <a:r>
              <a:rPr dirty="0" sz="1350" spc="-45">
                <a:solidFill>
                  <a:srgbClr val="050505"/>
                </a:solidFill>
                <a:latin typeface="Cambria"/>
                <a:cs typeface="Cambria"/>
              </a:rPr>
              <a:t> </a:t>
            </a:r>
            <a:r>
              <a:rPr dirty="0" sz="1350" spc="20">
                <a:solidFill>
                  <a:srgbClr val="050505"/>
                </a:solidFill>
                <a:latin typeface="Cambria"/>
                <a:cs typeface="Cambria"/>
              </a:rPr>
              <a:t>casa</a:t>
            </a:r>
            <a:r>
              <a:rPr dirty="0" sz="1350" spc="-40">
                <a:solidFill>
                  <a:srgbClr val="050505"/>
                </a:solidFill>
                <a:latin typeface="Cambria"/>
                <a:cs typeface="Cambria"/>
              </a:rPr>
              <a:t> </a:t>
            </a:r>
            <a:r>
              <a:rPr dirty="0" sz="1350" spc="35">
                <a:solidFill>
                  <a:srgbClr val="050505"/>
                </a:solidFill>
                <a:latin typeface="Cambria"/>
                <a:cs typeface="Cambria"/>
              </a:rPr>
              <a:t>no  </a:t>
            </a:r>
            <a:r>
              <a:rPr dirty="0" sz="1350" spc="20">
                <a:solidFill>
                  <a:srgbClr val="050505"/>
                </a:solidFill>
                <a:latin typeface="Cambria"/>
                <a:cs typeface="Cambria"/>
              </a:rPr>
              <a:t>tenga </a:t>
            </a:r>
            <a:r>
              <a:rPr dirty="0" sz="1350" spc="35">
                <a:solidFill>
                  <a:srgbClr val="050505"/>
                </a:solidFill>
                <a:latin typeface="Cambria"/>
                <a:cs typeface="Cambria"/>
              </a:rPr>
              <a:t>un </a:t>
            </a:r>
            <a:r>
              <a:rPr dirty="0" sz="1350" spc="15">
                <a:solidFill>
                  <a:srgbClr val="050505"/>
                </a:solidFill>
                <a:latin typeface="Cambria"/>
                <a:cs typeface="Cambria"/>
              </a:rPr>
              <a:t>precio </a:t>
            </a:r>
            <a:r>
              <a:rPr dirty="0" sz="1350" spc="20">
                <a:solidFill>
                  <a:srgbClr val="050505"/>
                </a:solidFill>
                <a:latin typeface="Cambria"/>
                <a:cs typeface="Cambria"/>
              </a:rPr>
              <a:t>lo </a:t>
            </a:r>
            <a:r>
              <a:rPr dirty="0" sz="1350" spc="15">
                <a:solidFill>
                  <a:srgbClr val="050505"/>
                </a:solidFill>
                <a:latin typeface="Cambria"/>
                <a:cs typeface="Cambria"/>
              </a:rPr>
              <a:t>suficientemente </a:t>
            </a:r>
            <a:r>
              <a:rPr dirty="0" sz="1350" spc="10">
                <a:solidFill>
                  <a:srgbClr val="050505"/>
                </a:solidFill>
                <a:latin typeface="Cambria"/>
                <a:cs typeface="Cambria"/>
              </a:rPr>
              <a:t>alto. </a:t>
            </a:r>
            <a:r>
              <a:rPr dirty="0" sz="1350" spc="20">
                <a:solidFill>
                  <a:srgbClr val="050505"/>
                </a:solidFill>
                <a:latin typeface="Cambria"/>
                <a:cs typeface="Cambria"/>
              </a:rPr>
              <a:t>Sin embargo, </a:t>
            </a:r>
            <a:r>
              <a:rPr dirty="0" sz="1350" spc="25">
                <a:solidFill>
                  <a:srgbClr val="050505"/>
                </a:solidFill>
                <a:latin typeface="Cambria"/>
                <a:cs typeface="Cambria"/>
              </a:rPr>
              <a:t>es </a:t>
            </a:r>
            <a:r>
              <a:rPr dirty="0" sz="1350" spc="15">
                <a:solidFill>
                  <a:srgbClr val="050505"/>
                </a:solidFill>
                <a:latin typeface="Cambria"/>
                <a:cs typeface="Cambria"/>
              </a:rPr>
              <a:t>probable </a:t>
            </a:r>
            <a:r>
              <a:rPr dirty="0" sz="1350" spc="30">
                <a:solidFill>
                  <a:srgbClr val="050505"/>
                </a:solidFill>
                <a:latin typeface="Cambria"/>
                <a:cs typeface="Cambria"/>
              </a:rPr>
              <a:t>que </a:t>
            </a:r>
            <a:r>
              <a:rPr dirty="0" sz="1350" spc="25">
                <a:solidFill>
                  <a:srgbClr val="050505"/>
                </a:solidFill>
                <a:latin typeface="Cambria"/>
                <a:cs typeface="Cambria"/>
              </a:rPr>
              <a:t>eso  </a:t>
            </a:r>
            <a:r>
              <a:rPr dirty="0" sz="1350" spc="10">
                <a:solidFill>
                  <a:srgbClr val="050505"/>
                </a:solidFill>
                <a:latin typeface="Cambria"/>
                <a:cs typeface="Cambria"/>
              </a:rPr>
              <a:t>signifique</a:t>
            </a:r>
            <a:r>
              <a:rPr dirty="0" sz="1350" spc="-5">
                <a:solidFill>
                  <a:srgbClr val="050505"/>
                </a:solidFill>
                <a:latin typeface="Cambria"/>
                <a:cs typeface="Cambria"/>
              </a:rPr>
              <a:t> </a:t>
            </a:r>
            <a:r>
              <a:rPr dirty="0" sz="1350" spc="30">
                <a:solidFill>
                  <a:srgbClr val="050505"/>
                </a:solidFill>
                <a:latin typeface="Cambria"/>
                <a:cs typeface="Cambria"/>
              </a:rPr>
              <a:t>que</a:t>
            </a:r>
            <a:r>
              <a:rPr dirty="0" sz="1350">
                <a:solidFill>
                  <a:srgbClr val="050505"/>
                </a:solidFill>
                <a:latin typeface="Cambria"/>
                <a:cs typeface="Cambria"/>
              </a:rPr>
              <a:t> </a:t>
            </a:r>
            <a:r>
              <a:rPr dirty="0" sz="1350" spc="30">
                <a:solidFill>
                  <a:srgbClr val="050505"/>
                </a:solidFill>
                <a:latin typeface="Cambria"/>
                <a:cs typeface="Cambria"/>
              </a:rPr>
              <a:t>su</a:t>
            </a:r>
            <a:r>
              <a:rPr dirty="0" sz="1350">
                <a:solidFill>
                  <a:srgbClr val="050505"/>
                </a:solidFill>
                <a:latin typeface="Cambria"/>
                <a:cs typeface="Cambria"/>
              </a:rPr>
              <a:t> </a:t>
            </a:r>
            <a:r>
              <a:rPr dirty="0" sz="1350" spc="15">
                <a:solidFill>
                  <a:srgbClr val="050505"/>
                </a:solidFill>
                <a:latin typeface="Cambria"/>
                <a:cs typeface="Cambria"/>
              </a:rPr>
              <a:t>precio</a:t>
            </a:r>
            <a:r>
              <a:rPr dirty="0" sz="1350">
                <a:solidFill>
                  <a:srgbClr val="050505"/>
                </a:solidFill>
                <a:latin typeface="Cambria"/>
                <a:cs typeface="Cambria"/>
              </a:rPr>
              <a:t> </a:t>
            </a:r>
            <a:r>
              <a:rPr dirty="0" sz="1350" spc="20">
                <a:solidFill>
                  <a:srgbClr val="050505"/>
                </a:solidFill>
                <a:latin typeface="Cambria"/>
                <a:cs typeface="Cambria"/>
              </a:rPr>
              <a:t>era</a:t>
            </a:r>
            <a:r>
              <a:rPr dirty="0" sz="1350">
                <a:solidFill>
                  <a:srgbClr val="050505"/>
                </a:solidFill>
                <a:latin typeface="Cambria"/>
                <a:cs typeface="Cambria"/>
              </a:rPr>
              <a:t> </a:t>
            </a:r>
            <a:r>
              <a:rPr dirty="0" sz="1350" spc="20">
                <a:solidFill>
                  <a:srgbClr val="050505"/>
                </a:solidFill>
                <a:latin typeface="Cambria"/>
                <a:cs typeface="Cambria"/>
              </a:rPr>
              <a:t>el</a:t>
            </a:r>
            <a:r>
              <a:rPr dirty="0" sz="1350" spc="-5">
                <a:solidFill>
                  <a:srgbClr val="050505"/>
                </a:solidFill>
                <a:latin typeface="Cambria"/>
                <a:cs typeface="Cambria"/>
              </a:rPr>
              <a:t> </a:t>
            </a:r>
            <a:r>
              <a:rPr dirty="0" sz="1350" spc="15">
                <a:solidFill>
                  <a:srgbClr val="050505"/>
                </a:solidFill>
                <a:latin typeface="Cambria"/>
                <a:cs typeface="Cambria"/>
              </a:rPr>
              <a:t>adecuado.</a:t>
            </a:r>
            <a:r>
              <a:rPr dirty="0" sz="1350" spc="5">
                <a:solidFill>
                  <a:srgbClr val="050505"/>
                </a:solidFill>
                <a:latin typeface="Cambria"/>
                <a:cs typeface="Cambria"/>
              </a:rPr>
              <a:t> </a:t>
            </a:r>
            <a:r>
              <a:rPr dirty="0" sz="1350" spc="25">
                <a:solidFill>
                  <a:srgbClr val="050505"/>
                </a:solidFill>
                <a:latin typeface="Cambria"/>
                <a:cs typeface="Cambria"/>
              </a:rPr>
              <a:t>Aunque</a:t>
            </a:r>
            <a:r>
              <a:rPr dirty="0" sz="1350">
                <a:solidFill>
                  <a:srgbClr val="050505"/>
                </a:solidFill>
                <a:latin typeface="Cambria"/>
                <a:cs typeface="Cambria"/>
              </a:rPr>
              <a:t> </a:t>
            </a:r>
            <a:r>
              <a:rPr dirty="0" sz="1350" spc="25">
                <a:solidFill>
                  <a:srgbClr val="050505"/>
                </a:solidFill>
                <a:latin typeface="Cambria"/>
                <a:cs typeface="Cambria"/>
              </a:rPr>
              <a:t>hay</a:t>
            </a:r>
            <a:r>
              <a:rPr dirty="0" sz="1350">
                <a:solidFill>
                  <a:srgbClr val="050505"/>
                </a:solidFill>
                <a:latin typeface="Cambria"/>
                <a:cs typeface="Cambria"/>
              </a:rPr>
              <a:t> </a:t>
            </a:r>
            <a:r>
              <a:rPr dirty="0" sz="1350" spc="10">
                <a:solidFill>
                  <a:srgbClr val="050505"/>
                </a:solidFill>
                <a:latin typeface="Cambria"/>
                <a:cs typeface="Cambria"/>
              </a:rPr>
              <a:t>historias</a:t>
            </a:r>
            <a:r>
              <a:rPr dirty="0" sz="1350">
                <a:solidFill>
                  <a:srgbClr val="050505"/>
                </a:solidFill>
                <a:latin typeface="Cambria"/>
                <a:cs typeface="Cambria"/>
              </a:rPr>
              <a:t> </a:t>
            </a:r>
            <a:r>
              <a:rPr dirty="0" sz="1350" spc="30">
                <a:solidFill>
                  <a:srgbClr val="050505"/>
                </a:solidFill>
                <a:latin typeface="Cambria"/>
                <a:cs typeface="Cambria"/>
              </a:rPr>
              <a:t>de</a:t>
            </a:r>
            <a:r>
              <a:rPr dirty="0" sz="1350" spc="-5">
                <a:solidFill>
                  <a:srgbClr val="050505"/>
                </a:solidFill>
                <a:latin typeface="Cambria"/>
                <a:cs typeface="Cambria"/>
              </a:rPr>
              <a:t> </a:t>
            </a:r>
            <a:r>
              <a:rPr dirty="0" sz="1350" spc="20">
                <a:solidFill>
                  <a:srgbClr val="050505"/>
                </a:solidFill>
                <a:latin typeface="Cambria"/>
                <a:cs typeface="Cambria"/>
              </a:rPr>
              <a:t>vendedores</a:t>
            </a:r>
            <a:r>
              <a:rPr dirty="0" sz="1350">
                <a:solidFill>
                  <a:srgbClr val="050505"/>
                </a:solidFill>
                <a:latin typeface="Cambria"/>
                <a:cs typeface="Cambria"/>
              </a:rPr>
              <a:t> </a:t>
            </a:r>
            <a:r>
              <a:rPr dirty="0" sz="1350" spc="30">
                <a:solidFill>
                  <a:srgbClr val="050505"/>
                </a:solidFill>
                <a:latin typeface="Cambria"/>
                <a:cs typeface="Cambria"/>
              </a:rPr>
              <a:t>que  </a:t>
            </a:r>
            <a:r>
              <a:rPr dirty="0" sz="1350" spc="15">
                <a:solidFill>
                  <a:srgbClr val="050505"/>
                </a:solidFill>
                <a:latin typeface="Cambria"/>
                <a:cs typeface="Cambria"/>
              </a:rPr>
              <a:t>rechazaron </a:t>
            </a:r>
            <a:r>
              <a:rPr dirty="0" sz="1350" spc="30">
                <a:solidFill>
                  <a:srgbClr val="050505"/>
                </a:solidFill>
                <a:latin typeface="Cambria"/>
                <a:cs typeface="Cambria"/>
              </a:rPr>
              <a:t>su </a:t>
            </a:r>
            <a:r>
              <a:rPr dirty="0" sz="1350" spc="20">
                <a:solidFill>
                  <a:srgbClr val="050505"/>
                </a:solidFill>
                <a:latin typeface="Cambria"/>
                <a:cs typeface="Cambria"/>
              </a:rPr>
              <a:t>primera </a:t>
            </a:r>
            <a:r>
              <a:rPr dirty="0" sz="1350" spc="15">
                <a:solidFill>
                  <a:srgbClr val="050505"/>
                </a:solidFill>
                <a:latin typeface="Cambria"/>
                <a:cs typeface="Cambria"/>
              </a:rPr>
              <a:t>oferta </a:t>
            </a:r>
            <a:r>
              <a:rPr dirty="0" sz="1350" spc="20">
                <a:solidFill>
                  <a:srgbClr val="050505"/>
                </a:solidFill>
                <a:latin typeface="Cambria"/>
                <a:cs typeface="Cambria"/>
              </a:rPr>
              <a:t>para </a:t>
            </a:r>
            <a:r>
              <a:rPr dirty="0" sz="1350" spc="15">
                <a:solidFill>
                  <a:srgbClr val="050505"/>
                </a:solidFill>
                <a:latin typeface="Cambria"/>
                <a:cs typeface="Cambria"/>
              </a:rPr>
              <a:t>esperar </a:t>
            </a:r>
            <a:r>
              <a:rPr dirty="0" sz="1350" spc="45">
                <a:solidFill>
                  <a:srgbClr val="050505"/>
                </a:solidFill>
                <a:latin typeface="Cambria"/>
                <a:cs typeface="Cambria"/>
              </a:rPr>
              <a:t>y </a:t>
            </a:r>
            <a:r>
              <a:rPr dirty="0" sz="1350" spc="20">
                <a:solidFill>
                  <a:srgbClr val="050505"/>
                </a:solidFill>
                <a:latin typeface="Cambria"/>
                <a:cs typeface="Cambria"/>
              </a:rPr>
              <a:t>ver </a:t>
            </a:r>
            <a:r>
              <a:rPr dirty="0" sz="1350" spc="15">
                <a:solidFill>
                  <a:srgbClr val="050505"/>
                </a:solidFill>
                <a:latin typeface="Cambria"/>
                <a:cs typeface="Cambria"/>
              </a:rPr>
              <a:t>si recibían </a:t>
            </a:r>
            <a:r>
              <a:rPr dirty="0" sz="1350" spc="30">
                <a:solidFill>
                  <a:srgbClr val="050505"/>
                </a:solidFill>
                <a:latin typeface="Cambria"/>
                <a:cs typeface="Cambria"/>
              </a:rPr>
              <a:t>una </a:t>
            </a:r>
            <a:r>
              <a:rPr dirty="0" sz="1350" spc="15">
                <a:solidFill>
                  <a:srgbClr val="050505"/>
                </a:solidFill>
                <a:latin typeface="Cambria"/>
                <a:cs typeface="Cambria"/>
              </a:rPr>
              <a:t>oferta </a:t>
            </a:r>
            <a:r>
              <a:rPr dirty="0" sz="1350" spc="35">
                <a:solidFill>
                  <a:srgbClr val="050505"/>
                </a:solidFill>
                <a:latin typeface="Cambria"/>
                <a:cs typeface="Cambria"/>
              </a:rPr>
              <a:t>más </a:t>
            </a:r>
            <a:r>
              <a:rPr dirty="0" sz="1350" spc="5">
                <a:solidFill>
                  <a:srgbClr val="050505"/>
                </a:solidFill>
                <a:latin typeface="Cambria"/>
                <a:cs typeface="Cambria"/>
              </a:rPr>
              <a:t>alta, </a:t>
            </a:r>
            <a:r>
              <a:rPr dirty="0" sz="1350" spc="45">
                <a:solidFill>
                  <a:srgbClr val="050505"/>
                </a:solidFill>
                <a:latin typeface="Cambria"/>
                <a:cs typeface="Cambria"/>
              </a:rPr>
              <a:t>y  </a:t>
            </a:r>
            <a:r>
              <a:rPr dirty="0" sz="1350" spc="15">
                <a:solidFill>
                  <a:srgbClr val="050505"/>
                </a:solidFill>
                <a:latin typeface="Cambria"/>
                <a:cs typeface="Cambria"/>
              </a:rPr>
              <a:t>fueron </a:t>
            </a:r>
            <a:r>
              <a:rPr dirty="0" sz="1350" spc="20">
                <a:solidFill>
                  <a:srgbClr val="050505"/>
                </a:solidFill>
                <a:latin typeface="Cambria"/>
                <a:cs typeface="Cambria"/>
              </a:rPr>
              <a:t>recompensados </a:t>
            </a:r>
            <a:r>
              <a:rPr dirty="0" sz="1350" spc="25">
                <a:solidFill>
                  <a:srgbClr val="050505"/>
                </a:solidFill>
                <a:latin typeface="Cambria"/>
                <a:cs typeface="Cambria"/>
              </a:rPr>
              <a:t>con </a:t>
            </a:r>
            <a:r>
              <a:rPr dirty="0" sz="1350" spc="35">
                <a:solidFill>
                  <a:srgbClr val="050505"/>
                </a:solidFill>
                <a:latin typeface="Cambria"/>
                <a:cs typeface="Cambria"/>
              </a:rPr>
              <a:t>un </a:t>
            </a:r>
            <a:r>
              <a:rPr dirty="0" sz="1350" spc="20">
                <a:solidFill>
                  <a:srgbClr val="050505"/>
                </a:solidFill>
                <a:latin typeface="Cambria"/>
                <a:cs typeface="Cambria"/>
              </a:rPr>
              <a:t>mejor </a:t>
            </a:r>
            <a:r>
              <a:rPr dirty="0" sz="1350" spc="15">
                <a:solidFill>
                  <a:srgbClr val="050505"/>
                </a:solidFill>
                <a:latin typeface="Cambria"/>
                <a:cs typeface="Cambria"/>
              </a:rPr>
              <a:t>precio </a:t>
            </a:r>
            <a:r>
              <a:rPr dirty="0" sz="1350" spc="35">
                <a:solidFill>
                  <a:srgbClr val="050505"/>
                </a:solidFill>
                <a:latin typeface="Cambria"/>
                <a:cs typeface="Cambria"/>
              </a:rPr>
              <a:t>más </a:t>
            </a:r>
            <a:r>
              <a:rPr dirty="0" sz="1350" spc="10">
                <a:solidFill>
                  <a:srgbClr val="050505"/>
                </a:solidFill>
                <a:latin typeface="Cambria"/>
                <a:cs typeface="Cambria"/>
              </a:rPr>
              <a:t>tarde, </a:t>
            </a:r>
            <a:r>
              <a:rPr dirty="0" sz="1350" spc="20">
                <a:solidFill>
                  <a:srgbClr val="050505"/>
                </a:solidFill>
                <a:latin typeface="Cambria"/>
                <a:cs typeface="Cambria"/>
              </a:rPr>
              <a:t>la mayoría </a:t>
            </a:r>
            <a:r>
              <a:rPr dirty="0" sz="1350" spc="30">
                <a:solidFill>
                  <a:srgbClr val="050505"/>
                </a:solidFill>
                <a:latin typeface="Cambria"/>
                <a:cs typeface="Cambria"/>
              </a:rPr>
              <a:t>de </a:t>
            </a:r>
            <a:r>
              <a:rPr dirty="0" sz="1350" spc="15">
                <a:solidFill>
                  <a:srgbClr val="050505"/>
                </a:solidFill>
                <a:latin typeface="Cambria"/>
                <a:cs typeface="Cambria"/>
              </a:rPr>
              <a:t>las veces,  </a:t>
            </a:r>
            <a:r>
              <a:rPr dirty="0" sz="1350" spc="20">
                <a:solidFill>
                  <a:srgbClr val="050505"/>
                </a:solidFill>
                <a:latin typeface="Cambria"/>
                <a:cs typeface="Cambria"/>
              </a:rPr>
              <a:t>obtendrán</a:t>
            </a:r>
            <a:r>
              <a:rPr dirty="0" sz="1350" spc="-45">
                <a:solidFill>
                  <a:srgbClr val="050505"/>
                </a:solidFill>
                <a:latin typeface="Cambria"/>
                <a:cs typeface="Cambria"/>
              </a:rPr>
              <a:t> </a:t>
            </a:r>
            <a:r>
              <a:rPr dirty="0" sz="1350" spc="25">
                <a:solidFill>
                  <a:srgbClr val="050505"/>
                </a:solidFill>
                <a:latin typeface="Cambria"/>
                <a:cs typeface="Cambria"/>
              </a:rPr>
              <a:t>menos</a:t>
            </a:r>
            <a:r>
              <a:rPr dirty="0" sz="1350" spc="-40">
                <a:solidFill>
                  <a:srgbClr val="050505"/>
                </a:solidFill>
                <a:latin typeface="Cambria"/>
                <a:cs typeface="Cambria"/>
              </a:rPr>
              <a:t> </a:t>
            </a:r>
            <a:r>
              <a:rPr dirty="0" sz="1350" spc="25">
                <a:solidFill>
                  <a:srgbClr val="050505"/>
                </a:solidFill>
                <a:latin typeface="Cambria"/>
                <a:cs typeface="Cambria"/>
              </a:rPr>
              <a:t>por</a:t>
            </a:r>
            <a:r>
              <a:rPr dirty="0" sz="1350" spc="-40">
                <a:solidFill>
                  <a:srgbClr val="050505"/>
                </a:solidFill>
                <a:latin typeface="Cambria"/>
                <a:cs typeface="Cambria"/>
              </a:rPr>
              <a:t> </a:t>
            </a:r>
            <a:r>
              <a:rPr dirty="0" sz="1350" spc="30">
                <a:solidFill>
                  <a:srgbClr val="050505"/>
                </a:solidFill>
                <a:latin typeface="Cambria"/>
                <a:cs typeface="Cambria"/>
              </a:rPr>
              <a:t>su</a:t>
            </a:r>
            <a:r>
              <a:rPr dirty="0" sz="1350" spc="-40">
                <a:solidFill>
                  <a:srgbClr val="050505"/>
                </a:solidFill>
                <a:latin typeface="Cambria"/>
                <a:cs typeface="Cambria"/>
              </a:rPr>
              <a:t> </a:t>
            </a:r>
            <a:r>
              <a:rPr dirty="0" sz="1350" spc="20">
                <a:solidFill>
                  <a:srgbClr val="050505"/>
                </a:solidFill>
                <a:latin typeface="Cambria"/>
                <a:cs typeface="Cambria"/>
              </a:rPr>
              <a:t>casa</a:t>
            </a:r>
            <a:r>
              <a:rPr dirty="0" sz="1350" spc="-40">
                <a:solidFill>
                  <a:srgbClr val="050505"/>
                </a:solidFill>
                <a:latin typeface="Cambria"/>
                <a:cs typeface="Cambria"/>
              </a:rPr>
              <a:t> </a:t>
            </a:r>
            <a:r>
              <a:rPr dirty="0" sz="1350" spc="30">
                <a:solidFill>
                  <a:srgbClr val="050505"/>
                </a:solidFill>
                <a:latin typeface="Cambria"/>
                <a:cs typeface="Cambria"/>
              </a:rPr>
              <a:t>de</a:t>
            </a:r>
            <a:r>
              <a:rPr dirty="0" sz="1350" spc="-40">
                <a:solidFill>
                  <a:srgbClr val="050505"/>
                </a:solidFill>
                <a:latin typeface="Cambria"/>
                <a:cs typeface="Cambria"/>
              </a:rPr>
              <a:t> </a:t>
            </a:r>
            <a:r>
              <a:rPr dirty="0" sz="1350" spc="20">
                <a:solidFill>
                  <a:srgbClr val="050505"/>
                </a:solidFill>
                <a:latin typeface="Cambria"/>
                <a:cs typeface="Cambria"/>
              </a:rPr>
              <a:t>lo</a:t>
            </a:r>
            <a:r>
              <a:rPr dirty="0" sz="1350" spc="-40">
                <a:solidFill>
                  <a:srgbClr val="050505"/>
                </a:solidFill>
                <a:latin typeface="Cambria"/>
                <a:cs typeface="Cambria"/>
              </a:rPr>
              <a:t> </a:t>
            </a:r>
            <a:r>
              <a:rPr dirty="0" sz="1350" spc="30">
                <a:solidFill>
                  <a:srgbClr val="050505"/>
                </a:solidFill>
                <a:latin typeface="Cambria"/>
                <a:cs typeface="Cambria"/>
              </a:rPr>
              <a:t>que</a:t>
            </a:r>
            <a:r>
              <a:rPr dirty="0" sz="1350" spc="-40">
                <a:solidFill>
                  <a:srgbClr val="050505"/>
                </a:solidFill>
                <a:latin typeface="Cambria"/>
                <a:cs typeface="Cambria"/>
              </a:rPr>
              <a:t> </a:t>
            </a:r>
            <a:r>
              <a:rPr dirty="0" sz="1350" spc="20">
                <a:solidFill>
                  <a:srgbClr val="050505"/>
                </a:solidFill>
                <a:latin typeface="Cambria"/>
                <a:cs typeface="Cambria"/>
              </a:rPr>
              <a:t>esperan</a:t>
            </a:r>
            <a:r>
              <a:rPr dirty="0" sz="1350" spc="-45">
                <a:solidFill>
                  <a:srgbClr val="050505"/>
                </a:solidFill>
                <a:latin typeface="Cambria"/>
                <a:cs typeface="Cambria"/>
              </a:rPr>
              <a:t> </a:t>
            </a:r>
            <a:r>
              <a:rPr dirty="0" sz="1350" spc="20">
                <a:solidFill>
                  <a:srgbClr val="050505"/>
                </a:solidFill>
                <a:latin typeface="Cambria"/>
                <a:cs typeface="Cambria"/>
              </a:rPr>
              <a:t>cuanto</a:t>
            </a:r>
            <a:r>
              <a:rPr dirty="0" sz="1350" spc="-40">
                <a:solidFill>
                  <a:srgbClr val="050505"/>
                </a:solidFill>
                <a:latin typeface="Cambria"/>
                <a:cs typeface="Cambria"/>
              </a:rPr>
              <a:t> </a:t>
            </a:r>
            <a:r>
              <a:rPr dirty="0" sz="1350" spc="35">
                <a:solidFill>
                  <a:srgbClr val="050505"/>
                </a:solidFill>
                <a:latin typeface="Cambria"/>
                <a:cs typeface="Cambria"/>
              </a:rPr>
              <a:t>más</a:t>
            </a:r>
            <a:r>
              <a:rPr dirty="0" sz="1350" spc="-40">
                <a:solidFill>
                  <a:srgbClr val="050505"/>
                </a:solidFill>
                <a:latin typeface="Cambria"/>
                <a:cs typeface="Cambria"/>
              </a:rPr>
              <a:t> </a:t>
            </a:r>
            <a:r>
              <a:rPr dirty="0" sz="1350" spc="15">
                <a:solidFill>
                  <a:srgbClr val="050505"/>
                </a:solidFill>
                <a:latin typeface="Cambria"/>
                <a:cs typeface="Cambria"/>
              </a:rPr>
              <a:t>esperen.</a:t>
            </a:r>
            <a:endParaRPr sz="1350">
              <a:latin typeface="Cambria"/>
              <a:cs typeface="Cambria"/>
            </a:endParaRPr>
          </a:p>
          <a:p>
            <a:pPr>
              <a:lnSpc>
                <a:spcPct val="100000"/>
              </a:lnSpc>
              <a:spcBef>
                <a:spcPts val="5"/>
              </a:spcBef>
            </a:pPr>
            <a:endParaRPr sz="1450">
              <a:latin typeface="Times New Roman"/>
              <a:cs typeface="Times New Roman"/>
            </a:endParaRPr>
          </a:p>
          <a:p>
            <a:pPr marL="19685" marR="374650">
              <a:lnSpc>
                <a:spcPct val="112200"/>
              </a:lnSpc>
            </a:pPr>
            <a:r>
              <a:rPr dirty="0" sz="1200" spc="-60" b="1">
                <a:latin typeface="Verdana"/>
                <a:cs typeface="Verdana"/>
              </a:rPr>
              <a:t>Algunos</a:t>
            </a:r>
            <a:r>
              <a:rPr dirty="0" sz="1200" spc="-130" b="1">
                <a:latin typeface="Verdana"/>
                <a:cs typeface="Verdana"/>
              </a:rPr>
              <a:t> </a:t>
            </a:r>
            <a:r>
              <a:rPr dirty="0" sz="1200" spc="-65" b="1">
                <a:latin typeface="Verdana"/>
                <a:cs typeface="Verdana"/>
              </a:rPr>
              <a:t>propietarios</a:t>
            </a:r>
            <a:r>
              <a:rPr dirty="0" sz="1200" spc="-130" b="1">
                <a:latin typeface="Verdana"/>
                <a:cs typeface="Verdana"/>
              </a:rPr>
              <a:t> </a:t>
            </a:r>
            <a:r>
              <a:rPr dirty="0" sz="1200" spc="-60" b="1">
                <a:latin typeface="Verdana"/>
                <a:cs typeface="Verdana"/>
              </a:rPr>
              <a:t>cometen</a:t>
            </a:r>
            <a:r>
              <a:rPr dirty="0" sz="1200" spc="-125" b="1">
                <a:latin typeface="Verdana"/>
                <a:cs typeface="Verdana"/>
              </a:rPr>
              <a:t> </a:t>
            </a:r>
            <a:r>
              <a:rPr dirty="0" sz="1200" spc="-35" b="1">
                <a:latin typeface="Verdana"/>
                <a:cs typeface="Verdana"/>
              </a:rPr>
              <a:t>el</a:t>
            </a:r>
            <a:r>
              <a:rPr dirty="0" sz="1200" spc="-130" b="1">
                <a:latin typeface="Verdana"/>
                <a:cs typeface="Verdana"/>
              </a:rPr>
              <a:t> </a:t>
            </a:r>
            <a:r>
              <a:rPr dirty="0" sz="1200" spc="-60" b="1">
                <a:latin typeface="Verdana"/>
                <a:cs typeface="Verdana"/>
              </a:rPr>
              <a:t>grave</a:t>
            </a:r>
            <a:r>
              <a:rPr dirty="0" sz="1200" spc="-130" b="1">
                <a:latin typeface="Verdana"/>
                <a:cs typeface="Verdana"/>
              </a:rPr>
              <a:t> </a:t>
            </a:r>
            <a:r>
              <a:rPr dirty="0" sz="1200" spc="-55" b="1">
                <a:latin typeface="Verdana"/>
                <a:cs typeface="Verdana"/>
              </a:rPr>
              <a:t>error</a:t>
            </a:r>
            <a:r>
              <a:rPr dirty="0" sz="1200" spc="-125" b="1">
                <a:latin typeface="Verdana"/>
                <a:cs typeface="Verdana"/>
              </a:rPr>
              <a:t> </a:t>
            </a:r>
            <a:r>
              <a:rPr dirty="0" sz="1200" spc="-35" b="1">
                <a:latin typeface="Verdana"/>
                <a:cs typeface="Verdana"/>
              </a:rPr>
              <a:t>de</a:t>
            </a:r>
            <a:r>
              <a:rPr dirty="0" sz="1200" spc="-130" b="1">
                <a:latin typeface="Verdana"/>
                <a:cs typeface="Verdana"/>
              </a:rPr>
              <a:t> </a:t>
            </a:r>
            <a:r>
              <a:rPr dirty="0" sz="1200" spc="-60" b="1">
                <a:latin typeface="Verdana"/>
                <a:cs typeface="Verdana"/>
              </a:rPr>
              <a:t>utilizar</a:t>
            </a:r>
            <a:r>
              <a:rPr dirty="0" sz="1200" spc="-125" b="1">
                <a:latin typeface="Verdana"/>
                <a:cs typeface="Verdana"/>
              </a:rPr>
              <a:t> </a:t>
            </a:r>
            <a:r>
              <a:rPr dirty="0" sz="1200" spc="-35" b="1">
                <a:latin typeface="Verdana"/>
                <a:cs typeface="Verdana"/>
              </a:rPr>
              <a:t>el</a:t>
            </a:r>
            <a:r>
              <a:rPr dirty="0" sz="1200" spc="-130" b="1">
                <a:latin typeface="Verdana"/>
                <a:cs typeface="Verdana"/>
              </a:rPr>
              <a:t> </a:t>
            </a:r>
            <a:r>
              <a:rPr dirty="0" sz="1200" spc="-55" b="1">
                <a:latin typeface="Verdana"/>
                <a:cs typeface="Verdana"/>
              </a:rPr>
              <a:t>Zillow</a:t>
            </a:r>
            <a:r>
              <a:rPr dirty="0" sz="1200" spc="-130" b="1">
                <a:latin typeface="Verdana"/>
                <a:cs typeface="Verdana"/>
              </a:rPr>
              <a:t> </a:t>
            </a:r>
            <a:r>
              <a:rPr dirty="0" sz="1200" spc="-65" b="1">
                <a:latin typeface="Verdana"/>
                <a:cs typeface="Verdana"/>
              </a:rPr>
              <a:t>Zestimate  </a:t>
            </a:r>
            <a:r>
              <a:rPr dirty="0" sz="1200" spc="-55" b="1">
                <a:latin typeface="Verdana"/>
                <a:cs typeface="Verdana"/>
              </a:rPr>
              <a:t>como</a:t>
            </a:r>
            <a:r>
              <a:rPr dirty="0" sz="1200" spc="-135" b="1">
                <a:latin typeface="Verdana"/>
                <a:cs typeface="Verdana"/>
              </a:rPr>
              <a:t> </a:t>
            </a:r>
            <a:r>
              <a:rPr dirty="0" sz="1200" spc="-60" b="1">
                <a:latin typeface="Verdana"/>
                <a:cs typeface="Verdana"/>
              </a:rPr>
              <a:t>factor</a:t>
            </a:r>
            <a:r>
              <a:rPr dirty="0" sz="1200" spc="-130" b="1">
                <a:latin typeface="Verdana"/>
                <a:cs typeface="Verdana"/>
              </a:rPr>
              <a:t> </a:t>
            </a:r>
            <a:r>
              <a:rPr dirty="0" sz="1200" spc="-65" b="1">
                <a:latin typeface="Verdana"/>
                <a:cs typeface="Verdana"/>
              </a:rPr>
              <a:t>determinante</a:t>
            </a:r>
            <a:r>
              <a:rPr dirty="0" sz="1200" spc="-130" b="1">
                <a:latin typeface="Verdana"/>
                <a:cs typeface="Verdana"/>
              </a:rPr>
              <a:t> </a:t>
            </a:r>
            <a:r>
              <a:rPr dirty="0" sz="1200" spc="-50" b="1">
                <a:latin typeface="Verdana"/>
                <a:cs typeface="Verdana"/>
              </a:rPr>
              <a:t>del</a:t>
            </a:r>
            <a:r>
              <a:rPr dirty="0" sz="1200" spc="-130" b="1">
                <a:latin typeface="Verdana"/>
                <a:cs typeface="Verdana"/>
              </a:rPr>
              <a:t> </a:t>
            </a:r>
            <a:r>
              <a:rPr dirty="0" sz="1200" spc="-60" b="1">
                <a:latin typeface="Verdana"/>
                <a:cs typeface="Verdana"/>
              </a:rPr>
              <a:t>precio.</a:t>
            </a:r>
            <a:endParaRPr sz="1200">
              <a:latin typeface="Verdana"/>
              <a:cs typeface="Verdana"/>
            </a:endParaRPr>
          </a:p>
          <a:p>
            <a:pPr>
              <a:lnSpc>
                <a:spcPct val="100000"/>
              </a:lnSpc>
              <a:spcBef>
                <a:spcPts val="5"/>
              </a:spcBef>
            </a:pPr>
            <a:endParaRPr sz="1450">
              <a:latin typeface="Times New Roman"/>
              <a:cs typeface="Times New Roman"/>
            </a:endParaRPr>
          </a:p>
          <a:p>
            <a:pPr marL="12700" marR="33655" indent="18415">
              <a:lnSpc>
                <a:spcPct val="101899"/>
              </a:lnSpc>
            </a:pPr>
            <a:r>
              <a:rPr dirty="0" sz="1350" spc="35">
                <a:solidFill>
                  <a:srgbClr val="050505"/>
                </a:solidFill>
                <a:latin typeface="Cambria"/>
                <a:cs typeface="Cambria"/>
              </a:rPr>
              <a:t>Esto es </a:t>
            </a:r>
            <a:r>
              <a:rPr dirty="0" sz="1350" spc="30">
                <a:solidFill>
                  <a:srgbClr val="050505"/>
                </a:solidFill>
                <a:latin typeface="Cambria"/>
                <a:cs typeface="Cambria"/>
              </a:rPr>
              <a:t>lo </a:t>
            </a:r>
            <a:r>
              <a:rPr dirty="0" sz="1350" spc="40">
                <a:solidFill>
                  <a:srgbClr val="050505"/>
                </a:solidFill>
                <a:latin typeface="Cambria"/>
                <a:cs typeface="Cambria"/>
              </a:rPr>
              <a:t>que puedo </a:t>
            </a:r>
            <a:r>
              <a:rPr dirty="0" sz="1350" spc="30">
                <a:solidFill>
                  <a:srgbClr val="050505"/>
                </a:solidFill>
                <a:latin typeface="Cambria"/>
                <a:cs typeface="Cambria"/>
              </a:rPr>
              <a:t>decirte </a:t>
            </a:r>
            <a:r>
              <a:rPr dirty="0" sz="1350" spc="45">
                <a:solidFill>
                  <a:srgbClr val="050505"/>
                </a:solidFill>
                <a:latin typeface="Cambria"/>
                <a:cs typeface="Cambria"/>
              </a:rPr>
              <a:t>como </a:t>
            </a:r>
            <a:r>
              <a:rPr dirty="0" sz="1350" spc="30">
                <a:solidFill>
                  <a:srgbClr val="050505"/>
                </a:solidFill>
                <a:latin typeface="Cambria"/>
                <a:cs typeface="Cambria"/>
              </a:rPr>
              <a:t>profesional inmobiliario. </a:t>
            </a:r>
            <a:r>
              <a:rPr dirty="0" sz="1350" spc="40">
                <a:solidFill>
                  <a:srgbClr val="050505"/>
                </a:solidFill>
                <a:latin typeface="Cambria"/>
                <a:cs typeface="Cambria"/>
              </a:rPr>
              <a:t>Se </a:t>
            </a:r>
            <a:r>
              <a:rPr dirty="0" sz="1350" spc="30">
                <a:solidFill>
                  <a:srgbClr val="050505"/>
                </a:solidFill>
                <a:latin typeface="Cambria"/>
                <a:cs typeface="Cambria"/>
              </a:rPr>
              <a:t>llama  "Zestimate" </a:t>
            </a:r>
            <a:r>
              <a:rPr dirty="0" sz="1350" spc="40">
                <a:solidFill>
                  <a:srgbClr val="050505"/>
                </a:solidFill>
                <a:latin typeface="Cambria"/>
                <a:cs typeface="Cambria"/>
              </a:rPr>
              <a:t>por una </a:t>
            </a:r>
            <a:r>
              <a:rPr dirty="0" sz="1350" spc="30">
                <a:solidFill>
                  <a:srgbClr val="050505"/>
                </a:solidFill>
                <a:latin typeface="Cambria"/>
                <a:cs typeface="Cambria"/>
              </a:rPr>
              <a:t>razón. </a:t>
            </a:r>
            <a:r>
              <a:rPr dirty="0" sz="1350" spc="40">
                <a:solidFill>
                  <a:srgbClr val="050505"/>
                </a:solidFill>
                <a:latin typeface="Cambria"/>
                <a:cs typeface="Cambria"/>
              </a:rPr>
              <a:t>Es una </a:t>
            </a:r>
            <a:r>
              <a:rPr dirty="0" sz="1350" spc="30">
                <a:solidFill>
                  <a:srgbClr val="050505"/>
                </a:solidFill>
                <a:latin typeface="Cambria"/>
                <a:cs typeface="Cambria"/>
              </a:rPr>
              <a:t>estimación. </a:t>
            </a:r>
            <a:r>
              <a:rPr dirty="0" sz="1350" spc="50">
                <a:solidFill>
                  <a:srgbClr val="050505"/>
                </a:solidFill>
                <a:latin typeface="Cambria"/>
                <a:cs typeface="Cambria"/>
              </a:rPr>
              <a:t>Y </a:t>
            </a:r>
            <a:r>
              <a:rPr dirty="0" sz="1350" spc="45">
                <a:solidFill>
                  <a:srgbClr val="050505"/>
                </a:solidFill>
                <a:latin typeface="Cambria"/>
                <a:cs typeface="Cambria"/>
              </a:rPr>
              <a:t>no uno </a:t>
            </a:r>
            <a:r>
              <a:rPr dirty="0" sz="1350" spc="40">
                <a:solidFill>
                  <a:srgbClr val="050505"/>
                </a:solidFill>
                <a:latin typeface="Cambria"/>
                <a:cs typeface="Cambria"/>
              </a:rPr>
              <a:t>que </a:t>
            </a:r>
            <a:r>
              <a:rPr dirty="0" sz="1350" spc="30">
                <a:solidFill>
                  <a:srgbClr val="050505"/>
                </a:solidFill>
                <a:latin typeface="Cambria"/>
                <a:cs typeface="Cambria"/>
              </a:rPr>
              <a:t>cualquier </a:t>
            </a:r>
            <a:r>
              <a:rPr dirty="0" sz="1350" spc="35">
                <a:solidFill>
                  <a:srgbClr val="050505"/>
                </a:solidFill>
                <a:latin typeface="Cambria"/>
                <a:cs typeface="Cambria"/>
              </a:rPr>
              <a:t>banco  </a:t>
            </a:r>
            <a:r>
              <a:rPr dirty="0" sz="1350" spc="30">
                <a:solidFill>
                  <a:srgbClr val="050505"/>
                </a:solidFill>
                <a:latin typeface="Cambria"/>
                <a:cs typeface="Cambria"/>
              </a:rPr>
              <a:t>usaría. Zillow lo </a:t>
            </a:r>
            <a:r>
              <a:rPr dirty="0" sz="1350" spc="25">
                <a:solidFill>
                  <a:srgbClr val="050505"/>
                </a:solidFill>
                <a:latin typeface="Cambria"/>
                <a:cs typeface="Cambria"/>
              </a:rPr>
              <a:t>utiliza </a:t>
            </a:r>
            <a:r>
              <a:rPr dirty="0" sz="1350" spc="45">
                <a:solidFill>
                  <a:srgbClr val="050505"/>
                </a:solidFill>
                <a:latin typeface="Cambria"/>
                <a:cs typeface="Cambria"/>
              </a:rPr>
              <a:t>como </a:t>
            </a:r>
            <a:r>
              <a:rPr dirty="0" sz="1350" spc="40">
                <a:solidFill>
                  <a:srgbClr val="050505"/>
                </a:solidFill>
                <a:latin typeface="Cambria"/>
                <a:cs typeface="Cambria"/>
              </a:rPr>
              <a:t>una </a:t>
            </a:r>
            <a:r>
              <a:rPr dirty="0" sz="1350" spc="35">
                <a:solidFill>
                  <a:srgbClr val="050505"/>
                </a:solidFill>
                <a:latin typeface="Cambria"/>
                <a:cs typeface="Cambria"/>
              </a:rPr>
              <a:t>herramienta </a:t>
            </a:r>
            <a:r>
              <a:rPr dirty="0" sz="1350" spc="40">
                <a:solidFill>
                  <a:srgbClr val="050505"/>
                </a:solidFill>
                <a:latin typeface="Cambria"/>
                <a:cs typeface="Cambria"/>
              </a:rPr>
              <a:t>de </a:t>
            </a:r>
            <a:r>
              <a:rPr dirty="0" sz="1350" spc="35">
                <a:solidFill>
                  <a:srgbClr val="050505"/>
                </a:solidFill>
                <a:latin typeface="Cambria"/>
                <a:cs typeface="Cambria"/>
              </a:rPr>
              <a:t>marketing para </a:t>
            </a:r>
            <a:r>
              <a:rPr dirty="0" sz="1350" spc="30">
                <a:solidFill>
                  <a:srgbClr val="050505"/>
                </a:solidFill>
                <a:latin typeface="Cambria"/>
                <a:cs typeface="Cambria"/>
              </a:rPr>
              <a:t>atraer </a:t>
            </a:r>
            <a:r>
              <a:rPr dirty="0" sz="1350" spc="45">
                <a:solidFill>
                  <a:srgbClr val="050505"/>
                </a:solidFill>
                <a:latin typeface="Cambria"/>
                <a:cs typeface="Cambria"/>
              </a:rPr>
              <a:t>a </a:t>
            </a:r>
            <a:r>
              <a:rPr dirty="0" sz="1350" spc="30">
                <a:solidFill>
                  <a:srgbClr val="050505"/>
                </a:solidFill>
                <a:latin typeface="Cambria"/>
                <a:cs typeface="Cambria"/>
              </a:rPr>
              <a:t>la  </a:t>
            </a:r>
            <a:r>
              <a:rPr dirty="0" sz="1350" spc="35">
                <a:solidFill>
                  <a:srgbClr val="050505"/>
                </a:solidFill>
                <a:latin typeface="Cambria"/>
                <a:cs typeface="Cambria"/>
              </a:rPr>
              <a:t>gente</a:t>
            </a:r>
            <a:r>
              <a:rPr dirty="0" sz="1350" spc="5">
                <a:solidFill>
                  <a:srgbClr val="050505"/>
                </a:solidFill>
                <a:latin typeface="Cambria"/>
                <a:cs typeface="Cambria"/>
              </a:rPr>
              <a:t> </a:t>
            </a:r>
            <a:r>
              <a:rPr dirty="0" sz="1350" spc="45">
                <a:solidFill>
                  <a:srgbClr val="050505"/>
                </a:solidFill>
                <a:latin typeface="Cambria"/>
                <a:cs typeface="Cambria"/>
              </a:rPr>
              <a:t>a</a:t>
            </a:r>
            <a:r>
              <a:rPr dirty="0" sz="1350" spc="5">
                <a:solidFill>
                  <a:srgbClr val="050505"/>
                </a:solidFill>
                <a:latin typeface="Cambria"/>
                <a:cs typeface="Cambria"/>
              </a:rPr>
              <a:t> </a:t>
            </a:r>
            <a:r>
              <a:rPr dirty="0" sz="1350" spc="40">
                <a:solidFill>
                  <a:srgbClr val="050505"/>
                </a:solidFill>
                <a:latin typeface="Cambria"/>
                <a:cs typeface="Cambria"/>
              </a:rPr>
              <a:t>su</a:t>
            </a:r>
            <a:r>
              <a:rPr dirty="0" sz="1350" spc="5">
                <a:solidFill>
                  <a:srgbClr val="050505"/>
                </a:solidFill>
                <a:latin typeface="Cambria"/>
                <a:cs typeface="Cambria"/>
              </a:rPr>
              <a:t> </a:t>
            </a:r>
            <a:r>
              <a:rPr dirty="0" sz="1350" spc="20">
                <a:solidFill>
                  <a:srgbClr val="050505"/>
                </a:solidFill>
                <a:latin typeface="Cambria"/>
                <a:cs typeface="Cambria"/>
              </a:rPr>
              <a:t>sitio,</a:t>
            </a:r>
            <a:r>
              <a:rPr dirty="0" sz="1350" spc="10">
                <a:solidFill>
                  <a:srgbClr val="050505"/>
                </a:solidFill>
                <a:latin typeface="Cambria"/>
                <a:cs typeface="Cambria"/>
              </a:rPr>
              <a:t> </a:t>
            </a:r>
            <a:r>
              <a:rPr dirty="0" sz="1350" spc="35">
                <a:solidFill>
                  <a:srgbClr val="050505"/>
                </a:solidFill>
                <a:latin typeface="Cambria"/>
                <a:cs typeface="Cambria"/>
              </a:rPr>
              <a:t>pero</a:t>
            </a:r>
            <a:r>
              <a:rPr dirty="0" sz="1350" spc="5">
                <a:solidFill>
                  <a:srgbClr val="050505"/>
                </a:solidFill>
                <a:latin typeface="Cambria"/>
                <a:cs typeface="Cambria"/>
              </a:rPr>
              <a:t> </a:t>
            </a:r>
            <a:r>
              <a:rPr dirty="0" sz="1350" spc="35">
                <a:solidFill>
                  <a:srgbClr val="050505"/>
                </a:solidFill>
                <a:latin typeface="Cambria"/>
                <a:cs typeface="Cambria"/>
              </a:rPr>
              <a:t>es</a:t>
            </a:r>
            <a:r>
              <a:rPr dirty="0" sz="1350" spc="5">
                <a:solidFill>
                  <a:srgbClr val="050505"/>
                </a:solidFill>
                <a:latin typeface="Cambria"/>
                <a:cs typeface="Cambria"/>
              </a:rPr>
              <a:t> </a:t>
            </a:r>
            <a:r>
              <a:rPr dirty="0" sz="1350" spc="45">
                <a:solidFill>
                  <a:srgbClr val="050505"/>
                </a:solidFill>
                <a:latin typeface="Cambria"/>
                <a:cs typeface="Cambria"/>
              </a:rPr>
              <a:t>un</a:t>
            </a:r>
            <a:r>
              <a:rPr dirty="0" sz="1350" spc="5">
                <a:solidFill>
                  <a:srgbClr val="050505"/>
                </a:solidFill>
                <a:latin typeface="Cambria"/>
                <a:cs typeface="Cambria"/>
              </a:rPr>
              <a:t> </a:t>
            </a:r>
            <a:r>
              <a:rPr dirty="0" sz="1350" spc="35">
                <a:solidFill>
                  <a:srgbClr val="050505"/>
                </a:solidFill>
                <a:latin typeface="Cambria"/>
                <a:cs typeface="Cambria"/>
              </a:rPr>
              <a:t>algoritmo</a:t>
            </a:r>
            <a:r>
              <a:rPr dirty="0" sz="1350" spc="10">
                <a:solidFill>
                  <a:srgbClr val="050505"/>
                </a:solidFill>
                <a:latin typeface="Cambria"/>
                <a:cs typeface="Cambria"/>
              </a:rPr>
              <a:t> </a:t>
            </a:r>
            <a:r>
              <a:rPr dirty="0" sz="1350" spc="35">
                <a:solidFill>
                  <a:srgbClr val="050505"/>
                </a:solidFill>
                <a:latin typeface="Cambria"/>
                <a:cs typeface="Cambria"/>
              </a:rPr>
              <a:t>defectuoso</a:t>
            </a:r>
            <a:r>
              <a:rPr dirty="0" sz="1350" spc="5">
                <a:solidFill>
                  <a:srgbClr val="050505"/>
                </a:solidFill>
                <a:latin typeface="Cambria"/>
                <a:cs typeface="Cambria"/>
              </a:rPr>
              <a:t> </a:t>
            </a:r>
            <a:r>
              <a:rPr dirty="0" sz="1350" spc="45">
                <a:solidFill>
                  <a:srgbClr val="050505"/>
                </a:solidFill>
                <a:latin typeface="Cambria"/>
                <a:cs typeface="Cambria"/>
              </a:rPr>
              <a:t>y</a:t>
            </a:r>
            <a:r>
              <a:rPr dirty="0" sz="1350" spc="5">
                <a:solidFill>
                  <a:srgbClr val="050505"/>
                </a:solidFill>
                <a:latin typeface="Cambria"/>
                <a:cs typeface="Cambria"/>
              </a:rPr>
              <a:t> </a:t>
            </a:r>
            <a:r>
              <a:rPr dirty="0" sz="1350" spc="45">
                <a:solidFill>
                  <a:srgbClr val="050505"/>
                </a:solidFill>
                <a:latin typeface="Cambria"/>
                <a:cs typeface="Cambria"/>
              </a:rPr>
              <a:t>no</a:t>
            </a:r>
            <a:r>
              <a:rPr dirty="0" sz="1350" spc="10">
                <a:solidFill>
                  <a:srgbClr val="050505"/>
                </a:solidFill>
                <a:latin typeface="Cambria"/>
                <a:cs typeface="Cambria"/>
              </a:rPr>
              <a:t> </a:t>
            </a:r>
            <a:r>
              <a:rPr dirty="0" sz="1350" spc="45">
                <a:solidFill>
                  <a:srgbClr val="050505"/>
                </a:solidFill>
                <a:latin typeface="Cambria"/>
                <a:cs typeface="Cambria"/>
              </a:rPr>
              <a:t>uno</a:t>
            </a:r>
            <a:r>
              <a:rPr dirty="0" sz="1350" spc="5">
                <a:solidFill>
                  <a:srgbClr val="050505"/>
                </a:solidFill>
                <a:latin typeface="Cambria"/>
                <a:cs typeface="Cambria"/>
              </a:rPr>
              <a:t> </a:t>
            </a:r>
            <a:r>
              <a:rPr dirty="0" sz="1350" spc="40">
                <a:solidFill>
                  <a:srgbClr val="050505"/>
                </a:solidFill>
                <a:latin typeface="Cambria"/>
                <a:cs typeface="Cambria"/>
              </a:rPr>
              <a:t>en</a:t>
            </a:r>
            <a:r>
              <a:rPr dirty="0" sz="1350" spc="5">
                <a:solidFill>
                  <a:srgbClr val="050505"/>
                </a:solidFill>
                <a:latin typeface="Cambria"/>
                <a:cs typeface="Cambria"/>
              </a:rPr>
              <a:t> </a:t>
            </a:r>
            <a:r>
              <a:rPr dirty="0" sz="1350" spc="30">
                <a:solidFill>
                  <a:srgbClr val="050505"/>
                </a:solidFill>
                <a:latin typeface="Cambria"/>
                <a:cs typeface="Cambria"/>
              </a:rPr>
              <a:t>el</a:t>
            </a:r>
            <a:r>
              <a:rPr dirty="0" sz="1350" spc="5">
                <a:solidFill>
                  <a:srgbClr val="050505"/>
                </a:solidFill>
                <a:latin typeface="Cambria"/>
                <a:cs typeface="Cambria"/>
              </a:rPr>
              <a:t> </a:t>
            </a:r>
            <a:r>
              <a:rPr dirty="0" sz="1350" spc="40">
                <a:solidFill>
                  <a:srgbClr val="050505"/>
                </a:solidFill>
                <a:latin typeface="Cambria"/>
                <a:cs typeface="Cambria"/>
              </a:rPr>
              <a:t>que</a:t>
            </a:r>
            <a:r>
              <a:rPr dirty="0" sz="1350" spc="10">
                <a:solidFill>
                  <a:srgbClr val="050505"/>
                </a:solidFill>
                <a:latin typeface="Cambria"/>
                <a:cs typeface="Cambria"/>
              </a:rPr>
              <a:t> </a:t>
            </a:r>
            <a:r>
              <a:rPr dirty="0" sz="1350" spc="35">
                <a:solidFill>
                  <a:srgbClr val="050505"/>
                </a:solidFill>
                <a:latin typeface="Cambria"/>
                <a:cs typeface="Cambria"/>
              </a:rPr>
              <a:t>debas</a:t>
            </a:r>
            <a:r>
              <a:rPr dirty="0" sz="1350" spc="5">
                <a:solidFill>
                  <a:srgbClr val="050505"/>
                </a:solidFill>
                <a:latin typeface="Cambria"/>
                <a:cs typeface="Cambria"/>
              </a:rPr>
              <a:t> </a:t>
            </a:r>
            <a:r>
              <a:rPr dirty="0" sz="1350" spc="35">
                <a:solidFill>
                  <a:srgbClr val="050505"/>
                </a:solidFill>
                <a:latin typeface="Cambria"/>
                <a:cs typeface="Cambria"/>
              </a:rPr>
              <a:t>basar  </a:t>
            </a:r>
            <a:r>
              <a:rPr dirty="0" sz="1350" spc="30">
                <a:solidFill>
                  <a:srgbClr val="050505"/>
                </a:solidFill>
                <a:latin typeface="Cambria"/>
                <a:cs typeface="Cambria"/>
              </a:rPr>
              <a:t>tus decisiones </a:t>
            </a:r>
            <a:r>
              <a:rPr dirty="0" sz="1350" spc="25">
                <a:solidFill>
                  <a:srgbClr val="050505"/>
                </a:solidFill>
                <a:latin typeface="Cambria"/>
                <a:cs typeface="Cambria"/>
              </a:rPr>
              <a:t>financieras. </a:t>
            </a:r>
            <a:r>
              <a:rPr dirty="0" sz="1350" spc="40">
                <a:solidFill>
                  <a:srgbClr val="050505"/>
                </a:solidFill>
                <a:latin typeface="Cambria"/>
                <a:cs typeface="Cambria"/>
              </a:rPr>
              <a:t>La </a:t>
            </a:r>
            <a:r>
              <a:rPr dirty="0" sz="1350" spc="35">
                <a:solidFill>
                  <a:srgbClr val="050505"/>
                </a:solidFill>
                <a:latin typeface="Cambria"/>
                <a:cs typeface="Cambria"/>
              </a:rPr>
              <a:t>mejor </a:t>
            </a:r>
            <a:r>
              <a:rPr dirty="0" sz="1350" spc="30">
                <a:solidFill>
                  <a:srgbClr val="050505"/>
                </a:solidFill>
                <a:latin typeface="Cambria"/>
                <a:cs typeface="Cambria"/>
              </a:rPr>
              <a:t>estrategia </a:t>
            </a:r>
            <a:r>
              <a:rPr dirty="0" sz="1350" spc="35">
                <a:solidFill>
                  <a:srgbClr val="050505"/>
                </a:solidFill>
                <a:latin typeface="Cambria"/>
                <a:cs typeface="Cambria"/>
              </a:rPr>
              <a:t>para obtener </a:t>
            </a:r>
            <a:r>
              <a:rPr dirty="0" sz="1350" spc="30">
                <a:solidFill>
                  <a:srgbClr val="050505"/>
                </a:solidFill>
                <a:latin typeface="Cambria"/>
                <a:cs typeface="Cambria"/>
              </a:rPr>
              <a:t>el </a:t>
            </a:r>
            <a:r>
              <a:rPr dirty="0" sz="1350" spc="40">
                <a:solidFill>
                  <a:srgbClr val="050505"/>
                </a:solidFill>
                <a:latin typeface="Cambria"/>
                <a:cs typeface="Cambria"/>
              </a:rPr>
              <a:t>máximo  </a:t>
            </a:r>
            <a:r>
              <a:rPr dirty="0" sz="1350" spc="35">
                <a:solidFill>
                  <a:srgbClr val="050505"/>
                </a:solidFill>
                <a:latin typeface="Cambria"/>
                <a:cs typeface="Cambria"/>
              </a:rPr>
              <a:t>rendimiento </a:t>
            </a:r>
            <a:r>
              <a:rPr dirty="0" sz="1350" spc="40">
                <a:solidFill>
                  <a:srgbClr val="050505"/>
                </a:solidFill>
                <a:latin typeface="Cambria"/>
                <a:cs typeface="Cambria"/>
              </a:rPr>
              <a:t>de su </a:t>
            </a:r>
            <a:r>
              <a:rPr dirty="0" sz="1350" spc="35">
                <a:solidFill>
                  <a:srgbClr val="050505"/>
                </a:solidFill>
                <a:latin typeface="Cambria"/>
                <a:cs typeface="Cambria"/>
              </a:rPr>
              <a:t>casa </a:t>
            </a:r>
            <a:r>
              <a:rPr dirty="0" sz="1350" spc="45">
                <a:solidFill>
                  <a:srgbClr val="050505"/>
                </a:solidFill>
                <a:latin typeface="Cambria"/>
                <a:cs typeface="Cambria"/>
              </a:rPr>
              <a:t>y </a:t>
            </a:r>
            <a:r>
              <a:rPr dirty="0" sz="1350" spc="35">
                <a:solidFill>
                  <a:srgbClr val="050505"/>
                </a:solidFill>
                <a:latin typeface="Cambria"/>
                <a:cs typeface="Cambria"/>
              </a:rPr>
              <a:t>potencialmente </a:t>
            </a:r>
            <a:r>
              <a:rPr dirty="0" sz="1350" spc="45">
                <a:solidFill>
                  <a:srgbClr val="050505"/>
                </a:solidFill>
                <a:latin typeface="Cambria"/>
                <a:cs typeface="Cambria"/>
              </a:rPr>
              <a:t>un </a:t>
            </a:r>
            <a:r>
              <a:rPr dirty="0" sz="1350" spc="30">
                <a:solidFill>
                  <a:srgbClr val="050505"/>
                </a:solidFill>
                <a:latin typeface="Cambria"/>
                <a:cs typeface="Cambria"/>
              </a:rPr>
              <a:t>precio </a:t>
            </a:r>
            <a:r>
              <a:rPr dirty="0" sz="1350" spc="40">
                <a:solidFill>
                  <a:srgbClr val="050505"/>
                </a:solidFill>
                <a:latin typeface="Cambria"/>
                <a:cs typeface="Cambria"/>
              </a:rPr>
              <a:t>de compra </a:t>
            </a:r>
            <a:r>
              <a:rPr dirty="0" sz="1350" spc="25">
                <a:solidFill>
                  <a:srgbClr val="050505"/>
                </a:solidFill>
                <a:latin typeface="Cambria"/>
                <a:cs typeface="Cambria"/>
              </a:rPr>
              <a:t>final </a:t>
            </a:r>
            <a:r>
              <a:rPr dirty="0" sz="1350" spc="40">
                <a:solidFill>
                  <a:srgbClr val="050505"/>
                </a:solidFill>
                <a:latin typeface="Cambria"/>
                <a:cs typeface="Cambria"/>
              </a:rPr>
              <a:t>aún </a:t>
            </a:r>
            <a:r>
              <a:rPr dirty="0" sz="1350" spc="45">
                <a:solidFill>
                  <a:srgbClr val="050505"/>
                </a:solidFill>
                <a:latin typeface="Cambria"/>
                <a:cs typeface="Cambria"/>
              </a:rPr>
              <a:t>más  </a:t>
            </a:r>
            <a:r>
              <a:rPr dirty="0" sz="1350" spc="30">
                <a:solidFill>
                  <a:srgbClr val="050505"/>
                </a:solidFill>
                <a:latin typeface="Cambria"/>
                <a:cs typeface="Cambria"/>
              </a:rPr>
              <a:t>alto </a:t>
            </a:r>
            <a:r>
              <a:rPr dirty="0" sz="1350" spc="35">
                <a:solidFill>
                  <a:srgbClr val="050505"/>
                </a:solidFill>
                <a:latin typeface="Cambria"/>
                <a:cs typeface="Cambria"/>
              </a:rPr>
              <a:t>es ponerla </a:t>
            </a:r>
            <a:r>
              <a:rPr dirty="0" sz="1350" spc="40">
                <a:solidFill>
                  <a:srgbClr val="050505"/>
                </a:solidFill>
                <a:latin typeface="Cambria"/>
                <a:cs typeface="Cambria"/>
              </a:rPr>
              <a:t>en </a:t>
            </a:r>
            <a:r>
              <a:rPr dirty="0" sz="1350" spc="30">
                <a:solidFill>
                  <a:srgbClr val="050505"/>
                </a:solidFill>
                <a:latin typeface="Cambria"/>
                <a:cs typeface="Cambria"/>
              </a:rPr>
              <a:t>la </a:t>
            </a:r>
            <a:r>
              <a:rPr dirty="0" sz="1350" spc="25">
                <a:solidFill>
                  <a:srgbClr val="050505"/>
                </a:solidFill>
                <a:latin typeface="Cambria"/>
                <a:cs typeface="Cambria"/>
              </a:rPr>
              <a:t>lista a, </a:t>
            </a:r>
            <a:r>
              <a:rPr dirty="0" sz="1350" spc="50">
                <a:solidFill>
                  <a:srgbClr val="050505"/>
                </a:solidFill>
                <a:latin typeface="Cambria"/>
                <a:cs typeface="Cambria"/>
              </a:rPr>
              <a:t>o </a:t>
            </a:r>
            <a:r>
              <a:rPr dirty="0" sz="1350" spc="30">
                <a:solidFill>
                  <a:srgbClr val="050505"/>
                </a:solidFill>
                <a:latin typeface="Cambria"/>
                <a:cs typeface="Cambria"/>
              </a:rPr>
              <a:t>justo </a:t>
            </a:r>
            <a:r>
              <a:rPr dirty="0" sz="1350" spc="40">
                <a:solidFill>
                  <a:srgbClr val="050505"/>
                </a:solidFill>
                <a:latin typeface="Cambria"/>
                <a:cs typeface="Cambria"/>
              </a:rPr>
              <a:t>por </a:t>
            </a:r>
            <a:r>
              <a:rPr dirty="0" sz="1350" spc="30">
                <a:solidFill>
                  <a:srgbClr val="050505"/>
                </a:solidFill>
                <a:latin typeface="Cambria"/>
                <a:cs typeface="Cambria"/>
              </a:rPr>
              <a:t>debajo, del valor justo </a:t>
            </a:r>
            <a:r>
              <a:rPr dirty="0" sz="1350" spc="40">
                <a:solidFill>
                  <a:srgbClr val="050505"/>
                </a:solidFill>
                <a:latin typeface="Cambria"/>
                <a:cs typeface="Cambria"/>
              </a:rPr>
              <a:t>de </a:t>
            </a:r>
            <a:r>
              <a:rPr dirty="0" sz="1350" spc="35">
                <a:solidFill>
                  <a:srgbClr val="050505"/>
                </a:solidFill>
                <a:latin typeface="Cambria"/>
                <a:cs typeface="Cambria"/>
              </a:rPr>
              <a:t>mercado. </a:t>
            </a:r>
            <a:r>
              <a:rPr dirty="0" sz="1350" spc="40">
                <a:solidFill>
                  <a:srgbClr val="050505"/>
                </a:solidFill>
                <a:latin typeface="Cambria"/>
                <a:cs typeface="Cambria"/>
              </a:rPr>
              <a:t>De  </a:t>
            </a:r>
            <a:r>
              <a:rPr dirty="0" sz="1350" spc="30">
                <a:solidFill>
                  <a:srgbClr val="050505"/>
                </a:solidFill>
                <a:latin typeface="Cambria"/>
                <a:cs typeface="Cambria"/>
              </a:rPr>
              <a:t>este</a:t>
            </a:r>
            <a:r>
              <a:rPr dirty="0" sz="1350" spc="5">
                <a:solidFill>
                  <a:srgbClr val="050505"/>
                </a:solidFill>
                <a:latin typeface="Cambria"/>
                <a:cs typeface="Cambria"/>
              </a:rPr>
              <a:t> </a:t>
            </a:r>
            <a:r>
              <a:rPr dirty="0" sz="1350" spc="40">
                <a:solidFill>
                  <a:srgbClr val="050505"/>
                </a:solidFill>
                <a:latin typeface="Cambria"/>
                <a:cs typeface="Cambria"/>
              </a:rPr>
              <a:t>modo,</a:t>
            </a:r>
            <a:r>
              <a:rPr dirty="0" sz="1350" spc="10">
                <a:solidFill>
                  <a:srgbClr val="050505"/>
                </a:solidFill>
                <a:latin typeface="Cambria"/>
                <a:cs typeface="Cambria"/>
              </a:rPr>
              <a:t> </a:t>
            </a:r>
            <a:r>
              <a:rPr dirty="0" sz="1350" spc="30">
                <a:solidFill>
                  <a:srgbClr val="050505"/>
                </a:solidFill>
                <a:latin typeface="Cambria"/>
                <a:cs typeface="Cambria"/>
              </a:rPr>
              <a:t>estará</a:t>
            </a:r>
            <a:r>
              <a:rPr dirty="0" sz="1350" spc="10">
                <a:solidFill>
                  <a:srgbClr val="050505"/>
                </a:solidFill>
                <a:latin typeface="Cambria"/>
                <a:cs typeface="Cambria"/>
              </a:rPr>
              <a:t> </a:t>
            </a:r>
            <a:r>
              <a:rPr dirty="0" sz="1350" spc="35">
                <a:solidFill>
                  <a:srgbClr val="050505"/>
                </a:solidFill>
                <a:latin typeface="Cambria"/>
                <a:cs typeface="Cambria"/>
              </a:rPr>
              <a:t>negociando</a:t>
            </a:r>
            <a:r>
              <a:rPr dirty="0" sz="1350" spc="10">
                <a:solidFill>
                  <a:srgbClr val="050505"/>
                </a:solidFill>
                <a:latin typeface="Cambria"/>
                <a:cs typeface="Cambria"/>
              </a:rPr>
              <a:t> </a:t>
            </a:r>
            <a:r>
              <a:rPr dirty="0" sz="1350" spc="30">
                <a:solidFill>
                  <a:srgbClr val="050505"/>
                </a:solidFill>
                <a:latin typeface="Cambria"/>
                <a:cs typeface="Cambria"/>
              </a:rPr>
              <a:t>al</a:t>
            </a:r>
            <a:r>
              <a:rPr dirty="0" sz="1350" spc="10">
                <a:solidFill>
                  <a:srgbClr val="050505"/>
                </a:solidFill>
                <a:latin typeface="Cambria"/>
                <a:cs typeface="Cambria"/>
              </a:rPr>
              <a:t> </a:t>
            </a:r>
            <a:r>
              <a:rPr dirty="0" sz="1350" spc="30">
                <a:solidFill>
                  <a:srgbClr val="050505"/>
                </a:solidFill>
                <a:latin typeface="Cambria"/>
                <a:cs typeface="Cambria"/>
              </a:rPr>
              <a:t>alza</a:t>
            </a:r>
            <a:r>
              <a:rPr dirty="0" sz="1350" spc="10">
                <a:solidFill>
                  <a:srgbClr val="050505"/>
                </a:solidFill>
                <a:latin typeface="Cambria"/>
                <a:cs typeface="Cambria"/>
              </a:rPr>
              <a:t> </a:t>
            </a:r>
            <a:r>
              <a:rPr dirty="0" sz="1350" spc="40">
                <a:solidFill>
                  <a:srgbClr val="050505"/>
                </a:solidFill>
                <a:latin typeface="Cambria"/>
                <a:cs typeface="Cambria"/>
              </a:rPr>
              <a:t>en</a:t>
            </a:r>
            <a:r>
              <a:rPr dirty="0" sz="1350" spc="10">
                <a:solidFill>
                  <a:srgbClr val="050505"/>
                </a:solidFill>
                <a:latin typeface="Cambria"/>
                <a:cs typeface="Cambria"/>
              </a:rPr>
              <a:t> </a:t>
            </a:r>
            <a:r>
              <a:rPr dirty="0" sz="1350" spc="30">
                <a:solidFill>
                  <a:srgbClr val="050505"/>
                </a:solidFill>
                <a:latin typeface="Cambria"/>
                <a:cs typeface="Cambria"/>
              </a:rPr>
              <a:t>lugar</a:t>
            </a:r>
            <a:r>
              <a:rPr dirty="0" sz="1350" spc="10">
                <a:solidFill>
                  <a:srgbClr val="050505"/>
                </a:solidFill>
                <a:latin typeface="Cambria"/>
                <a:cs typeface="Cambria"/>
              </a:rPr>
              <a:t> </a:t>
            </a:r>
            <a:r>
              <a:rPr dirty="0" sz="1350" spc="40">
                <a:solidFill>
                  <a:srgbClr val="050505"/>
                </a:solidFill>
                <a:latin typeface="Cambria"/>
                <a:cs typeface="Cambria"/>
              </a:rPr>
              <a:t>de</a:t>
            </a:r>
            <a:r>
              <a:rPr dirty="0" sz="1350" spc="10">
                <a:solidFill>
                  <a:srgbClr val="050505"/>
                </a:solidFill>
                <a:latin typeface="Cambria"/>
                <a:cs typeface="Cambria"/>
              </a:rPr>
              <a:t> </a:t>
            </a:r>
            <a:r>
              <a:rPr dirty="0" sz="1350" spc="35">
                <a:solidFill>
                  <a:srgbClr val="050505"/>
                </a:solidFill>
                <a:latin typeface="Cambria"/>
                <a:cs typeface="Cambria"/>
              </a:rPr>
              <a:t>tener</a:t>
            </a:r>
            <a:r>
              <a:rPr dirty="0" sz="1350" spc="10">
                <a:solidFill>
                  <a:srgbClr val="050505"/>
                </a:solidFill>
                <a:latin typeface="Cambria"/>
                <a:cs typeface="Cambria"/>
              </a:rPr>
              <a:t> </a:t>
            </a:r>
            <a:r>
              <a:rPr dirty="0" sz="1350" spc="40">
                <a:solidFill>
                  <a:srgbClr val="050505"/>
                </a:solidFill>
                <a:latin typeface="Cambria"/>
                <a:cs typeface="Cambria"/>
              </a:rPr>
              <a:t>que</a:t>
            </a:r>
            <a:r>
              <a:rPr dirty="0" sz="1350" spc="10">
                <a:solidFill>
                  <a:srgbClr val="050505"/>
                </a:solidFill>
                <a:latin typeface="Cambria"/>
                <a:cs typeface="Cambria"/>
              </a:rPr>
              <a:t> </a:t>
            </a:r>
            <a:r>
              <a:rPr dirty="0" sz="1350" spc="30">
                <a:solidFill>
                  <a:srgbClr val="050505"/>
                </a:solidFill>
                <a:latin typeface="Cambria"/>
                <a:cs typeface="Cambria"/>
              </a:rPr>
              <a:t>negociar</a:t>
            </a:r>
            <a:r>
              <a:rPr dirty="0" sz="1350" spc="10">
                <a:solidFill>
                  <a:srgbClr val="050505"/>
                </a:solidFill>
                <a:latin typeface="Cambria"/>
                <a:cs typeface="Cambria"/>
              </a:rPr>
              <a:t> </a:t>
            </a:r>
            <a:r>
              <a:rPr dirty="0" sz="1350" spc="45">
                <a:solidFill>
                  <a:srgbClr val="050505"/>
                </a:solidFill>
                <a:latin typeface="Cambria"/>
                <a:cs typeface="Cambria"/>
              </a:rPr>
              <a:t>a</a:t>
            </a:r>
            <a:r>
              <a:rPr dirty="0" sz="1350" spc="10">
                <a:solidFill>
                  <a:srgbClr val="050505"/>
                </a:solidFill>
                <a:latin typeface="Cambria"/>
                <a:cs typeface="Cambria"/>
              </a:rPr>
              <a:t> </a:t>
            </a:r>
            <a:r>
              <a:rPr dirty="0" sz="1350" spc="30">
                <a:solidFill>
                  <a:srgbClr val="050505"/>
                </a:solidFill>
                <a:latin typeface="Cambria"/>
                <a:cs typeface="Cambria"/>
              </a:rPr>
              <a:t>la</a:t>
            </a:r>
            <a:r>
              <a:rPr dirty="0" sz="1350" spc="10">
                <a:solidFill>
                  <a:srgbClr val="050505"/>
                </a:solidFill>
                <a:latin typeface="Cambria"/>
                <a:cs typeface="Cambria"/>
              </a:rPr>
              <a:t> </a:t>
            </a:r>
            <a:r>
              <a:rPr dirty="0" sz="1350" spc="25">
                <a:solidFill>
                  <a:srgbClr val="050505"/>
                </a:solidFill>
                <a:latin typeface="Cambria"/>
                <a:cs typeface="Cambria"/>
              </a:rPr>
              <a:t>baja.</a:t>
            </a:r>
            <a:endParaRPr sz="1350">
              <a:latin typeface="Cambria"/>
              <a:cs typeface="Cambria"/>
            </a:endParaRPr>
          </a:p>
        </p:txBody>
      </p:sp>
      <p:sp>
        <p:nvSpPr>
          <p:cNvPr id="7" name="object 7"/>
          <p:cNvSpPr txBox="1"/>
          <p:nvPr/>
        </p:nvSpPr>
        <p:spPr>
          <a:xfrm>
            <a:off x="823341" y="6735673"/>
            <a:ext cx="6209030" cy="1838960"/>
          </a:xfrm>
          <a:prstGeom prst="rect">
            <a:avLst/>
          </a:prstGeom>
        </p:spPr>
        <p:txBody>
          <a:bodyPr wrap="square" lIns="0" tIns="12700" rIns="0" bIns="0" rtlCol="0" vert="horz">
            <a:spAutoFit/>
          </a:bodyPr>
          <a:lstStyle/>
          <a:p>
            <a:pPr algn="just" marL="12700" marR="5080" indent="52069">
              <a:lnSpc>
                <a:spcPct val="100000"/>
              </a:lnSpc>
              <a:spcBef>
                <a:spcPts val="100"/>
              </a:spcBef>
            </a:pPr>
            <a:r>
              <a:rPr dirty="0" sz="1700" spc="130" i="1">
                <a:latin typeface="Arial"/>
                <a:cs typeface="Arial"/>
              </a:rPr>
              <a:t>Realtor.com </a:t>
            </a:r>
            <a:r>
              <a:rPr dirty="0" sz="1700" spc="114" i="1">
                <a:latin typeface="Arial"/>
                <a:cs typeface="Arial"/>
              </a:rPr>
              <a:t>sugiere: </a:t>
            </a:r>
            <a:r>
              <a:rPr dirty="0" sz="1700" spc="110" i="1">
                <a:latin typeface="Arial"/>
                <a:cs typeface="Arial"/>
              </a:rPr>
              <a:t>"Intente </a:t>
            </a:r>
            <a:r>
              <a:rPr dirty="0" sz="1700" spc="75" i="1">
                <a:latin typeface="Arial"/>
                <a:cs typeface="Arial"/>
              </a:rPr>
              <a:t>fijar </a:t>
            </a:r>
            <a:r>
              <a:rPr dirty="0" sz="1700" spc="110" i="1">
                <a:latin typeface="Arial"/>
                <a:cs typeface="Arial"/>
              </a:rPr>
              <a:t>el </a:t>
            </a:r>
            <a:r>
              <a:rPr dirty="0" sz="1700" spc="120" i="1">
                <a:latin typeface="Arial"/>
                <a:cs typeface="Arial"/>
              </a:rPr>
              <a:t>precio </a:t>
            </a:r>
            <a:r>
              <a:rPr dirty="0" sz="1700" spc="165" i="1">
                <a:latin typeface="Arial"/>
                <a:cs typeface="Arial"/>
              </a:rPr>
              <a:t>de </a:t>
            </a:r>
            <a:r>
              <a:rPr dirty="0" sz="1700" spc="155" i="1">
                <a:latin typeface="Arial"/>
                <a:cs typeface="Arial"/>
              </a:rPr>
              <a:t>su  </a:t>
            </a:r>
            <a:r>
              <a:rPr dirty="0" sz="1700" spc="130" i="1">
                <a:latin typeface="Arial"/>
                <a:cs typeface="Arial"/>
              </a:rPr>
              <a:t>propiedad </a:t>
            </a:r>
            <a:r>
              <a:rPr dirty="0" sz="1700" spc="165" i="1">
                <a:latin typeface="Arial"/>
                <a:cs typeface="Arial"/>
              </a:rPr>
              <a:t>en </a:t>
            </a:r>
            <a:r>
              <a:rPr dirty="0" sz="1700" spc="110" i="1">
                <a:latin typeface="Arial"/>
                <a:cs typeface="Arial"/>
              </a:rPr>
              <a:t>el </a:t>
            </a:r>
            <a:r>
              <a:rPr dirty="0" sz="1700" spc="120" i="1">
                <a:latin typeface="Arial"/>
                <a:cs typeface="Arial"/>
              </a:rPr>
              <a:t>precio </a:t>
            </a:r>
            <a:r>
              <a:rPr dirty="0" sz="1700" spc="165" i="1">
                <a:latin typeface="Arial"/>
                <a:cs typeface="Arial"/>
              </a:rPr>
              <a:t>de </a:t>
            </a:r>
            <a:r>
              <a:rPr dirty="0" sz="1700" spc="130" i="1">
                <a:latin typeface="Arial"/>
                <a:cs typeface="Arial"/>
              </a:rPr>
              <a:t>venta </a:t>
            </a:r>
            <a:r>
              <a:rPr dirty="0" sz="1700" spc="185" i="1">
                <a:latin typeface="Arial"/>
                <a:cs typeface="Arial"/>
              </a:rPr>
              <a:t>o </a:t>
            </a:r>
            <a:r>
              <a:rPr dirty="0" sz="1700" spc="125" i="1">
                <a:latin typeface="Arial"/>
                <a:cs typeface="Arial"/>
              </a:rPr>
              <a:t>ligeramente </a:t>
            </a:r>
            <a:r>
              <a:rPr dirty="0" sz="1700" spc="135" i="1">
                <a:latin typeface="Arial"/>
                <a:cs typeface="Arial"/>
              </a:rPr>
              <a:t>por  debajo </a:t>
            </a:r>
            <a:r>
              <a:rPr dirty="0" sz="1700" spc="120" i="1">
                <a:latin typeface="Arial"/>
                <a:cs typeface="Arial"/>
              </a:rPr>
              <a:t>del </a:t>
            </a:r>
            <a:r>
              <a:rPr dirty="0" sz="1700" spc="145" i="1">
                <a:latin typeface="Arial"/>
                <a:cs typeface="Arial"/>
              </a:rPr>
              <a:t>mismo. </a:t>
            </a:r>
            <a:r>
              <a:rPr dirty="0" sz="1700" spc="155" i="1">
                <a:latin typeface="Arial"/>
                <a:cs typeface="Arial"/>
              </a:rPr>
              <a:t>Los </a:t>
            </a:r>
            <a:r>
              <a:rPr dirty="0" sz="1700" spc="140" i="1">
                <a:latin typeface="Arial"/>
                <a:cs typeface="Arial"/>
              </a:rPr>
              <a:t>compradores </a:t>
            </a:r>
            <a:r>
              <a:rPr dirty="0" sz="1700" spc="165" i="1">
                <a:latin typeface="Arial"/>
                <a:cs typeface="Arial"/>
              </a:rPr>
              <a:t>de </a:t>
            </a:r>
            <a:r>
              <a:rPr dirty="0" sz="1700" spc="155" i="1">
                <a:latin typeface="Arial"/>
                <a:cs typeface="Arial"/>
              </a:rPr>
              <a:t>hoy </a:t>
            </a:r>
            <a:r>
              <a:rPr dirty="0" sz="1700" spc="165" i="1">
                <a:latin typeface="Arial"/>
                <a:cs typeface="Arial"/>
              </a:rPr>
              <a:t>en </a:t>
            </a:r>
            <a:r>
              <a:rPr dirty="0" sz="1700" spc="130" i="1">
                <a:latin typeface="Arial"/>
                <a:cs typeface="Arial"/>
              </a:rPr>
              <a:t>día  están </a:t>
            </a:r>
            <a:r>
              <a:rPr dirty="0" sz="1700" spc="185" i="1">
                <a:latin typeface="Arial"/>
                <a:cs typeface="Arial"/>
              </a:rPr>
              <a:t>muy </a:t>
            </a:r>
            <a:r>
              <a:rPr dirty="0" sz="1700" spc="125" i="1">
                <a:latin typeface="Arial"/>
                <a:cs typeface="Arial"/>
              </a:rPr>
              <a:t>informados, </a:t>
            </a:r>
            <a:r>
              <a:rPr dirty="0" sz="1700" spc="120" i="1">
                <a:latin typeface="Arial"/>
                <a:cs typeface="Arial"/>
              </a:rPr>
              <a:t>así </a:t>
            </a:r>
            <a:r>
              <a:rPr dirty="0" sz="1700" spc="160" i="1">
                <a:latin typeface="Arial"/>
                <a:cs typeface="Arial"/>
              </a:rPr>
              <a:t>que </a:t>
            </a:r>
            <a:r>
              <a:rPr dirty="0" sz="1700" spc="100" i="1">
                <a:latin typeface="Arial"/>
                <a:cs typeface="Arial"/>
              </a:rPr>
              <a:t>si </a:t>
            </a:r>
            <a:r>
              <a:rPr dirty="0" sz="1700" spc="120" i="1">
                <a:latin typeface="Arial"/>
                <a:cs typeface="Arial"/>
              </a:rPr>
              <a:t>sienten </a:t>
            </a:r>
            <a:r>
              <a:rPr dirty="0" sz="1700" spc="160" i="1">
                <a:latin typeface="Arial"/>
                <a:cs typeface="Arial"/>
              </a:rPr>
              <a:t>que </a:t>
            </a:r>
            <a:r>
              <a:rPr dirty="0" sz="1700" spc="130" i="1">
                <a:latin typeface="Arial"/>
                <a:cs typeface="Arial"/>
              </a:rPr>
              <a:t>están  consiguiendo </a:t>
            </a:r>
            <a:r>
              <a:rPr dirty="0" sz="1700" spc="165" i="1">
                <a:latin typeface="Arial"/>
                <a:cs typeface="Arial"/>
              </a:rPr>
              <a:t>un </a:t>
            </a:r>
            <a:r>
              <a:rPr dirty="0" sz="1700" spc="95" i="1">
                <a:latin typeface="Arial"/>
                <a:cs typeface="Arial"/>
              </a:rPr>
              <a:t>trato, </a:t>
            </a:r>
            <a:r>
              <a:rPr dirty="0" sz="1700" spc="155" i="1">
                <a:latin typeface="Arial"/>
                <a:cs typeface="Arial"/>
              </a:rPr>
              <a:t>es </a:t>
            </a:r>
            <a:r>
              <a:rPr dirty="0" sz="1700" spc="130" i="1">
                <a:latin typeface="Arial"/>
                <a:cs typeface="Arial"/>
              </a:rPr>
              <a:t>probable </a:t>
            </a:r>
            <a:r>
              <a:rPr dirty="0" sz="1700" spc="160" i="1">
                <a:latin typeface="Arial"/>
                <a:cs typeface="Arial"/>
              </a:rPr>
              <a:t>que </a:t>
            </a:r>
            <a:r>
              <a:rPr dirty="0" sz="1700" spc="130" i="1">
                <a:latin typeface="Arial"/>
                <a:cs typeface="Arial"/>
              </a:rPr>
              <a:t>pujen </a:t>
            </a:r>
            <a:r>
              <a:rPr dirty="0" sz="1700" spc="135" i="1">
                <a:latin typeface="Arial"/>
                <a:cs typeface="Arial"/>
              </a:rPr>
              <a:t>por </a:t>
            </a:r>
            <a:r>
              <a:rPr dirty="0" sz="1700" spc="160" i="1">
                <a:latin typeface="Arial"/>
                <a:cs typeface="Arial"/>
              </a:rPr>
              <a:t>una  </a:t>
            </a:r>
            <a:r>
              <a:rPr dirty="0" sz="1700" spc="130" i="1">
                <a:latin typeface="Arial"/>
                <a:cs typeface="Arial"/>
              </a:rPr>
              <a:t>propiedad </a:t>
            </a:r>
            <a:r>
              <a:rPr dirty="0" sz="1700" spc="160" i="1">
                <a:latin typeface="Arial"/>
                <a:cs typeface="Arial"/>
              </a:rPr>
              <a:t>que </a:t>
            </a:r>
            <a:r>
              <a:rPr dirty="0" sz="1700" spc="130" i="1">
                <a:latin typeface="Arial"/>
                <a:cs typeface="Arial"/>
              </a:rPr>
              <a:t>esté </a:t>
            </a:r>
            <a:r>
              <a:rPr dirty="0" sz="1700" spc="125" i="1">
                <a:latin typeface="Arial"/>
                <a:cs typeface="Arial"/>
              </a:rPr>
              <a:t>ligeramente </a:t>
            </a:r>
            <a:r>
              <a:rPr dirty="0" sz="1700" spc="135" i="1">
                <a:latin typeface="Arial"/>
                <a:cs typeface="Arial"/>
              </a:rPr>
              <a:t>por debajo </a:t>
            </a:r>
            <a:r>
              <a:rPr dirty="0" sz="1700" spc="120" i="1">
                <a:latin typeface="Arial"/>
                <a:cs typeface="Arial"/>
              </a:rPr>
              <a:t>del </a:t>
            </a:r>
            <a:r>
              <a:rPr dirty="0" sz="1700" spc="110" i="1">
                <a:latin typeface="Arial"/>
                <a:cs typeface="Arial"/>
              </a:rPr>
              <a:t>precio,  </a:t>
            </a:r>
            <a:r>
              <a:rPr dirty="0" sz="1700" spc="130" i="1">
                <a:latin typeface="Arial"/>
                <a:cs typeface="Arial"/>
              </a:rPr>
              <a:t>especialmente</a:t>
            </a:r>
            <a:r>
              <a:rPr dirty="0" sz="1700" spc="20" i="1">
                <a:latin typeface="Arial"/>
                <a:cs typeface="Arial"/>
              </a:rPr>
              <a:t> </a:t>
            </a:r>
            <a:r>
              <a:rPr dirty="0" sz="1700" spc="165" i="1">
                <a:latin typeface="Arial"/>
                <a:cs typeface="Arial"/>
              </a:rPr>
              <a:t>en</a:t>
            </a:r>
            <a:r>
              <a:rPr dirty="0" sz="1700" spc="20" i="1">
                <a:latin typeface="Arial"/>
                <a:cs typeface="Arial"/>
              </a:rPr>
              <a:t> </a:t>
            </a:r>
            <a:r>
              <a:rPr dirty="0" sz="1700" spc="145" i="1">
                <a:latin typeface="Arial"/>
                <a:cs typeface="Arial"/>
              </a:rPr>
              <a:t>zonas</a:t>
            </a:r>
            <a:r>
              <a:rPr dirty="0" sz="1700" spc="20" i="1">
                <a:latin typeface="Arial"/>
                <a:cs typeface="Arial"/>
              </a:rPr>
              <a:t> </a:t>
            </a:r>
            <a:r>
              <a:rPr dirty="0" sz="1700" spc="155" i="1">
                <a:latin typeface="Arial"/>
                <a:cs typeface="Arial"/>
              </a:rPr>
              <a:t>con</a:t>
            </a:r>
            <a:r>
              <a:rPr dirty="0" sz="1700" spc="20" i="1">
                <a:latin typeface="Arial"/>
                <a:cs typeface="Arial"/>
              </a:rPr>
              <a:t> </a:t>
            </a:r>
            <a:r>
              <a:rPr dirty="0" sz="1700" spc="150" i="1">
                <a:latin typeface="Arial"/>
                <a:cs typeface="Arial"/>
              </a:rPr>
              <a:t>poco</a:t>
            </a:r>
            <a:r>
              <a:rPr dirty="0" sz="1700" spc="20" i="1">
                <a:latin typeface="Arial"/>
                <a:cs typeface="Arial"/>
              </a:rPr>
              <a:t> </a:t>
            </a:r>
            <a:r>
              <a:rPr dirty="0" sz="1700" spc="100" i="1">
                <a:latin typeface="Arial"/>
                <a:cs typeface="Arial"/>
              </a:rPr>
              <a:t>inventario."</a:t>
            </a:r>
            <a:endParaRPr sz="170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00596" y="0"/>
            <a:ext cx="7362469"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3743452" y="1522706"/>
            <a:ext cx="824826" cy="798700"/>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0" y="3833012"/>
            <a:ext cx="1701901" cy="2955874"/>
          </a:xfrm>
          <a:prstGeom prst="rect">
            <a:avLst/>
          </a:prstGeom>
          <a:blipFill>
            <a:blip r:embed="rId4" cstate="print"/>
            <a:stretch>
              <a:fillRect/>
            </a:stretch>
          </a:blipFill>
        </p:spPr>
        <p:txBody>
          <a:bodyPr wrap="square" lIns="0" tIns="0" rIns="0" bIns="0" rtlCol="0"/>
          <a:lstStyle/>
          <a:p/>
        </p:txBody>
      </p:sp>
      <p:sp>
        <p:nvSpPr>
          <p:cNvPr id="5" name="object 5"/>
          <p:cNvSpPr/>
          <p:nvPr/>
        </p:nvSpPr>
        <p:spPr>
          <a:xfrm>
            <a:off x="2131186" y="2601366"/>
            <a:ext cx="5620689" cy="4187520"/>
          </a:xfrm>
          <a:prstGeom prst="rect">
            <a:avLst/>
          </a:prstGeom>
          <a:blipFill>
            <a:blip r:embed="rId5" cstate="print"/>
            <a:stretch>
              <a:fillRect/>
            </a:stretch>
          </a:blipFill>
        </p:spPr>
        <p:txBody>
          <a:bodyPr wrap="square" lIns="0" tIns="0" rIns="0" bIns="0" rtlCol="0"/>
          <a:lstStyle/>
          <a:p/>
        </p:txBody>
      </p:sp>
      <p:sp>
        <p:nvSpPr>
          <p:cNvPr id="6" name="object 6"/>
          <p:cNvSpPr/>
          <p:nvPr/>
        </p:nvSpPr>
        <p:spPr>
          <a:xfrm>
            <a:off x="3045586" y="9808227"/>
            <a:ext cx="1686975" cy="227667"/>
          </a:xfrm>
          <a:prstGeom prst="rect">
            <a:avLst/>
          </a:prstGeom>
          <a:blipFill>
            <a:blip r:embed="rId6" cstate="print"/>
            <a:stretch>
              <a:fillRect/>
            </a:stretch>
          </a:blipFill>
        </p:spPr>
        <p:txBody>
          <a:bodyPr wrap="square" lIns="0" tIns="0" rIns="0" bIns="0" rtlCol="0"/>
          <a:lstStyle/>
          <a:p/>
        </p:txBody>
      </p:sp>
      <p:sp>
        <p:nvSpPr>
          <p:cNvPr id="7" name="object 7"/>
          <p:cNvSpPr txBox="1"/>
          <p:nvPr/>
        </p:nvSpPr>
        <p:spPr>
          <a:xfrm>
            <a:off x="420243" y="3767175"/>
            <a:ext cx="100965" cy="223520"/>
          </a:xfrm>
          <a:prstGeom prst="rect">
            <a:avLst/>
          </a:prstGeom>
        </p:spPr>
        <p:txBody>
          <a:bodyPr wrap="square" lIns="0" tIns="12700" rIns="0" bIns="0" rtlCol="0" vert="horz">
            <a:spAutoFit/>
          </a:bodyPr>
          <a:lstStyle/>
          <a:p>
            <a:pPr marL="12700">
              <a:lnSpc>
                <a:spcPct val="100000"/>
              </a:lnSpc>
              <a:spcBef>
                <a:spcPts val="100"/>
              </a:spcBef>
            </a:pPr>
            <a:r>
              <a:rPr dirty="0" sz="1300" spc="40" i="1">
                <a:solidFill>
                  <a:srgbClr val="97A397"/>
                </a:solidFill>
                <a:latin typeface="Verdana"/>
                <a:cs typeface="Verdana"/>
              </a:rPr>
              <a:t>I</a:t>
            </a:r>
            <a:endParaRPr sz="1300">
              <a:latin typeface="Verdana"/>
              <a:cs typeface="Verdana"/>
            </a:endParaRPr>
          </a:p>
        </p:txBody>
      </p:sp>
      <p:sp>
        <p:nvSpPr>
          <p:cNvPr id="8" name="object 8"/>
          <p:cNvSpPr txBox="1"/>
          <p:nvPr/>
        </p:nvSpPr>
        <p:spPr>
          <a:xfrm>
            <a:off x="1166749" y="2719806"/>
            <a:ext cx="198120" cy="284480"/>
          </a:xfrm>
          <a:prstGeom prst="rect">
            <a:avLst/>
          </a:prstGeom>
        </p:spPr>
        <p:txBody>
          <a:bodyPr wrap="square" lIns="0" tIns="12700" rIns="0" bIns="0" rtlCol="0" vert="horz">
            <a:spAutoFit/>
          </a:bodyPr>
          <a:lstStyle/>
          <a:p>
            <a:pPr marL="12700">
              <a:lnSpc>
                <a:spcPct val="100000"/>
              </a:lnSpc>
              <a:spcBef>
                <a:spcPts val="100"/>
              </a:spcBef>
            </a:pPr>
            <a:r>
              <a:rPr dirty="0" sz="1700" spc="880">
                <a:solidFill>
                  <a:srgbClr val="889981"/>
                </a:solidFill>
                <a:latin typeface="Arial Black"/>
                <a:cs typeface="Arial Black"/>
              </a:rPr>
              <a:t>/</a:t>
            </a:r>
            <a:endParaRPr sz="1700">
              <a:latin typeface="Arial Black"/>
              <a:cs typeface="Arial Black"/>
            </a:endParaRPr>
          </a:p>
        </p:txBody>
      </p:sp>
      <p:sp>
        <p:nvSpPr>
          <p:cNvPr id="9" name="object 9"/>
          <p:cNvSpPr txBox="1"/>
          <p:nvPr/>
        </p:nvSpPr>
        <p:spPr>
          <a:xfrm>
            <a:off x="666623" y="2831820"/>
            <a:ext cx="530225" cy="816610"/>
          </a:xfrm>
          <a:prstGeom prst="rect">
            <a:avLst/>
          </a:prstGeom>
        </p:spPr>
        <p:txBody>
          <a:bodyPr wrap="square" lIns="0" tIns="12700" rIns="0" bIns="0" rtlCol="0" vert="horz">
            <a:spAutoFit/>
          </a:bodyPr>
          <a:lstStyle/>
          <a:p>
            <a:pPr algn="r" marR="5080">
              <a:lnSpc>
                <a:spcPts val="1585"/>
              </a:lnSpc>
              <a:spcBef>
                <a:spcPts val="100"/>
              </a:spcBef>
            </a:pPr>
            <a:r>
              <a:rPr dirty="0" sz="1700" spc="10" i="1">
                <a:solidFill>
                  <a:srgbClr val="889981"/>
                </a:solidFill>
                <a:latin typeface="Arial Narrow"/>
                <a:cs typeface="Arial Narrow"/>
              </a:rPr>
              <a:t>&lt;</a:t>
            </a:r>
            <a:endParaRPr sz="1700">
              <a:latin typeface="Arial Narrow"/>
              <a:cs typeface="Arial Narrow"/>
            </a:endParaRPr>
          </a:p>
          <a:p>
            <a:pPr marL="12700">
              <a:lnSpc>
                <a:spcPts val="4645"/>
              </a:lnSpc>
            </a:pPr>
            <a:r>
              <a:rPr dirty="0" sz="4250" spc="-520" i="1">
                <a:solidFill>
                  <a:srgbClr val="415335"/>
                </a:solidFill>
                <a:latin typeface="Arial"/>
                <a:cs typeface="Arial"/>
              </a:rPr>
              <a:t>¡,rf</a:t>
            </a:r>
            <a:endParaRPr sz="4250">
              <a:latin typeface="Arial"/>
              <a:cs typeface="Arial"/>
            </a:endParaRPr>
          </a:p>
        </p:txBody>
      </p:sp>
      <p:sp>
        <p:nvSpPr>
          <p:cNvPr id="10" name="object 10"/>
          <p:cNvSpPr txBox="1">
            <a:spLocks noGrp="1"/>
          </p:cNvSpPr>
          <p:nvPr>
            <p:ph type="title"/>
          </p:nvPr>
        </p:nvSpPr>
        <p:spPr>
          <a:xfrm>
            <a:off x="5380482" y="1031722"/>
            <a:ext cx="224154" cy="787400"/>
          </a:xfrm>
          <a:prstGeom prst="rect"/>
        </p:spPr>
        <p:txBody>
          <a:bodyPr wrap="square" lIns="0" tIns="12700" rIns="0" bIns="0" rtlCol="0" vert="horz">
            <a:spAutoFit/>
          </a:bodyPr>
          <a:lstStyle/>
          <a:p>
            <a:pPr marL="12700">
              <a:lnSpc>
                <a:spcPct val="100000"/>
              </a:lnSpc>
              <a:spcBef>
                <a:spcPts val="100"/>
              </a:spcBef>
            </a:pPr>
            <a:r>
              <a:rPr dirty="0" sz="5000" spc="-935" b="0">
                <a:solidFill>
                  <a:srgbClr val="282828"/>
                </a:solidFill>
                <a:latin typeface="Arial Black"/>
                <a:cs typeface="Arial Black"/>
              </a:rPr>
              <a:t>•</a:t>
            </a:r>
            <a:endParaRPr sz="5000">
              <a:latin typeface="Arial Black"/>
              <a:cs typeface="Arial Black"/>
            </a:endParaRPr>
          </a:p>
        </p:txBody>
      </p:sp>
      <p:sp>
        <p:nvSpPr>
          <p:cNvPr id="11" name="object 11"/>
          <p:cNvSpPr txBox="1"/>
          <p:nvPr/>
        </p:nvSpPr>
        <p:spPr>
          <a:xfrm>
            <a:off x="4583303" y="1102499"/>
            <a:ext cx="1986914" cy="1473200"/>
          </a:xfrm>
          <a:prstGeom prst="rect">
            <a:avLst/>
          </a:prstGeom>
        </p:spPr>
        <p:txBody>
          <a:bodyPr wrap="square" lIns="0" tIns="12700" rIns="0" bIns="0" rtlCol="0" vert="horz">
            <a:spAutoFit/>
          </a:bodyPr>
          <a:lstStyle/>
          <a:p>
            <a:pPr marL="12700">
              <a:lnSpc>
                <a:spcPct val="100000"/>
              </a:lnSpc>
              <a:spcBef>
                <a:spcPts val="100"/>
              </a:spcBef>
            </a:pPr>
            <a:r>
              <a:rPr dirty="0" sz="6600" spc="380" b="1">
                <a:solidFill>
                  <a:srgbClr val="232323"/>
                </a:solidFill>
                <a:latin typeface="Verdana"/>
                <a:cs typeface="Verdana"/>
              </a:rPr>
              <a:t>Ul</a:t>
            </a:r>
            <a:r>
              <a:rPr dirty="0" sz="9500" spc="200" b="1">
                <a:solidFill>
                  <a:srgbClr val="232323"/>
                </a:solidFill>
                <a:latin typeface="Times New Roman"/>
                <a:cs typeface="Times New Roman"/>
              </a:rPr>
              <a:t>A</a:t>
            </a:r>
            <a:endParaRPr sz="9500">
              <a:latin typeface="Times New Roman"/>
              <a:cs typeface="Times New Roman"/>
            </a:endParaRPr>
          </a:p>
        </p:txBody>
      </p:sp>
      <p:sp>
        <p:nvSpPr>
          <p:cNvPr id="12" name="object 12"/>
          <p:cNvSpPr txBox="1"/>
          <p:nvPr/>
        </p:nvSpPr>
        <p:spPr>
          <a:xfrm>
            <a:off x="4324222" y="2409418"/>
            <a:ext cx="3122930" cy="878840"/>
          </a:xfrm>
          <a:prstGeom prst="rect">
            <a:avLst/>
          </a:prstGeom>
        </p:spPr>
        <p:txBody>
          <a:bodyPr wrap="square" lIns="0" tIns="12700" rIns="0" bIns="0" rtlCol="0" vert="horz">
            <a:spAutoFit/>
          </a:bodyPr>
          <a:lstStyle/>
          <a:p>
            <a:pPr marL="12700" marR="5080">
              <a:lnSpc>
                <a:spcPct val="100000"/>
              </a:lnSpc>
              <a:spcBef>
                <a:spcPts val="100"/>
              </a:spcBef>
            </a:pPr>
            <a:r>
              <a:rPr dirty="0" sz="2800" spc="110" b="1">
                <a:solidFill>
                  <a:srgbClr val="5A575B"/>
                </a:solidFill>
                <a:latin typeface="Calibri"/>
                <a:cs typeface="Calibri"/>
              </a:rPr>
              <a:t>D</a:t>
            </a:r>
            <a:r>
              <a:rPr dirty="0" sz="2800" spc="110" b="1">
                <a:solidFill>
                  <a:srgbClr val="5A575B"/>
                </a:solidFill>
                <a:latin typeface="Book Antiqua"/>
                <a:cs typeface="Book Antiqua"/>
              </a:rPr>
              <a:t>EL </a:t>
            </a:r>
            <a:r>
              <a:rPr dirty="0" sz="2800" spc="100" b="1">
                <a:solidFill>
                  <a:srgbClr val="5A575B"/>
                </a:solidFill>
                <a:latin typeface="Calibri"/>
                <a:cs typeface="Calibri"/>
              </a:rPr>
              <a:t>V</a:t>
            </a:r>
            <a:r>
              <a:rPr dirty="0" sz="2800" spc="100" b="1">
                <a:solidFill>
                  <a:srgbClr val="5A575B"/>
                </a:solidFill>
                <a:latin typeface="Book Antiqua"/>
                <a:cs typeface="Book Antiqua"/>
              </a:rPr>
              <a:t>E</a:t>
            </a:r>
            <a:r>
              <a:rPr dirty="0" sz="2800" spc="100" b="1">
                <a:solidFill>
                  <a:srgbClr val="5A575B"/>
                </a:solidFill>
                <a:latin typeface="Calibri"/>
                <a:cs typeface="Calibri"/>
              </a:rPr>
              <a:t>ND</a:t>
            </a:r>
            <a:r>
              <a:rPr dirty="0" sz="2800" spc="100" b="1">
                <a:solidFill>
                  <a:srgbClr val="5A575B"/>
                </a:solidFill>
                <a:latin typeface="Book Antiqua"/>
                <a:cs typeface="Book Antiqua"/>
              </a:rPr>
              <a:t>E</a:t>
            </a:r>
            <a:r>
              <a:rPr dirty="0" sz="2800" spc="100" b="1">
                <a:solidFill>
                  <a:srgbClr val="5A575B"/>
                </a:solidFill>
                <a:latin typeface="Calibri"/>
                <a:cs typeface="Calibri"/>
              </a:rPr>
              <a:t>DO</a:t>
            </a:r>
            <a:r>
              <a:rPr dirty="0" sz="2800" spc="100" b="1">
                <a:solidFill>
                  <a:srgbClr val="5A575B"/>
                </a:solidFill>
                <a:latin typeface="Book Antiqua"/>
                <a:cs typeface="Book Antiqua"/>
              </a:rPr>
              <a:t>R  </a:t>
            </a:r>
            <a:r>
              <a:rPr dirty="0" sz="2800" spc="-10" b="1">
                <a:solidFill>
                  <a:srgbClr val="5A575B"/>
                </a:solidFill>
                <a:latin typeface="Calibri"/>
                <a:cs typeface="Calibri"/>
              </a:rPr>
              <a:t>D</a:t>
            </a:r>
            <a:r>
              <a:rPr dirty="0" sz="2800" spc="-10" b="1">
                <a:solidFill>
                  <a:srgbClr val="5A575B"/>
                </a:solidFill>
                <a:latin typeface="Book Antiqua"/>
                <a:cs typeface="Book Antiqua"/>
              </a:rPr>
              <a:t>E </a:t>
            </a:r>
            <a:r>
              <a:rPr dirty="0" sz="2800" spc="50" b="1">
                <a:solidFill>
                  <a:srgbClr val="5A575B"/>
                </a:solidFill>
                <a:latin typeface="Calibri"/>
                <a:cs typeface="Calibri"/>
              </a:rPr>
              <a:t>BI</a:t>
            </a:r>
            <a:r>
              <a:rPr dirty="0" sz="2800" spc="50" b="1">
                <a:solidFill>
                  <a:srgbClr val="5A575B"/>
                </a:solidFill>
                <a:latin typeface="Book Antiqua"/>
                <a:cs typeface="Book Antiqua"/>
              </a:rPr>
              <a:t>E</a:t>
            </a:r>
            <a:r>
              <a:rPr dirty="0" sz="2800" spc="50" b="1">
                <a:solidFill>
                  <a:srgbClr val="5A575B"/>
                </a:solidFill>
                <a:latin typeface="Calibri"/>
                <a:cs typeface="Calibri"/>
              </a:rPr>
              <a:t>N</a:t>
            </a:r>
            <a:r>
              <a:rPr dirty="0" sz="2800" spc="50" b="1">
                <a:solidFill>
                  <a:srgbClr val="5A575B"/>
                </a:solidFill>
                <a:latin typeface="Book Antiqua"/>
                <a:cs typeface="Book Antiqua"/>
              </a:rPr>
              <a:t>ES</a:t>
            </a:r>
            <a:r>
              <a:rPr dirty="0" sz="2800" spc="-60" b="1">
                <a:solidFill>
                  <a:srgbClr val="5A575B"/>
                </a:solidFill>
                <a:latin typeface="Book Antiqua"/>
                <a:cs typeface="Book Antiqua"/>
              </a:rPr>
              <a:t> </a:t>
            </a:r>
            <a:r>
              <a:rPr dirty="0" sz="2800" spc="90" b="1">
                <a:solidFill>
                  <a:srgbClr val="5A575B"/>
                </a:solidFill>
                <a:latin typeface="Book Antiqua"/>
                <a:cs typeface="Book Antiqua"/>
              </a:rPr>
              <a:t>R</a:t>
            </a:r>
            <a:r>
              <a:rPr dirty="0" sz="2800" spc="90" b="1">
                <a:solidFill>
                  <a:srgbClr val="5A575B"/>
                </a:solidFill>
                <a:latin typeface="Calibri"/>
                <a:cs typeface="Calibri"/>
              </a:rPr>
              <a:t>AIC</a:t>
            </a:r>
            <a:r>
              <a:rPr dirty="0" sz="2800" spc="90" b="1">
                <a:solidFill>
                  <a:srgbClr val="5A575B"/>
                </a:solidFill>
                <a:latin typeface="Book Antiqua"/>
                <a:cs typeface="Book Antiqua"/>
              </a:rPr>
              <a:t>ES</a:t>
            </a:r>
            <a:endParaRPr sz="2800">
              <a:latin typeface="Book Antiqua"/>
              <a:cs typeface="Book Antiqua"/>
            </a:endParaRPr>
          </a:p>
        </p:txBody>
      </p:sp>
      <p:sp>
        <p:nvSpPr>
          <p:cNvPr id="13" name="object 13"/>
          <p:cNvSpPr txBox="1"/>
          <p:nvPr/>
        </p:nvSpPr>
        <p:spPr>
          <a:xfrm>
            <a:off x="966914" y="7282712"/>
            <a:ext cx="5823585" cy="1995805"/>
          </a:xfrm>
          <a:prstGeom prst="rect">
            <a:avLst/>
          </a:prstGeom>
        </p:spPr>
        <p:txBody>
          <a:bodyPr wrap="square" lIns="0" tIns="12700" rIns="0" bIns="0" rtlCol="0" vert="horz">
            <a:spAutoFit/>
          </a:bodyPr>
          <a:lstStyle/>
          <a:p>
            <a:pPr algn="ctr" marL="12065" marR="5080">
              <a:lnSpc>
                <a:spcPct val="126699"/>
              </a:lnSpc>
              <a:spcBef>
                <a:spcPts val="100"/>
              </a:spcBef>
            </a:pPr>
            <a:r>
              <a:rPr dirty="0" sz="1700" spc="35">
                <a:solidFill>
                  <a:srgbClr val="AE9E91"/>
                </a:solidFill>
                <a:latin typeface="Arial"/>
                <a:cs typeface="Arial"/>
              </a:rPr>
              <a:t>V</a:t>
            </a:r>
            <a:r>
              <a:rPr dirty="0" sz="1700" spc="35">
                <a:solidFill>
                  <a:srgbClr val="AE9E91"/>
                </a:solidFill>
                <a:latin typeface="Century Gothic"/>
                <a:cs typeface="Century Gothic"/>
              </a:rPr>
              <a:t>ender </a:t>
            </a:r>
            <a:r>
              <a:rPr dirty="0" sz="1700" spc="90">
                <a:solidFill>
                  <a:srgbClr val="AE9E91"/>
                </a:solidFill>
                <a:latin typeface="Century Gothic"/>
                <a:cs typeface="Century Gothic"/>
              </a:rPr>
              <a:t>su </a:t>
            </a:r>
            <a:r>
              <a:rPr dirty="0" sz="1700" spc="-95">
                <a:solidFill>
                  <a:srgbClr val="AE9E91"/>
                </a:solidFill>
                <a:latin typeface="Century Gothic"/>
                <a:cs typeface="Century Gothic"/>
              </a:rPr>
              <a:t>casa </a:t>
            </a:r>
            <a:r>
              <a:rPr dirty="0" sz="1700" spc="5">
                <a:solidFill>
                  <a:srgbClr val="AE9E91"/>
                </a:solidFill>
                <a:latin typeface="Century Gothic"/>
                <a:cs typeface="Century Gothic"/>
              </a:rPr>
              <a:t>es </a:t>
            </a:r>
            <a:r>
              <a:rPr dirty="0" sz="1700" spc="-15">
                <a:solidFill>
                  <a:srgbClr val="AE9E91"/>
                </a:solidFill>
                <a:latin typeface="Century Gothic"/>
                <a:cs typeface="Century Gothic"/>
              </a:rPr>
              <a:t>una gran </a:t>
            </a:r>
            <a:r>
              <a:rPr dirty="0" sz="1700" spc="30">
                <a:solidFill>
                  <a:srgbClr val="AE9E91"/>
                </a:solidFill>
                <a:latin typeface="Century Gothic"/>
                <a:cs typeface="Century Gothic"/>
              </a:rPr>
              <a:t>decisi</a:t>
            </a:r>
            <a:r>
              <a:rPr dirty="0" sz="1700" spc="30">
                <a:solidFill>
                  <a:srgbClr val="AE9E91"/>
                </a:solidFill>
                <a:latin typeface="Arial"/>
                <a:cs typeface="Arial"/>
              </a:rPr>
              <a:t>ó</a:t>
            </a:r>
            <a:r>
              <a:rPr dirty="0" sz="1700" spc="30">
                <a:solidFill>
                  <a:srgbClr val="AE9E91"/>
                </a:solidFill>
                <a:latin typeface="Century Gothic"/>
                <a:cs typeface="Century Gothic"/>
              </a:rPr>
              <a:t>n. </a:t>
            </a:r>
            <a:r>
              <a:rPr dirty="0" sz="1700" spc="155">
                <a:solidFill>
                  <a:srgbClr val="AE9E91"/>
                </a:solidFill>
                <a:latin typeface="Arial"/>
                <a:cs typeface="Arial"/>
              </a:rPr>
              <a:t>Q</a:t>
            </a:r>
            <a:r>
              <a:rPr dirty="0" sz="1700" spc="155">
                <a:solidFill>
                  <a:srgbClr val="AE9E91"/>
                </a:solidFill>
                <a:latin typeface="Century Gothic"/>
                <a:cs typeface="Century Gothic"/>
              </a:rPr>
              <a:t>ui</a:t>
            </a:r>
            <a:r>
              <a:rPr dirty="0" sz="1700" spc="155">
                <a:solidFill>
                  <a:srgbClr val="AE9E91"/>
                </a:solidFill>
                <a:latin typeface="Arial"/>
                <a:cs typeface="Arial"/>
              </a:rPr>
              <a:t>zá </a:t>
            </a:r>
            <a:r>
              <a:rPr dirty="0" sz="1700" spc="80">
                <a:solidFill>
                  <a:srgbClr val="AE9E91"/>
                </a:solidFill>
                <a:latin typeface="Century Gothic"/>
                <a:cs typeface="Century Gothic"/>
              </a:rPr>
              <a:t>lo </a:t>
            </a:r>
            <a:r>
              <a:rPr dirty="0" sz="1700" spc="-50">
                <a:solidFill>
                  <a:srgbClr val="AE9E91"/>
                </a:solidFill>
                <a:latin typeface="Century Gothic"/>
                <a:cs typeface="Century Gothic"/>
              </a:rPr>
              <a:t>sea</a:t>
            </a:r>
            <a:r>
              <a:rPr dirty="0" sz="1700" spc="-325">
                <a:solidFill>
                  <a:srgbClr val="AE9E91"/>
                </a:solidFill>
                <a:latin typeface="Century Gothic"/>
                <a:cs typeface="Century Gothic"/>
              </a:rPr>
              <a:t> </a:t>
            </a:r>
            <a:r>
              <a:rPr dirty="0" sz="1700" spc="5">
                <a:solidFill>
                  <a:srgbClr val="AE9E91"/>
                </a:solidFill>
                <a:latin typeface="Century Gothic"/>
                <a:cs typeface="Century Gothic"/>
              </a:rPr>
              <a:t>a</a:t>
            </a:r>
            <a:r>
              <a:rPr dirty="0" sz="1700" spc="5">
                <a:solidFill>
                  <a:srgbClr val="AE9E91"/>
                </a:solidFill>
                <a:latin typeface="Arial"/>
                <a:cs typeface="Arial"/>
              </a:rPr>
              <a:t>ú</a:t>
            </a:r>
            <a:r>
              <a:rPr dirty="0" sz="1700" spc="5">
                <a:solidFill>
                  <a:srgbClr val="AE9E91"/>
                </a:solidFill>
                <a:latin typeface="Century Gothic"/>
                <a:cs typeface="Century Gothic"/>
              </a:rPr>
              <a:t>n  </a:t>
            </a:r>
            <a:r>
              <a:rPr dirty="0" sz="1700" spc="130">
                <a:solidFill>
                  <a:srgbClr val="AE9E91"/>
                </a:solidFill>
                <a:latin typeface="Century Gothic"/>
                <a:cs typeface="Century Gothic"/>
              </a:rPr>
              <a:t>m</a:t>
            </a:r>
            <a:r>
              <a:rPr dirty="0" sz="1700" spc="130">
                <a:solidFill>
                  <a:srgbClr val="AE9E91"/>
                </a:solidFill>
                <a:latin typeface="Arial"/>
                <a:cs typeface="Arial"/>
              </a:rPr>
              <a:t>á</a:t>
            </a:r>
            <a:r>
              <a:rPr dirty="0" sz="1700" spc="130">
                <a:solidFill>
                  <a:srgbClr val="AE9E91"/>
                </a:solidFill>
                <a:latin typeface="Century Gothic"/>
                <a:cs typeface="Century Gothic"/>
              </a:rPr>
              <a:t>s </a:t>
            </a:r>
            <a:r>
              <a:rPr dirty="0" sz="1700" spc="25">
                <a:solidFill>
                  <a:srgbClr val="AE9E91"/>
                </a:solidFill>
                <a:latin typeface="Century Gothic"/>
                <a:cs typeface="Century Gothic"/>
              </a:rPr>
              <a:t>hoy </a:t>
            </a:r>
            <a:r>
              <a:rPr dirty="0" sz="1700" spc="-25">
                <a:solidFill>
                  <a:srgbClr val="AE9E91"/>
                </a:solidFill>
                <a:latin typeface="Century Gothic"/>
                <a:cs typeface="Century Gothic"/>
              </a:rPr>
              <a:t>en </a:t>
            </a:r>
            <a:r>
              <a:rPr dirty="0" sz="1700" spc="-60">
                <a:solidFill>
                  <a:srgbClr val="AE9E91"/>
                </a:solidFill>
                <a:latin typeface="Century Gothic"/>
                <a:cs typeface="Century Gothic"/>
              </a:rPr>
              <a:t>d</a:t>
            </a:r>
            <a:r>
              <a:rPr dirty="0" sz="1700" spc="-60">
                <a:solidFill>
                  <a:srgbClr val="AE9E91"/>
                </a:solidFill>
                <a:latin typeface="Arial"/>
                <a:cs typeface="Arial"/>
              </a:rPr>
              <a:t>í</a:t>
            </a:r>
            <a:r>
              <a:rPr dirty="0" sz="1700" spc="-60">
                <a:solidFill>
                  <a:srgbClr val="AE9E91"/>
                </a:solidFill>
                <a:latin typeface="Century Gothic"/>
                <a:cs typeface="Century Gothic"/>
              </a:rPr>
              <a:t>a, </a:t>
            </a:r>
            <a:r>
              <a:rPr dirty="0" sz="1700" spc="-105">
                <a:solidFill>
                  <a:srgbClr val="AE9E91"/>
                </a:solidFill>
                <a:latin typeface="Century Gothic"/>
                <a:cs typeface="Century Gothic"/>
              </a:rPr>
              <a:t>ya </a:t>
            </a:r>
            <a:r>
              <a:rPr dirty="0" sz="1700" spc="55">
                <a:solidFill>
                  <a:srgbClr val="AE9E91"/>
                </a:solidFill>
                <a:latin typeface="Arial"/>
                <a:cs typeface="Arial"/>
              </a:rPr>
              <a:t>q</a:t>
            </a:r>
            <a:r>
              <a:rPr dirty="0" sz="1700" spc="55">
                <a:solidFill>
                  <a:srgbClr val="AE9E91"/>
                </a:solidFill>
                <a:latin typeface="Century Gothic"/>
                <a:cs typeface="Century Gothic"/>
              </a:rPr>
              <a:t>ue </a:t>
            </a:r>
            <a:r>
              <a:rPr dirty="0" sz="1700" spc="35">
                <a:solidFill>
                  <a:srgbClr val="AE9E91"/>
                </a:solidFill>
                <a:latin typeface="Century Gothic"/>
                <a:cs typeface="Century Gothic"/>
              </a:rPr>
              <a:t>el </a:t>
            </a:r>
            <a:r>
              <a:rPr dirty="0" sz="1700" spc="-15">
                <a:solidFill>
                  <a:srgbClr val="AE9E91"/>
                </a:solidFill>
                <a:latin typeface="Century Gothic"/>
                <a:cs typeface="Century Gothic"/>
              </a:rPr>
              <a:t>mercado </a:t>
            </a:r>
            <a:r>
              <a:rPr dirty="0" sz="1700" spc="105">
                <a:solidFill>
                  <a:srgbClr val="AE9E91"/>
                </a:solidFill>
                <a:latin typeface="Century Gothic"/>
                <a:cs typeface="Century Gothic"/>
              </a:rPr>
              <a:t>inmo</a:t>
            </a:r>
            <a:r>
              <a:rPr dirty="0" sz="1700" spc="105">
                <a:solidFill>
                  <a:srgbClr val="AE9E91"/>
                </a:solidFill>
                <a:latin typeface="Arial"/>
                <a:cs typeface="Arial"/>
              </a:rPr>
              <a:t>b</a:t>
            </a:r>
            <a:r>
              <a:rPr dirty="0" sz="1700" spc="105">
                <a:solidFill>
                  <a:srgbClr val="AE9E91"/>
                </a:solidFill>
                <a:latin typeface="Century Gothic"/>
                <a:cs typeface="Century Gothic"/>
              </a:rPr>
              <a:t>iliario </a:t>
            </a:r>
            <a:r>
              <a:rPr dirty="0" sz="1700" spc="-55">
                <a:solidFill>
                  <a:srgbClr val="AE9E91"/>
                </a:solidFill>
                <a:latin typeface="Century Gothic"/>
                <a:cs typeface="Century Gothic"/>
              </a:rPr>
              <a:t>y </a:t>
            </a:r>
            <a:r>
              <a:rPr dirty="0" sz="1700">
                <a:solidFill>
                  <a:srgbClr val="AE9E91"/>
                </a:solidFill>
                <a:latin typeface="Century Gothic"/>
                <a:cs typeface="Century Gothic"/>
              </a:rPr>
              <a:t>la  </a:t>
            </a:r>
            <a:r>
              <a:rPr dirty="0" sz="1700" spc="-10">
                <a:solidFill>
                  <a:srgbClr val="AE9E91"/>
                </a:solidFill>
                <a:latin typeface="Century Gothic"/>
                <a:cs typeface="Century Gothic"/>
              </a:rPr>
              <a:t>econom</a:t>
            </a:r>
            <a:r>
              <a:rPr dirty="0" sz="1700" spc="-10">
                <a:solidFill>
                  <a:srgbClr val="AE9E91"/>
                </a:solidFill>
                <a:latin typeface="Arial"/>
                <a:cs typeface="Arial"/>
              </a:rPr>
              <a:t>í</a:t>
            </a:r>
            <a:r>
              <a:rPr dirty="0" sz="1700" spc="-10">
                <a:solidFill>
                  <a:srgbClr val="AE9E91"/>
                </a:solidFill>
                <a:latin typeface="Century Gothic"/>
                <a:cs typeface="Century Gothic"/>
              </a:rPr>
              <a:t>a </a:t>
            </a:r>
            <a:r>
              <a:rPr dirty="0" sz="1700" spc="5">
                <a:solidFill>
                  <a:srgbClr val="AE9E91"/>
                </a:solidFill>
                <a:latin typeface="Century Gothic"/>
                <a:cs typeface="Century Gothic"/>
              </a:rPr>
              <a:t>se </a:t>
            </a:r>
            <a:r>
              <a:rPr dirty="0" sz="1700" spc="65">
                <a:solidFill>
                  <a:srgbClr val="AE9E91"/>
                </a:solidFill>
                <a:latin typeface="Century Gothic"/>
                <a:cs typeface="Century Gothic"/>
              </a:rPr>
              <a:t>est</a:t>
            </a:r>
            <a:r>
              <a:rPr dirty="0" sz="1700" spc="65">
                <a:solidFill>
                  <a:srgbClr val="AE9E91"/>
                </a:solidFill>
                <a:latin typeface="Arial"/>
                <a:cs typeface="Arial"/>
              </a:rPr>
              <a:t>á</a:t>
            </a:r>
            <a:r>
              <a:rPr dirty="0" sz="1700" spc="65">
                <a:solidFill>
                  <a:srgbClr val="AE9E91"/>
                </a:solidFill>
                <a:latin typeface="Century Gothic"/>
                <a:cs typeface="Century Gothic"/>
              </a:rPr>
              <a:t>n </a:t>
            </a:r>
            <a:r>
              <a:rPr dirty="0" sz="1700" spc="25">
                <a:solidFill>
                  <a:srgbClr val="AE9E91"/>
                </a:solidFill>
                <a:latin typeface="Century Gothic"/>
                <a:cs typeface="Century Gothic"/>
              </a:rPr>
              <a:t>ajustando </a:t>
            </a:r>
            <a:r>
              <a:rPr dirty="0" sz="1700" spc="-180">
                <a:solidFill>
                  <a:srgbClr val="AE9E91"/>
                </a:solidFill>
                <a:latin typeface="Century Gothic"/>
                <a:cs typeface="Century Gothic"/>
              </a:rPr>
              <a:t>a </a:t>
            </a:r>
            <a:r>
              <a:rPr dirty="0" sz="1700" spc="30">
                <a:solidFill>
                  <a:srgbClr val="AE9E91"/>
                </a:solidFill>
                <a:latin typeface="Century Gothic"/>
                <a:cs typeface="Century Gothic"/>
              </a:rPr>
              <a:t>las </a:t>
            </a:r>
            <a:r>
              <a:rPr dirty="0" sz="1700" spc="15">
                <a:solidFill>
                  <a:srgbClr val="AE9E91"/>
                </a:solidFill>
                <a:latin typeface="Century Gothic"/>
                <a:cs typeface="Century Gothic"/>
              </a:rPr>
              <a:t>circunstancias  </a:t>
            </a:r>
            <a:r>
              <a:rPr dirty="0" sz="1700" spc="60">
                <a:solidFill>
                  <a:srgbClr val="AE9E91"/>
                </a:solidFill>
                <a:latin typeface="Century Gothic"/>
                <a:cs typeface="Century Gothic"/>
              </a:rPr>
              <a:t>siempre </a:t>
            </a:r>
            <a:r>
              <a:rPr dirty="0" sz="1700" spc="20">
                <a:solidFill>
                  <a:srgbClr val="AE9E91"/>
                </a:solidFill>
                <a:latin typeface="Century Gothic"/>
                <a:cs typeface="Century Gothic"/>
              </a:rPr>
              <a:t>cam</a:t>
            </a:r>
            <a:r>
              <a:rPr dirty="0" sz="1700" spc="20">
                <a:solidFill>
                  <a:srgbClr val="AE9E91"/>
                </a:solidFill>
                <a:latin typeface="Arial"/>
                <a:cs typeface="Arial"/>
              </a:rPr>
              <a:t>b</a:t>
            </a:r>
            <a:r>
              <a:rPr dirty="0" sz="1700" spc="20">
                <a:solidFill>
                  <a:srgbClr val="AE9E91"/>
                </a:solidFill>
                <a:latin typeface="Century Gothic"/>
                <a:cs typeface="Century Gothic"/>
              </a:rPr>
              <a:t>iantes </a:t>
            </a:r>
            <a:r>
              <a:rPr dirty="0" sz="1700" spc="55">
                <a:solidFill>
                  <a:srgbClr val="AE9E91"/>
                </a:solidFill>
                <a:latin typeface="Arial"/>
                <a:cs typeface="Arial"/>
              </a:rPr>
              <a:t>q</a:t>
            </a:r>
            <a:r>
              <a:rPr dirty="0" sz="1700" spc="55">
                <a:solidFill>
                  <a:srgbClr val="AE9E91"/>
                </a:solidFill>
                <a:latin typeface="Century Gothic"/>
                <a:cs typeface="Century Gothic"/>
              </a:rPr>
              <a:t>ue </a:t>
            </a:r>
            <a:r>
              <a:rPr dirty="0" sz="1700" spc="45">
                <a:solidFill>
                  <a:srgbClr val="AE9E91"/>
                </a:solidFill>
                <a:latin typeface="Century Gothic"/>
                <a:cs typeface="Century Gothic"/>
              </a:rPr>
              <a:t>nos </a:t>
            </a:r>
            <a:r>
              <a:rPr dirty="0" sz="1700" spc="-25">
                <a:solidFill>
                  <a:srgbClr val="AE9E91"/>
                </a:solidFill>
                <a:latin typeface="Century Gothic"/>
                <a:cs typeface="Century Gothic"/>
              </a:rPr>
              <a:t>rodean. </a:t>
            </a:r>
            <a:r>
              <a:rPr dirty="0" sz="1700" spc="70">
                <a:solidFill>
                  <a:srgbClr val="AE9E91"/>
                </a:solidFill>
                <a:latin typeface="Arial"/>
                <a:cs typeface="Arial"/>
              </a:rPr>
              <a:t>Q</a:t>
            </a:r>
            <a:r>
              <a:rPr dirty="0" sz="1700" spc="70">
                <a:solidFill>
                  <a:srgbClr val="AE9E91"/>
                </a:solidFill>
                <a:latin typeface="Century Gothic"/>
                <a:cs typeface="Century Gothic"/>
              </a:rPr>
              <a:t>ueremos </a:t>
            </a:r>
            <a:r>
              <a:rPr dirty="0" sz="1700" spc="60">
                <a:solidFill>
                  <a:srgbClr val="AE9E91"/>
                </a:solidFill>
                <a:latin typeface="Arial"/>
                <a:cs typeface="Arial"/>
              </a:rPr>
              <a:t>q</a:t>
            </a:r>
            <a:r>
              <a:rPr dirty="0" sz="1700" spc="60">
                <a:solidFill>
                  <a:srgbClr val="AE9E91"/>
                </a:solidFill>
                <a:latin typeface="Century Gothic"/>
                <a:cs typeface="Century Gothic"/>
              </a:rPr>
              <a:t>ue  </a:t>
            </a:r>
            <a:r>
              <a:rPr dirty="0" sz="1700" spc="-10">
                <a:solidFill>
                  <a:srgbClr val="AE9E91"/>
                </a:solidFill>
                <a:latin typeface="Century Gothic"/>
                <a:cs typeface="Century Gothic"/>
              </a:rPr>
              <a:t>sepas </a:t>
            </a:r>
            <a:r>
              <a:rPr dirty="0" sz="1700" spc="55">
                <a:solidFill>
                  <a:srgbClr val="AE9E91"/>
                </a:solidFill>
                <a:latin typeface="Arial"/>
                <a:cs typeface="Arial"/>
              </a:rPr>
              <a:t>q</a:t>
            </a:r>
            <a:r>
              <a:rPr dirty="0" sz="1700" spc="55">
                <a:solidFill>
                  <a:srgbClr val="AE9E91"/>
                </a:solidFill>
                <a:latin typeface="Century Gothic"/>
                <a:cs typeface="Century Gothic"/>
              </a:rPr>
              <a:t>ue </a:t>
            </a:r>
            <a:r>
              <a:rPr dirty="0" sz="1700" spc="35">
                <a:solidFill>
                  <a:srgbClr val="AE9E91"/>
                </a:solidFill>
                <a:latin typeface="Century Gothic"/>
                <a:cs typeface="Century Gothic"/>
              </a:rPr>
              <a:t>estamos </a:t>
            </a:r>
            <a:r>
              <a:rPr dirty="0" sz="1700" spc="40">
                <a:solidFill>
                  <a:srgbClr val="AE9E91"/>
                </a:solidFill>
                <a:latin typeface="Century Gothic"/>
                <a:cs typeface="Century Gothic"/>
              </a:rPr>
              <a:t>a</a:t>
            </a:r>
            <a:r>
              <a:rPr dirty="0" sz="1700" spc="40">
                <a:solidFill>
                  <a:srgbClr val="AE9E91"/>
                </a:solidFill>
                <a:latin typeface="Arial"/>
                <a:cs typeface="Arial"/>
              </a:rPr>
              <a:t>q</a:t>
            </a:r>
            <a:r>
              <a:rPr dirty="0" sz="1700" spc="40">
                <a:solidFill>
                  <a:srgbClr val="AE9E91"/>
                </a:solidFill>
                <a:latin typeface="Century Gothic"/>
                <a:cs typeface="Century Gothic"/>
              </a:rPr>
              <a:t>u</a:t>
            </a:r>
            <a:r>
              <a:rPr dirty="0" sz="1700" spc="40">
                <a:solidFill>
                  <a:srgbClr val="AE9E91"/>
                </a:solidFill>
                <a:latin typeface="Arial"/>
                <a:cs typeface="Arial"/>
              </a:rPr>
              <a:t>í </a:t>
            </a:r>
            <a:r>
              <a:rPr dirty="0" sz="1700" spc="-50">
                <a:solidFill>
                  <a:srgbClr val="AE9E91"/>
                </a:solidFill>
                <a:latin typeface="Century Gothic"/>
                <a:cs typeface="Century Gothic"/>
              </a:rPr>
              <a:t>para </a:t>
            </a:r>
            <a:r>
              <a:rPr dirty="0" sz="1700" spc="-10">
                <a:solidFill>
                  <a:srgbClr val="AE9E91"/>
                </a:solidFill>
                <a:latin typeface="Century Gothic"/>
                <a:cs typeface="Century Gothic"/>
              </a:rPr>
              <a:t>ayudarte </a:t>
            </a:r>
            <a:r>
              <a:rPr dirty="0" sz="1700" spc="-25">
                <a:solidFill>
                  <a:srgbClr val="AE9E91"/>
                </a:solidFill>
                <a:latin typeface="Century Gothic"/>
                <a:cs typeface="Century Gothic"/>
              </a:rPr>
              <a:t>en </a:t>
            </a:r>
            <a:r>
              <a:rPr dirty="0" sz="1700" spc="-125">
                <a:solidFill>
                  <a:srgbClr val="AE9E91"/>
                </a:solidFill>
                <a:latin typeface="Century Gothic"/>
                <a:cs typeface="Century Gothic"/>
              </a:rPr>
              <a:t>cada </a:t>
            </a:r>
            <a:r>
              <a:rPr dirty="0" sz="1700" spc="-15">
                <a:solidFill>
                  <a:srgbClr val="AE9E91"/>
                </a:solidFill>
                <a:latin typeface="Century Gothic"/>
                <a:cs typeface="Century Gothic"/>
              </a:rPr>
              <a:t>paso  </a:t>
            </a:r>
            <a:r>
              <a:rPr dirty="0" sz="1700" spc="20">
                <a:solidFill>
                  <a:srgbClr val="AE9E91"/>
                </a:solidFill>
                <a:latin typeface="Century Gothic"/>
                <a:cs typeface="Century Gothic"/>
              </a:rPr>
              <a:t>del</a:t>
            </a:r>
            <a:r>
              <a:rPr dirty="0" sz="1700" spc="-10">
                <a:solidFill>
                  <a:srgbClr val="AE9E91"/>
                </a:solidFill>
                <a:latin typeface="Century Gothic"/>
                <a:cs typeface="Century Gothic"/>
              </a:rPr>
              <a:t> camino.</a:t>
            </a:r>
            <a:endParaRPr sz="1700">
              <a:latin typeface="Century Gothic"/>
              <a:cs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1421980"/>
            <a:ext cx="6889724" cy="8121281"/>
          </a:xfrm>
          <a:prstGeom prst="rect">
            <a:avLst/>
          </a:prstGeom>
          <a:blipFill>
            <a:blip r:embed="rId3" cstate="print"/>
            <a:stretch>
              <a:fillRect/>
            </a:stretch>
          </a:blipFill>
        </p:spPr>
        <p:txBody>
          <a:bodyPr wrap="square" lIns="0" tIns="0" rIns="0" bIns="0" rtlCol="0"/>
          <a:lstStyle/>
          <a:p/>
        </p:txBody>
      </p:sp>
      <p:sp>
        <p:nvSpPr>
          <p:cNvPr id="4" name="object 4"/>
          <p:cNvSpPr txBox="1">
            <a:spLocks noGrp="1"/>
          </p:cNvSpPr>
          <p:nvPr>
            <p:ph type="title"/>
          </p:nvPr>
        </p:nvSpPr>
        <p:spPr>
          <a:xfrm>
            <a:off x="1833765" y="1422628"/>
            <a:ext cx="3946525" cy="1824989"/>
          </a:xfrm>
          <a:prstGeom prst="rect"/>
        </p:spPr>
        <p:txBody>
          <a:bodyPr wrap="square" lIns="0" tIns="12700" rIns="0" bIns="0" rtlCol="0" vert="horz">
            <a:spAutoFit/>
          </a:bodyPr>
          <a:lstStyle/>
          <a:p>
            <a:pPr marL="12700">
              <a:lnSpc>
                <a:spcPts val="4980"/>
              </a:lnSpc>
              <a:spcBef>
                <a:spcPts val="100"/>
              </a:spcBef>
            </a:pPr>
            <a:r>
              <a:rPr dirty="0" sz="4800" spc="229" b="0">
                <a:solidFill>
                  <a:srgbClr val="202123"/>
                </a:solidFill>
                <a:latin typeface="Times New Roman"/>
                <a:cs typeface="Times New Roman"/>
              </a:rPr>
              <a:t>Cómo</a:t>
            </a:r>
            <a:r>
              <a:rPr dirty="0" sz="4800" spc="-85" b="0">
                <a:solidFill>
                  <a:srgbClr val="202123"/>
                </a:solidFill>
                <a:latin typeface="Times New Roman"/>
                <a:cs typeface="Times New Roman"/>
              </a:rPr>
              <a:t> </a:t>
            </a:r>
            <a:r>
              <a:rPr dirty="0" sz="4800" spc="125" b="0">
                <a:solidFill>
                  <a:srgbClr val="202123"/>
                </a:solidFill>
                <a:latin typeface="Times New Roman"/>
                <a:cs typeface="Times New Roman"/>
              </a:rPr>
              <a:t>preparar</a:t>
            </a:r>
            <a:endParaRPr sz="4800">
              <a:latin typeface="Times New Roman"/>
              <a:cs typeface="Times New Roman"/>
            </a:endParaRPr>
          </a:p>
          <a:p>
            <a:pPr algn="ctr" marL="97155" marR="89535">
              <a:lnSpc>
                <a:spcPct val="73000"/>
              </a:lnSpc>
              <a:spcBef>
                <a:spcPts val="775"/>
              </a:spcBef>
            </a:pPr>
            <a:r>
              <a:rPr dirty="0" sz="4800" spc="170" b="0">
                <a:solidFill>
                  <a:srgbClr val="202123"/>
                </a:solidFill>
                <a:latin typeface="Times New Roman"/>
                <a:cs typeface="Times New Roman"/>
              </a:rPr>
              <a:t>su </a:t>
            </a:r>
            <a:r>
              <a:rPr dirty="0" sz="4800" spc="145" b="0">
                <a:solidFill>
                  <a:srgbClr val="202123"/>
                </a:solidFill>
                <a:latin typeface="Times New Roman"/>
                <a:cs typeface="Times New Roman"/>
              </a:rPr>
              <a:t>casa para</a:t>
            </a:r>
            <a:r>
              <a:rPr dirty="0" sz="4800" spc="-509" b="0">
                <a:solidFill>
                  <a:srgbClr val="202123"/>
                </a:solidFill>
                <a:latin typeface="Times New Roman"/>
                <a:cs typeface="Times New Roman"/>
              </a:rPr>
              <a:t> </a:t>
            </a:r>
            <a:r>
              <a:rPr dirty="0" sz="4800" spc="130" b="0">
                <a:solidFill>
                  <a:srgbClr val="202123"/>
                </a:solidFill>
                <a:latin typeface="Times New Roman"/>
                <a:cs typeface="Times New Roman"/>
              </a:rPr>
              <a:t>la  </a:t>
            </a:r>
            <a:r>
              <a:rPr dirty="0" sz="4800" spc="140" b="0">
                <a:solidFill>
                  <a:srgbClr val="202123"/>
                </a:solidFill>
                <a:latin typeface="Times New Roman"/>
                <a:cs typeface="Times New Roman"/>
              </a:rPr>
              <a:t>venta</a:t>
            </a:r>
            <a:endParaRPr sz="4800">
              <a:latin typeface="Times New Roman"/>
              <a:cs typeface="Times New Roman"/>
            </a:endParaRPr>
          </a:p>
        </p:txBody>
      </p:sp>
      <p:sp>
        <p:nvSpPr>
          <p:cNvPr id="5" name="object 5"/>
          <p:cNvSpPr/>
          <p:nvPr/>
        </p:nvSpPr>
        <p:spPr>
          <a:xfrm>
            <a:off x="1846564" y="3555496"/>
            <a:ext cx="4037205" cy="2328273"/>
          </a:xfrm>
          <a:prstGeom prst="rect">
            <a:avLst/>
          </a:prstGeom>
          <a:blipFill>
            <a:blip r:embed="rId4" cstate="print"/>
            <a:stretch>
              <a:fillRect/>
            </a:stretch>
          </a:blipFill>
        </p:spPr>
        <p:txBody>
          <a:bodyPr wrap="square" lIns="0" tIns="0" rIns="0" bIns="0" rtlCol="0"/>
          <a:lstStyle/>
          <a:p/>
        </p:txBody>
      </p:sp>
      <p:sp>
        <p:nvSpPr>
          <p:cNvPr id="6" name="object 6"/>
          <p:cNvSpPr txBox="1"/>
          <p:nvPr/>
        </p:nvSpPr>
        <p:spPr>
          <a:xfrm>
            <a:off x="1861985" y="3730548"/>
            <a:ext cx="4077335" cy="2037080"/>
          </a:xfrm>
          <a:prstGeom prst="rect">
            <a:avLst/>
          </a:prstGeom>
        </p:spPr>
        <p:txBody>
          <a:bodyPr wrap="square" lIns="0" tIns="12700" rIns="0" bIns="0" rtlCol="0" vert="horz">
            <a:spAutoFit/>
          </a:bodyPr>
          <a:lstStyle/>
          <a:p>
            <a:pPr marL="12700">
              <a:lnSpc>
                <a:spcPct val="100000"/>
              </a:lnSpc>
              <a:spcBef>
                <a:spcPts val="100"/>
              </a:spcBef>
            </a:pPr>
            <a:r>
              <a:rPr dirty="0" sz="1200" spc="65" b="1">
                <a:solidFill>
                  <a:srgbClr val="FFFFFF"/>
                </a:solidFill>
                <a:latin typeface="Arial"/>
                <a:cs typeface="Arial"/>
              </a:rPr>
              <a:t>Antes</a:t>
            </a:r>
            <a:r>
              <a:rPr dirty="0" sz="1200" spc="25" b="1">
                <a:solidFill>
                  <a:srgbClr val="FFFFFF"/>
                </a:solidFill>
                <a:latin typeface="Arial"/>
                <a:cs typeface="Arial"/>
              </a:rPr>
              <a:t> </a:t>
            </a:r>
            <a:r>
              <a:rPr dirty="0" sz="1200" spc="70" b="1">
                <a:solidFill>
                  <a:srgbClr val="FFFFFF"/>
                </a:solidFill>
                <a:latin typeface="Arial"/>
                <a:cs typeface="Arial"/>
              </a:rPr>
              <a:t>de</a:t>
            </a:r>
            <a:r>
              <a:rPr dirty="0" sz="1200" spc="30" b="1">
                <a:solidFill>
                  <a:srgbClr val="FFFFFF"/>
                </a:solidFill>
                <a:latin typeface="Arial"/>
                <a:cs typeface="Arial"/>
              </a:rPr>
              <a:t> </a:t>
            </a:r>
            <a:r>
              <a:rPr dirty="0" sz="1200" spc="60" b="1">
                <a:solidFill>
                  <a:srgbClr val="FFFFFF"/>
                </a:solidFill>
                <a:latin typeface="Arial"/>
                <a:cs typeface="Arial"/>
              </a:rPr>
              <a:t>hablar</a:t>
            </a:r>
            <a:r>
              <a:rPr dirty="0" sz="1200" spc="30" b="1">
                <a:solidFill>
                  <a:srgbClr val="FFFFFF"/>
                </a:solidFill>
                <a:latin typeface="Arial"/>
                <a:cs typeface="Arial"/>
              </a:rPr>
              <a:t> </a:t>
            </a:r>
            <a:r>
              <a:rPr dirty="0" sz="1200" spc="70" b="1">
                <a:solidFill>
                  <a:srgbClr val="FFFFFF"/>
                </a:solidFill>
                <a:latin typeface="Arial"/>
                <a:cs typeface="Arial"/>
              </a:rPr>
              <a:t>de</a:t>
            </a:r>
            <a:r>
              <a:rPr dirty="0" sz="1200" spc="30" b="1">
                <a:solidFill>
                  <a:srgbClr val="FFFFFF"/>
                </a:solidFill>
                <a:latin typeface="Arial"/>
                <a:cs typeface="Arial"/>
              </a:rPr>
              <a:t> </a:t>
            </a:r>
            <a:r>
              <a:rPr dirty="0" sz="1200" spc="55" b="1">
                <a:solidFill>
                  <a:srgbClr val="FFFFFF"/>
                </a:solidFill>
                <a:latin typeface="Arial"/>
                <a:cs typeface="Arial"/>
              </a:rPr>
              <a:t>las</a:t>
            </a:r>
            <a:r>
              <a:rPr dirty="0" sz="1200" spc="30" b="1">
                <a:solidFill>
                  <a:srgbClr val="FFFFFF"/>
                </a:solidFill>
                <a:latin typeface="Arial"/>
                <a:cs typeface="Arial"/>
              </a:rPr>
              <a:t> </a:t>
            </a:r>
            <a:r>
              <a:rPr dirty="0" sz="1200" spc="65" b="1">
                <a:solidFill>
                  <a:srgbClr val="FFFFFF"/>
                </a:solidFill>
                <a:latin typeface="Arial"/>
                <a:cs typeface="Arial"/>
              </a:rPr>
              <a:t>mejoras</a:t>
            </a:r>
            <a:r>
              <a:rPr dirty="0" sz="1200" spc="25" b="1">
                <a:solidFill>
                  <a:srgbClr val="FFFFFF"/>
                </a:solidFill>
                <a:latin typeface="Arial"/>
                <a:cs typeface="Arial"/>
              </a:rPr>
              <a:t> </a:t>
            </a:r>
            <a:r>
              <a:rPr dirty="0" sz="1200" spc="65" b="1">
                <a:solidFill>
                  <a:srgbClr val="FFFFFF"/>
                </a:solidFill>
                <a:latin typeface="Arial"/>
                <a:cs typeface="Arial"/>
              </a:rPr>
              <a:t>y</a:t>
            </a:r>
            <a:r>
              <a:rPr dirty="0" sz="1200" spc="30" b="1">
                <a:solidFill>
                  <a:srgbClr val="FFFFFF"/>
                </a:solidFill>
                <a:latin typeface="Arial"/>
                <a:cs typeface="Arial"/>
              </a:rPr>
              <a:t> </a:t>
            </a:r>
            <a:r>
              <a:rPr dirty="0" sz="1200" spc="50" b="1">
                <a:solidFill>
                  <a:srgbClr val="FFFFFF"/>
                </a:solidFill>
                <a:latin typeface="Arial"/>
                <a:cs typeface="Arial"/>
              </a:rPr>
              <a:t>la</a:t>
            </a:r>
            <a:r>
              <a:rPr dirty="0" sz="1200" spc="30" b="1">
                <a:solidFill>
                  <a:srgbClr val="FFFFFF"/>
                </a:solidFill>
                <a:latin typeface="Arial"/>
                <a:cs typeface="Arial"/>
              </a:rPr>
              <a:t> </a:t>
            </a:r>
            <a:r>
              <a:rPr dirty="0" sz="1200" spc="60" b="1">
                <a:solidFill>
                  <a:srgbClr val="FFFFFF"/>
                </a:solidFill>
                <a:latin typeface="Arial"/>
                <a:cs typeface="Arial"/>
              </a:rPr>
              <a:t>preparación</a:t>
            </a:r>
            <a:r>
              <a:rPr dirty="0" sz="1200" spc="30" b="1">
                <a:solidFill>
                  <a:srgbClr val="FFFFFF"/>
                </a:solidFill>
                <a:latin typeface="Arial"/>
                <a:cs typeface="Arial"/>
              </a:rPr>
              <a:t> </a:t>
            </a:r>
            <a:r>
              <a:rPr dirty="0" sz="1200" spc="70" b="1">
                <a:solidFill>
                  <a:srgbClr val="FFFFFF"/>
                </a:solidFill>
                <a:latin typeface="Arial"/>
                <a:cs typeface="Arial"/>
              </a:rPr>
              <a:t>de</a:t>
            </a:r>
            <a:endParaRPr sz="1200">
              <a:latin typeface="Arial"/>
              <a:cs typeface="Arial"/>
            </a:endParaRPr>
          </a:p>
          <a:p>
            <a:pPr algn="ctr" marL="12700" marR="6985" indent="635">
              <a:lnSpc>
                <a:spcPct val="166700"/>
              </a:lnSpc>
            </a:pPr>
            <a:r>
              <a:rPr dirty="0" sz="1200" spc="50" b="1">
                <a:solidFill>
                  <a:srgbClr val="FFFFFF"/>
                </a:solidFill>
                <a:latin typeface="Arial"/>
                <a:cs typeface="Arial"/>
              </a:rPr>
              <a:t>la </a:t>
            </a:r>
            <a:r>
              <a:rPr dirty="0" sz="1200" spc="60" b="1">
                <a:solidFill>
                  <a:srgbClr val="FFFFFF"/>
                </a:solidFill>
                <a:latin typeface="Arial"/>
                <a:cs typeface="Arial"/>
              </a:rPr>
              <a:t>casa, </a:t>
            </a:r>
            <a:r>
              <a:rPr dirty="0" sz="1200" spc="65" b="1">
                <a:solidFill>
                  <a:srgbClr val="FFFFFF"/>
                </a:solidFill>
                <a:latin typeface="Arial"/>
                <a:cs typeface="Arial"/>
              </a:rPr>
              <a:t>permítanme </a:t>
            </a:r>
            <a:r>
              <a:rPr dirty="0" sz="1200" spc="60" b="1">
                <a:solidFill>
                  <a:srgbClr val="FFFFFF"/>
                </a:solidFill>
                <a:latin typeface="Arial"/>
                <a:cs typeface="Arial"/>
              </a:rPr>
              <a:t>compartir </a:t>
            </a:r>
            <a:r>
              <a:rPr dirty="0" sz="1200" spc="70" b="1">
                <a:solidFill>
                  <a:srgbClr val="FFFFFF"/>
                </a:solidFill>
                <a:latin typeface="Arial"/>
                <a:cs typeface="Arial"/>
              </a:rPr>
              <a:t>con </a:t>
            </a:r>
            <a:r>
              <a:rPr dirty="0" sz="1200" spc="60" b="1">
                <a:solidFill>
                  <a:srgbClr val="FFFFFF"/>
                </a:solidFill>
                <a:latin typeface="Arial"/>
                <a:cs typeface="Arial"/>
              </a:rPr>
              <a:t>ustedes </a:t>
            </a:r>
            <a:r>
              <a:rPr dirty="0" sz="1200" spc="70" b="1">
                <a:solidFill>
                  <a:srgbClr val="FFFFFF"/>
                </a:solidFill>
                <a:latin typeface="Arial"/>
                <a:cs typeface="Arial"/>
              </a:rPr>
              <a:t>una  </a:t>
            </a:r>
            <a:r>
              <a:rPr dirty="0" sz="1200" spc="60" b="1">
                <a:solidFill>
                  <a:srgbClr val="FFFFFF"/>
                </a:solidFill>
                <a:latin typeface="Arial"/>
                <a:cs typeface="Arial"/>
              </a:rPr>
              <a:t>perspectiva </a:t>
            </a:r>
            <a:r>
              <a:rPr dirty="0" sz="1200" spc="70" b="1">
                <a:solidFill>
                  <a:srgbClr val="FFFFFF"/>
                </a:solidFill>
                <a:latin typeface="Arial"/>
                <a:cs typeface="Arial"/>
              </a:rPr>
              <a:t>que ha </a:t>
            </a:r>
            <a:r>
              <a:rPr dirty="0" sz="1200" spc="60" b="1">
                <a:solidFill>
                  <a:srgbClr val="FFFFFF"/>
                </a:solidFill>
                <a:latin typeface="Arial"/>
                <a:cs typeface="Arial"/>
              </a:rPr>
              <a:t>servido </a:t>
            </a:r>
            <a:r>
              <a:rPr dirty="0" sz="1200" spc="65" b="1">
                <a:solidFill>
                  <a:srgbClr val="FFFFFF"/>
                </a:solidFill>
                <a:latin typeface="Arial"/>
                <a:cs typeface="Arial"/>
              </a:rPr>
              <a:t>a </a:t>
            </a:r>
            <a:r>
              <a:rPr dirty="0" sz="1200" spc="55" b="1">
                <a:solidFill>
                  <a:srgbClr val="FFFFFF"/>
                </a:solidFill>
                <a:latin typeface="Arial"/>
                <a:cs typeface="Arial"/>
              </a:rPr>
              <a:t>los </a:t>
            </a:r>
            <a:r>
              <a:rPr dirty="0" sz="1200" spc="65" b="1">
                <a:solidFill>
                  <a:srgbClr val="FFFFFF"/>
                </a:solidFill>
                <a:latin typeface="Arial"/>
                <a:cs typeface="Arial"/>
              </a:rPr>
              <a:t>vendedores  </a:t>
            </a:r>
            <a:r>
              <a:rPr dirty="0" sz="1200" spc="60" b="1">
                <a:solidFill>
                  <a:srgbClr val="FFFFFF"/>
                </a:solidFill>
                <a:latin typeface="Arial"/>
                <a:cs typeface="Arial"/>
              </a:rPr>
              <a:t>durante </a:t>
            </a:r>
            <a:r>
              <a:rPr dirty="0" sz="1200" spc="75" b="1">
                <a:solidFill>
                  <a:srgbClr val="FFFFFF"/>
                </a:solidFill>
                <a:latin typeface="Arial"/>
                <a:cs typeface="Arial"/>
              </a:rPr>
              <a:t>muchos </a:t>
            </a:r>
            <a:r>
              <a:rPr dirty="0" sz="1200" spc="60" b="1">
                <a:solidFill>
                  <a:srgbClr val="FFFFFF"/>
                </a:solidFill>
                <a:latin typeface="Arial"/>
                <a:cs typeface="Arial"/>
              </a:rPr>
              <a:t>años: </a:t>
            </a:r>
            <a:r>
              <a:rPr dirty="0" sz="1200" spc="70" b="1">
                <a:solidFill>
                  <a:srgbClr val="FFFFFF"/>
                </a:solidFill>
                <a:latin typeface="Arial"/>
                <a:cs typeface="Arial"/>
              </a:rPr>
              <a:t>Aunque </a:t>
            </a:r>
            <a:r>
              <a:rPr dirty="0" sz="1200" spc="50" b="1">
                <a:solidFill>
                  <a:srgbClr val="FFFFFF"/>
                </a:solidFill>
                <a:latin typeface="Arial"/>
                <a:cs typeface="Arial"/>
              </a:rPr>
              <a:t>la </a:t>
            </a:r>
            <a:r>
              <a:rPr dirty="0" sz="1200" spc="60" b="1">
                <a:solidFill>
                  <a:srgbClr val="FFFFFF"/>
                </a:solidFill>
                <a:latin typeface="Arial"/>
                <a:cs typeface="Arial"/>
              </a:rPr>
              <a:t>venta </a:t>
            </a:r>
            <a:r>
              <a:rPr dirty="0" sz="1200" spc="70" b="1">
                <a:solidFill>
                  <a:srgbClr val="FFFFFF"/>
                </a:solidFill>
                <a:latin typeface="Arial"/>
                <a:cs typeface="Arial"/>
              </a:rPr>
              <a:t>de su</a:t>
            </a:r>
            <a:r>
              <a:rPr dirty="0" sz="1200" spc="-170" b="1">
                <a:solidFill>
                  <a:srgbClr val="FFFFFF"/>
                </a:solidFill>
                <a:latin typeface="Arial"/>
                <a:cs typeface="Arial"/>
              </a:rPr>
              <a:t> </a:t>
            </a:r>
            <a:r>
              <a:rPr dirty="0" sz="1200" spc="65" b="1">
                <a:solidFill>
                  <a:srgbClr val="FFFFFF"/>
                </a:solidFill>
                <a:latin typeface="Arial"/>
                <a:cs typeface="Arial"/>
              </a:rPr>
              <a:t>casa  sea </a:t>
            </a:r>
            <a:r>
              <a:rPr dirty="0" sz="1200" spc="80" b="1">
                <a:solidFill>
                  <a:srgbClr val="FFFFFF"/>
                </a:solidFill>
                <a:latin typeface="Arial"/>
                <a:cs typeface="Arial"/>
              </a:rPr>
              <a:t>muy </a:t>
            </a:r>
            <a:r>
              <a:rPr dirty="0" sz="1200" spc="55" b="1">
                <a:solidFill>
                  <a:srgbClr val="FFFFFF"/>
                </a:solidFill>
                <a:latin typeface="Arial"/>
                <a:cs typeface="Arial"/>
              </a:rPr>
              <a:t>personal, los </a:t>
            </a:r>
            <a:r>
              <a:rPr dirty="0" sz="1200" spc="65" b="1">
                <a:solidFill>
                  <a:srgbClr val="FFFFFF"/>
                </a:solidFill>
                <a:latin typeface="Arial"/>
                <a:cs typeface="Arial"/>
              </a:rPr>
              <a:t>compradores </a:t>
            </a:r>
            <a:r>
              <a:rPr dirty="0" sz="1200" spc="50" b="1">
                <a:solidFill>
                  <a:srgbClr val="FFFFFF"/>
                </a:solidFill>
                <a:latin typeface="Arial"/>
                <a:cs typeface="Arial"/>
              </a:rPr>
              <a:t>la </a:t>
            </a:r>
            <a:r>
              <a:rPr dirty="0" sz="1200" spc="65" b="1">
                <a:solidFill>
                  <a:srgbClr val="FFFFFF"/>
                </a:solidFill>
                <a:latin typeface="Arial"/>
                <a:cs typeface="Arial"/>
              </a:rPr>
              <a:t>miran </a:t>
            </a:r>
            <a:r>
              <a:rPr dirty="0" sz="1200" spc="70" b="1">
                <a:solidFill>
                  <a:srgbClr val="FFFFFF"/>
                </a:solidFill>
                <a:latin typeface="Arial"/>
                <a:cs typeface="Arial"/>
              </a:rPr>
              <a:t>con  </a:t>
            </a:r>
            <a:r>
              <a:rPr dirty="0" sz="1200" spc="65" b="1">
                <a:solidFill>
                  <a:srgbClr val="FFFFFF"/>
                </a:solidFill>
                <a:latin typeface="Arial"/>
                <a:cs typeface="Arial"/>
              </a:rPr>
              <a:t>sus </a:t>
            </a:r>
            <a:r>
              <a:rPr dirty="0" sz="1200" spc="60" b="1">
                <a:solidFill>
                  <a:srgbClr val="FFFFFF"/>
                </a:solidFill>
                <a:latin typeface="Arial"/>
                <a:cs typeface="Arial"/>
              </a:rPr>
              <a:t>propios </a:t>
            </a:r>
            <a:r>
              <a:rPr dirty="0" sz="1200" spc="55" b="1">
                <a:solidFill>
                  <a:srgbClr val="FFFFFF"/>
                </a:solidFill>
                <a:latin typeface="Arial"/>
                <a:cs typeface="Arial"/>
              </a:rPr>
              <a:t>ojos. </a:t>
            </a:r>
            <a:r>
              <a:rPr dirty="0" sz="1200" spc="80" b="1">
                <a:solidFill>
                  <a:srgbClr val="FFFFFF"/>
                </a:solidFill>
                <a:latin typeface="Arial"/>
                <a:cs typeface="Arial"/>
              </a:rPr>
              <a:t>Un </a:t>
            </a:r>
            <a:r>
              <a:rPr dirty="0" sz="1200" spc="55" b="1">
                <a:solidFill>
                  <a:srgbClr val="FFFFFF"/>
                </a:solidFill>
                <a:latin typeface="Arial"/>
                <a:cs typeface="Arial"/>
              </a:rPr>
              <a:t>profesional inmobiliario  </a:t>
            </a:r>
            <a:r>
              <a:rPr dirty="0" sz="1200" spc="70" b="1">
                <a:solidFill>
                  <a:srgbClr val="FFFFFF"/>
                </a:solidFill>
                <a:latin typeface="Arial"/>
                <a:cs typeface="Arial"/>
              </a:rPr>
              <a:t>puede </a:t>
            </a:r>
            <a:r>
              <a:rPr dirty="0" sz="1200" spc="60" b="1">
                <a:solidFill>
                  <a:srgbClr val="FFFFFF"/>
                </a:solidFill>
                <a:latin typeface="Arial"/>
                <a:cs typeface="Arial"/>
              </a:rPr>
              <a:t>ayudarle </a:t>
            </a:r>
            <a:r>
              <a:rPr dirty="0" sz="1200" spc="65" b="1">
                <a:solidFill>
                  <a:srgbClr val="FFFFFF"/>
                </a:solidFill>
                <a:latin typeface="Arial"/>
                <a:cs typeface="Arial"/>
              </a:rPr>
              <a:t>a </a:t>
            </a:r>
            <a:r>
              <a:rPr dirty="0" sz="1200" spc="55" b="1">
                <a:solidFill>
                  <a:srgbClr val="FFFFFF"/>
                </a:solidFill>
                <a:latin typeface="Arial"/>
                <a:cs typeface="Arial"/>
              </a:rPr>
              <a:t>salvar </a:t>
            </a:r>
            <a:r>
              <a:rPr dirty="0" sz="1200" spc="65" b="1">
                <a:solidFill>
                  <a:srgbClr val="FFFFFF"/>
                </a:solidFill>
                <a:latin typeface="Arial"/>
                <a:cs typeface="Arial"/>
              </a:rPr>
              <a:t>esa</a:t>
            </a:r>
            <a:r>
              <a:rPr dirty="0" sz="1200" spc="-95" b="1">
                <a:solidFill>
                  <a:srgbClr val="FFFFFF"/>
                </a:solidFill>
                <a:latin typeface="Arial"/>
                <a:cs typeface="Arial"/>
              </a:rPr>
              <a:t> </a:t>
            </a:r>
            <a:r>
              <a:rPr dirty="0" sz="1200" spc="55" b="1">
                <a:solidFill>
                  <a:srgbClr val="FFFFFF"/>
                </a:solidFill>
                <a:latin typeface="Arial"/>
                <a:cs typeface="Arial"/>
              </a:rPr>
              <a:t>distancia.</a:t>
            </a:r>
            <a:endParaRPr sz="1200">
              <a:latin typeface="Arial"/>
              <a:cs typeface="Arial"/>
            </a:endParaRPr>
          </a:p>
        </p:txBody>
      </p:sp>
      <p:sp>
        <p:nvSpPr>
          <p:cNvPr id="7" name="object 7"/>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5699101"/>
            <a:ext cx="7751872" cy="3907660"/>
          </a:xfrm>
          <a:prstGeom prst="rect">
            <a:avLst/>
          </a:prstGeom>
          <a:blipFill>
            <a:blip r:embed="rId3" cstate="print"/>
            <a:stretch>
              <a:fillRect/>
            </a:stretch>
          </a:blipFill>
        </p:spPr>
        <p:txBody>
          <a:bodyPr wrap="square" lIns="0" tIns="0" rIns="0" bIns="0" rtlCol="0"/>
          <a:lstStyle/>
          <a:p/>
        </p:txBody>
      </p:sp>
      <p:sp>
        <p:nvSpPr>
          <p:cNvPr id="4" name="object 4"/>
          <p:cNvSpPr txBox="1"/>
          <p:nvPr/>
        </p:nvSpPr>
        <p:spPr>
          <a:xfrm>
            <a:off x="1941118" y="334238"/>
            <a:ext cx="3890010" cy="254000"/>
          </a:xfrm>
          <a:prstGeom prst="rect">
            <a:avLst/>
          </a:prstGeom>
        </p:spPr>
        <p:txBody>
          <a:bodyPr wrap="square" lIns="0" tIns="12700" rIns="0" bIns="0" rtlCol="0" vert="horz">
            <a:spAutoFit/>
          </a:bodyPr>
          <a:lstStyle/>
          <a:p>
            <a:pPr marL="12700">
              <a:lnSpc>
                <a:spcPct val="100000"/>
              </a:lnSpc>
              <a:spcBef>
                <a:spcPts val="100"/>
              </a:spcBef>
            </a:pPr>
            <a:r>
              <a:rPr dirty="0" sz="1500" spc="20" b="1">
                <a:solidFill>
                  <a:srgbClr val="B0A091"/>
                </a:solidFill>
                <a:latin typeface="Arial"/>
                <a:cs typeface="Arial"/>
              </a:rPr>
              <a:t>PREPARANDO</a:t>
            </a:r>
            <a:r>
              <a:rPr dirty="0" sz="1500" spc="-220" b="1">
                <a:solidFill>
                  <a:srgbClr val="B0A091"/>
                </a:solidFill>
                <a:latin typeface="Arial"/>
                <a:cs typeface="Arial"/>
              </a:rPr>
              <a:t> </a:t>
            </a:r>
            <a:r>
              <a:rPr dirty="0" sz="1500" spc="70" b="1">
                <a:solidFill>
                  <a:srgbClr val="B0A091"/>
                </a:solidFill>
                <a:latin typeface="Arial"/>
                <a:cs typeface="Arial"/>
              </a:rPr>
              <a:t>SU</a:t>
            </a:r>
            <a:r>
              <a:rPr dirty="0" sz="1500" spc="-215" b="1">
                <a:solidFill>
                  <a:srgbClr val="B0A091"/>
                </a:solidFill>
                <a:latin typeface="Arial"/>
                <a:cs typeface="Arial"/>
              </a:rPr>
              <a:t> </a:t>
            </a:r>
            <a:r>
              <a:rPr dirty="0" sz="1500" spc="40" b="1">
                <a:solidFill>
                  <a:srgbClr val="B0A091"/>
                </a:solidFill>
                <a:latin typeface="Arial"/>
                <a:cs typeface="Arial"/>
              </a:rPr>
              <a:t>CASA</a:t>
            </a:r>
            <a:r>
              <a:rPr dirty="0" sz="1500" spc="-215" b="1">
                <a:solidFill>
                  <a:srgbClr val="B0A091"/>
                </a:solidFill>
                <a:latin typeface="Arial"/>
                <a:cs typeface="Arial"/>
              </a:rPr>
              <a:t> </a:t>
            </a:r>
            <a:r>
              <a:rPr dirty="0" sz="1500" spc="40" b="1">
                <a:solidFill>
                  <a:srgbClr val="B0A091"/>
                </a:solidFill>
                <a:latin typeface="Arial"/>
                <a:cs typeface="Arial"/>
              </a:rPr>
              <a:t>PARA</a:t>
            </a:r>
            <a:r>
              <a:rPr dirty="0" sz="1500" spc="-215" b="1">
                <a:solidFill>
                  <a:srgbClr val="B0A091"/>
                </a:solidFill>
                <a:latin typeface="Arial"/>
                <a:cs typeface="Arial"/>
              </a:rPr>
              <a:t> </a:t>
            </a:r>
            <a:r>
              <a:rPr dirty="0" sz="1500" spc="65" b="1">
                <a:solidFill>
                  <a:srgbClr val="B0A091"/>
                </a:solidFill>
                <a:latin typeface="Arial"/>
                <a:cs typeface="Arial"/>
              </a:rPr>
              <a:t>LA</a:t>
            </a:r>
            <a:r>
              <a:rPr dirty="0" sz="1500" spc="-215" b="1">
                <a:solidFill>
                  <a:srgbClr val="B0A091"/>
                </a:solidFill>
                <a:latin typeface="Arial"/>
                <a:cs typeface="Arial"/>
              </a:rPr>
              <a:t> </a:t>
            </a:r>
            <a:r>
              <a:rPr dirty="0" sz="1500" spc="25" b="1">
                <a:solidFill>
                  <a:srgbClr val="B0A091"/>
                </a:solidFill>
                <a:latin typeface="Arial"/>
                <a:cs typeface="Arial"/>
              </a:rPr>
              <a:t>VENTA</a:t>
            </a:r>
            <a:endParaRPr sz="1500">
              <a:latin typeface="Arial"/>
              <a:cs typeface="Arial"/>
            </a:endParaRPr>
          </a:p>
        </p:txBody>
      </p:sp>
      <p:sp>
        <p:nvSpPr>
          <p:cNvPr id="7" name="object 7"/>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5" name="object 5"/>
          <p:cNvSpPr txBox="1">
            <a:spLocks noGrp="1"/>
          </p:cNvSpPr>
          <p:nvPr>
            <p:ph type="title"/>
          </p:nvPr>
        </p:nvSpPr>
        <p:spPr>
          <a:xfrm>
            <a:off x="726312" y="943076"/>
            <a:ext cx="5697220" cy="1000760"/>
          </a:xfrm>
          <a:prstGeom prst="rect"/>
        </p:spPr>
        <p:txBody>
          <a:bodyPr wrap="square" lIns="0" tIns="12700" rIns="0" bIns="0" rtlCol="0" vert="horz">
            <a:spAutoFit/>
          </a:bodyPr>
          <a:lstStyle/>
          <a:p>
            <a:pPr marL="12700" marR="5080" indent="3810">
              <a:lnSpc>
                <a:spcPct val="100000"/>
              </a:lnSpc>
              <a:spcBef>
                <a:spcPts val="100"/>
              </a:spcBef>
            </a:pPr>
            <a:r>
              <a:rPr dirty="0" sz="3200" spc="10">
                <a:solidFill>
                  <a:srgbClr val="1D1C1D"/>
                </a:solidFill>
              </a:rPr>
              <a:t>Cómo ver </a:t>
            </a:r>
            <a:r>
              <a:rPr dirty="0" sz="3200" spc="5">
                <a:solidFill>
                  <a:srgbClr val="1D1C1D"/>
                </a:solidFill>
              </a:rPr>
              <a:t>su </a:t>
            </a:r>
            <a:r>
              <a:rPr dirty="0" sz="3200" spc="15">
                <a:solidFill>
                  <a:srgbClr val="1D1C1D"/>
                </a:solidFill>
              </a:rPr>
              <a:t>casa </a:t>
            </a:r>
            <a:r>
              <a:rPr dirty="0" sz="3200">
                <a:solidFill>
                  <a:srgbClr val="1D1C1D"/>
                </a:solidFill>
              </a:rPr>
              <a:t>a </a:t>
            </a:r>
            <a:r>
              <a:rPr dirty="0" sz="3200" spc="10">
                <a:solidFill>
                  <a:srgbClr val="1D1C1D"/>
                </a:solidFill>
              </a:rPr>
              <a:t>través </a:t>
            </a:r>
            <a:r>
              <a:rPr dirty="0" sz="3200" spc="5">
                <a:solidFill>
                  <a:srgbClr val="1D1C1D"/>
                </a:solidFill>
              </a:rPr>
              <a:t>de </a:t>
            </a:r>
            <a:r>
              <a:rPr dirty="0" sz="3200" spc="20">
                <a:solidFill>
                  <a:srgbClr val="1D1C1D"/>
                </a:solidFill>
              </a:rPr>
              <a:t>los  </a:t>
            </a:r>
            <a:r>
              <a:rPr dirty="0" sz="3200" spc="10">
                <a:solidFill>
                  <a:srgbClr val="1D1C1D"/>
                </a:solidFill>
              </a:rPr>
              <a:t>ojos </a:t>
            </a:r>
            <a:r>
              <a:rPr dirty="0" sz="3200" spc="5">
                <a:solidFill>
                  <a:srgbClr val="1D1C1D"/>
                </a:solidFill>
              </a:rPr>
              <a:t>de un</a:t>
            </a:r>
            <a:r>
              <a:rPr dirty="0" sz="3200" spc="75">
                <a:solidFill>
                  <a:srgbClr val="1D1C1D"/>
                </a:solidFill>
              </a:rPr>
              <a:t> </a:t>
            </a:r>
            <a:r>
              <a:rPr dirty="0" sz="3200" spc="20">
                <a:solidFill>
                  <a:srgbClr val="1D1C1D"/>
                </a:solidFill>
              </a:rPr>
              <a:t>comprador</a:t>
            </a:r>
            <a:endParaRPr sz="3200"/>
          </a:p>
        </p:txBody>
      </p:sp>
      <p:sp>
        <p:nvSpPr>
          <p:cNvPr id="6" name="object 6"/>
          <p:cNvSpPr txBox="1"/>
          <p:nvPr/>
        </p:nvSpPr>
        <p:spPr>
          <a:xfrm>
            <a:off x="737488" y="2302116"/>
            <a:ext cx="6265545" cy="2908300"/>
          </a:xfrm>
          <a:prstGeom prst="rect">
            <a:avLst/>
          </a:prstGeom>
        </p:spPr>
        <p:txBody>
          <a:bodyPr wrap="square" lIns="0" tIns="29209" rIns="0" bIns="0" rtlCol="0" vert="horz">
            <a:spAutoFit/>
          </a:bodyPr>
          <a:lstStyle/>
          <a:p>
            <a:pPr marL="12700" marR="133985" indent="3810">
              <a:lnSpc>
                <a:spcPts val="1650"/>
              </a:lnSpc>
              <a:spcBef>
                <a:spcPts val="229"/>
              </a:spcBef>
            </a:pPr>
            <a:r>
              <a:rPr dirty="0" sz="1450">
                <a:solidFill>
                  <a:srgbClr val="101010"/>
                </a:solidFill>
                <a:latin typeface="Arial"/>
                <a:cs typeface="Arial"/>
              </a:rPr>
              <a:t>Por la misma razón que un abogado no suele representarse a sí mismo o  que un médico no suele operar a su familia, un vendedor no debería</a:t>
            </a:r>
            <a:r>
              <a:rPr dirty="0" sz="1450" spc="-100">
                <a:solidFill>
                  <a:srgbClr val="101010"/>
                </a:solidFill>
                <a:latin typeface="Arial"/>
                <a:cs typeface="Arial"/>
              </a:rPr>
              <a:t> </a:t>
            </a:r>
            <a:r>
              <a:rPr dirty="0" sz="1450">
                <a:solidFill>
                  <a:srgbClr val="101010"/>
                </a:solidFill>
                <a:latin typeface="Arial"/>
                <a:cs typeface="Arial"/>
              </a:rPr>
              <a:t>tomar  la decisión de cómo preparar su casa para la venta por su</a:t>
            </a:r>
            <a:r>
              <a:rPr dirty="0" sz="1450" spc="-50">
                <a:solidFill>
                  <a:srgbClr val="101010"/>
                </a:solidFill>
                <a:latin typeface="Arial"/>
                <a:cs typeface="Arial"/>
              </a:rPr>
              <a:t> </a:t>
            </a:r>
            <a:r>
              <a:rPr dirty="0" sz="1450">
                <a:solidFill>
                  <a:srgbClr val="101010"/>
                </a:solidFill>
                <a:latin typeface="Arial"/>
                <a:cs typeface="Arial"/>
              </a:rPr>
              <a:t>cuenta.</a:t>
            </a:r>
            <a:endParaRPr sz="1450">
              <a:latin typeface="Arial"/>
              <a:cs typeface="Arial"/>
            </a:endParaRPr>
          </a:p>
          <a:p>
            <a:pPr>
              <a:lnSpc>
                <a:spcPct val="100000"/>
              </a:lnSpc>
              <a:spcBef>
                <a:spcPts val="50"/>
              </a:spcBef>
            </a:pPr>
            <a:endParaRPr sz="1250">
              <a:latin typeface="Times New Roman"/>
              <a:cs typeface="Times New Roman"/>
            </a:endParaRPr>
          </a:p>
          <a:p>
            <a:pPr marL="12700" marR="5080" indent="3810">
              <a:lnSpc>
                <a:spcPts val="1650"/>
              </a:lnSpc>
            </a:pPr>
            <a:r>
              <a:rPr dirty="0" sz="1450">
                <a:solidFill>
                  <a:srgbClr val="101010"/>
                </a:solidFill>
                <a:latin typeface="Arial"/>
                <a:cs typeface="Arial"/>
              </a:rPr>
              <a:t>Es una reminiscencia del dicho: "Es difícil ver el cuadro cuando estás</a:t>
            </a:r>
            <a:r>
              <a:rPr dirty="0" sz="1450" spc="-100">
                <a:solidFill>
                  <a:srgbClr val="101010"/>
                </a:solidFill>
                <a:latin typeface="Arial"/>
                <a:cs typeface="Arial"/>
              </a:rPr>
              <a:t> </a:t>
            </a:r>
            <a:r>
              <a:rPr dirty="0" sz="1450">
                <a:solidFill>
                  <a:srgbClr val="101010"/>
                </a:solidFill>
                <a:latin typeface="Arial"/>
                <a:cs typeface="Arial"/>
              </a:rPr>
              <a:t>dentro  del</a:t>
            </a:r>
            <a:r>
              <a:rPr dirty="0" sz="1450" spc="-5">
                <a:solidFill>
                  <a:srgbClr val="101010"/>
                </a:solidFill>
                <a:latin typeface="Arial"/>
                <a:cs typeface="Arial"/>
              </a:rPr>
              <a:t> </a:t>
            </a:r>
            <a:r>
              <a:rPr dirty="0" sz="1450">
                <a:solidFill>
                  <a:srgbClr val="101010"/>
                </a:solidFill>
                <a:latin typeface="Arial"/>
                <a:cs typeface="Arial"/>
              </a:rPr>
              <a:t>marco".</a:t>
            </a:r>
            <a:endParaRPr sz="1450">
              <a:latin typeface="Arial"/>
              <a:cs typeface="Arial"/>
            </a:endParaRPr>
          </a:p>
          <a:p>
            <a:pPr>
              <a:lnSpc>
                <a:spcPct val="100000"/>
              </a:lnSpc>
              <a:spcBef>
                <a:spcPts val="55"/>
              </a:spcBef>
            </a:pPr>
            <a:endParaRPr sz="1250">
              <a:latin typeface="Times New Roman"/>
              <a:cs typeface="Times New Roman"/>
            </a:endParaRPr>
          </a:p>
          <a:p>
            <a:pPr marL="12700" marR="100965" indent="3810">
              <a:lnSpc>
                <a:spcPts val="1650"/>
              </a:lnSpc>
            </a:pPr>
            <a:r>
              <a:rPr dirty="0" sz="1450">
                <a:solidFill>
                  <a:srgbClr val="101010"/>
                </a:solidFill>
                <a:latin typeface="Arial"/>
                <a:cs typeface="Arial"/>
              </a:rPr>
              <a:t>Un profesional inmobiliario mirará su casa con ojos objetivos. Como</a:t>
            </a:r>
            <a:r>
              <a:rPr dirty="0" sz="1450" spc="-90">
                <a:solidFill>
                  <a:srgbClr val="101010"/>
                </a:solidFill>
                <a:latin typeface="Arial"/>
                <a:cs typeface="Arial"/>
              </a:rPr>
              <a:t> </a:t>
            </a:r>
            <a:r>
              <a:rPr dirty="0" sz="1450">
                <a:solidFill>
                  <a:srgbClr val="101010"/>
                </a:solidFill>
                <a:latin typeface="Arial"/>
                <a:cs typeface="Arial"/>
              </a:rPr>
              <a:t>vienen  de un lugar de la experiencia, en lugar de la emoción - que son más  capaces de detallar la puesta en escena y consejos de mejora que le  ayudará a obtener el máximo de su</a:t>
            </a:r>
            <a:r>
              <a:rPr dirty="0" sz="1450" spc="-15">
                <a:solidFill>
                  <a:srgbClr val="101010"/>
                </a:solidFill>
                <a:latin typeface="Arial"/>
                <a:cs typeface="Arial"/>
              </a:rPr>
              <a:t> </a:t>
            </a:r>
            <a:r>
              <a:rPr dirty="0" sz="1450">
                <a:solidFill>
                  <a:srgbClr val="101010"/>
                </a:solidFill>
                <a:latin typeface="Arial"/>
                <a:cs typeface="Arial"/>
              </a:rPr>
              <a:t>casa.</a:t>
            </a:r>
            <a:endParaRPr sz="1450">
              <a:latin typeface="Arial"/>
              <a:cs typeface="Arial"/>
            </a:endParaRPr>
          </a:p>
          <a:p>
            <a:pPr>
              <a:lnSpc>
                <a:spcPct val="100000"/>
              </a:lnSpc>
              <a:spcBef>
                <a:spcPts val="45"/>
              </a:spcBef>
            </a:pPr>
            <a:endParaRPr sz="1250">
              <a:latin typeface="Times New Roman"/>
              <a:cs typeface="Times New Roman"/>
            </a:endParaRPr>
          </a:p>
          <a:p>
            <a:pPr marL="12700" marR="162560" indent="3810">
              <a:lnSpc>
                <a:spcPts val="1650"/>
              </a:lnSpc>
            </a:pPr>
            <a:r>
              <a:rPr dirty="0" sz="1450">
                <a:solidFill>
                  <a:srgbClr val="101010"/>
                </a:solidFill>
                <a:latin typeface="Arial"/>
                <a:cs typeface="Arial"/>
              </a:rPr>
              <a:t>El Home Staging es una poderosa herramienta para mostrar su casa de</a:t>
            </a:r>
            <a:r>
              <a:rPr dirty="0" sz="1450" spc="-100">
                <a:solidFill>
                  <a:srgbClr val="101010"/>
                </a:solidFill>
                <a:latin typeface="Arial"/>
                <a:cs typeface="Arial"/>
              </a:rPr>
              <a:t> </a:t>
            </a:r>
            <a:r>
              <a:rPr dirty="0" sz="1450">
                <a:solidFill>
                  <a:srgbClr val="101010"/>
                </a:solidFill>
                <a:latin typeface="Arial"/>
                <a:cs typeface="Arial"/>
              </a:rPr>
              <a:t>la  mejor manera posible. Veamos algunas</a:t>
            </a:r>
            <a:r>
              <a:rPr dirty="0" sz="1450" spc="-15">
                <a:solidFill>
                  <a:srgbClr val="101010"/>
                </a:solidFill>
                <a:latin typeface="Arial"/>
                <a:cs typeface="Arial"/>
              </a:rPr>
              <a:t> </a:t>
            </a:r>
            <a:r>
              <a:rPr dirty="0" sz="1450">
                <a:solidFill>
                  <a:srgbClr val="101010"/>
                </a:solidFill>
                <a:latin typeface="Arial"/>
                <a:cs typeface="Arial"/>
              </a:rPr>
              <a:t>estadísticas.</a:t>
            </a:r>
            <a:endParaRPr sz="145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597280" y="37308"/>
            <a:ext cx="1306286" cy="481460"/>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0" y="914399"/>
            <a:ext cx="7751872" cy="8602700"/>
          </a:xfrm>
          <a:prstGeom prst="rect">
            <a:avLst/>
          </a:prstGeom>
          <a:blipFill>
            <a:blip r:embed="rId4" cstate="print"/>
            <a:stretch>
              <a:fillRect/>
            </a:stretch>
          </a:blipFill>
        </p:spPr>
        <p:txBody>
          <a:bodyPr wrap="square" lIns="0" tIns="0" rIns="0" bIns="0" rtlCol="0"/>
          <a:lstStyle/>
          <a:p/>
        </p:txBody>
      </p:sp>
      <p:sp>
        <p:nvSpPr>
          <p:cNvPr id="5" name="object 5"/>
          <p:cNvSpPr/>
          <p:nvPr/>
        </p:nvSpPr>
        <p:spPr>
          <a:xfrm>
            <a:off x="608456" y="1470455"/>
            <a:ext cx="1321215" cy="485192"/>
          </a:xfrm>
          <a:prstGeom prst="rect">
            <a:avLst/>
          </a:prstGeom>
          <a:blipFill>
            <a:blip r:embed="rId5" cstate="print"/>
            <a:stretch>
              <a:fillRect/>
            </a:stretch>
          </a:blipFill>
        </p:spPr>
        <p:txBody>
          <a:bodyPr wrap="square" lIns="0" tIns="0" rIns="0" bIns="0" rtlCol="0"/>
          <a:lstStyle/>
          <a:p/>
        </p:txBody>
      </p:sp>
      <p:sp>
        <p:nvSpPr>
          <p:cNvPr id="6" name="object 6"/>
          <p:cNvSpPr/>
          <p:nvPr/>
        </p:nvSpPr>
        <p:spPr>
          <a:xfrm>
            <a:off x="634491" y="3008114"/>
            <a:ext cx="1257767" cy="470263"/>
          </a:xfrm>
          <a:prstGeom prst="rect">
            <a:avLst/>
          </a:prstGeom>
          <a:blipFill>
            <a:blip r:embed="rId6" cstate="print"/>
            <a:stretch>
              <a:fillRect/>
            </a:stretch>
          </a:blipFill>
        </p:spPr>
        <p:txBody>
          <a:bodyPr wrap="square" lIns="0" tIns="0" rIns="0" bIns="0" rtlCol="0"/>
          <a:lstStyle/>
          <a:p/>
        </p:txBody>
      </p:sp>
      <p:sp>
        <p:nvSpPr>
          <p:cNvPr id="7" name="object 7"/>
          <p:cNvSpPr/>
          <p:nvPr/>
        </p:nvSpPr>
        <p:spPr>
          <a:xfrm>
            <a:off x="7449560" y="3727"/>
            <a:ext cx="0" cy="1037590"/>
          </a:xfrm>
          <a:custGeom>
            <a:avLst/>
            <a:gdLst/>
            <a:ahLst/>
            <a:cxnLst/>
            <a:rect l="l" t="t" r="r" b="b"/>
            <a:pathLst>
              <a:path w="0" h="1037590">
                <a:moveTo>
                  <a:pt x="0" y="1037564"/>
                </a:moveTo>
                <a:lnTo>
                  <a:pt x="0" y="0"/>
                </a:lnTo>
              </a:path>
            </a:pathLst>
          </a:custGeom>
          <a:ln w="14935">
            <a:solidFill>
              <a:srgbClr val="AFB8B4"/>
            </a:solidFill>
          </a:ln>
        </p:spPr>
        <p:txBody>
          <a:bodyPr wrap="square" lIns="0" tIns="0" rIns="0" bIns="0" rtlCol="0"/>
          <a:lstStyle/>
          <a:p/>
        </p:txBody>
      </p:sp>
      <p:sp>
        <p:nvSpPr>
          <p:cNvPr id="8" name="object 8"/>
          <p:cNvSpPr txBox="1"/>
          <p:nvPr/>
        </p:nvSpPr>
        <p:spPr>
          <a:xfrm>
            <a:off x="610616" y="659612"/>
            <a:ext cx="2094864" cy="751840"/>
          </a:xfrm>
          <a:prstGeom prst="rect">
            <a:avLst/>
          </a:prstGeom>
        </p:spPr>
        <p:txBody>
          <a:bodyPr wrap="square" lIns="0" tIns="19685" rIns="0" bIns="0" rtlCol="0" vert="horz">
            <a:spAutoFit/>
          </a:bodyPr>
          <a:lstStyle/>
          <a:p>
            <a:pPr marL="12700" marR="5080">
              <a:lnSpc>
                <a:spcPts val="1430"/>
              </a:lnSpc>
              <a:spcBef>
                <a:spcPts val="155"/>
              </a:spcBef>
            </a:pPr>
            <a:r>
              <a:rPr dirty="0" sz="1200">
                <a:solidFill>
                  <a:srgbClr val="28431C"/>
                </a:solidFill>
                <a:latin typeface="Tahoma"/>
                <a:cs typeface="Tahoma"/>
              </a:rPr>
              <a:t>de los agentes </a:t>
            </a:r>
            <a:r>
              <a:rPr dirty="0" sz="1200" spc="-5">
                <a:solidFill>
                  <a:srgbClr val="28431C"/>
                </a:solidFill>
                <a:latin typeface="Tahoma"/>
                <a:cs typeface="Tahoma"/>
              </a:rPr>
              <a:t>sugieren </a:t>
            </a:r>
            <a:r>
              <a:rPr dirty="0" sz="1200">
                <a:solidFill>
                  <a:srgbClr val="28431C"/>
                </a:solidFill>
                <a:latin typeface="Tahoma"/>
                <a:cs typeface="Tahoma"/>
              </a:rPr>
              <a:t>a los  </a:t>
            </a:r>
            <a:r>
              <a:rPr dirty="0" sz="1200" spc="-5">
                <a:solidFill>
                  <a:srgbClr val="28431C"/>
                </a:solidFill>
                <a:latin typeface="Tahoma"/>
                <a:cs typeface="Tahoma"/>
              </a:rPr>
              <a:t>vendedores </a:t>
            </a:r>
            <a:r>
              <a:rPr dirty="0" sz="1200">
                <a:solidFill>
                  <a:srgbClr val="28431C"/>
                </a:solidFill>
                <a:latin typeface="Tahoma"/>
                <a:cs typeface="Tahoma"/>
              </a:rPr>
              <a:t>que desordenen</a:t>
            </a:r>
            <a:r>
              <a:rPr dirty="0" sz="1200" spc="-85">
                <a:solidFill>
                  <a:srgbClr val="28431C"/>
                </a:solidFill>
                <a:latin typeface="Tahoma"/>
                <a:cs typeface="Tahoma"/>
              </a:rPr>
              <a:t> </a:t>
            </a:r>
            <a:r>
              <a:rPr dirty="0" sz="1200">
                <a:solidFill>
                  <a:srgbClr val="28431C"/>
                </a:solidFill>
                <a:latin typeface="Tahoma"/>
                <a:cs typeface="Tahoma"/>
              </a:rPr>
              <a:t>la  </a:t>
            </a:r>
            <a:r>
              <a:rPr dirty="0" sz="1200" spc="-5">
                <a:solidFill>
                  <a:srgbClr val="28431C"/>
                </a:solidFill>
                <a:latin typeface="Tahoma"/>
                <a:cs typeface="Tahoma"/>
              </a:rPr>
              <a:t>casa </a:t>
            </a:r>
            <a:r>
              <a:rPr dirty="0" sz="1200">
                <a:solidFill>
                  <a:srgbClr val="28431C"/>
                </a:solidFill>
                <a:latin typeface="Tahoma"/>
                <a:cs typeface="Tahoma"/>
              </a:rPr>
              <a:t>antes de ponerla </a:t>
            </a:r>
            <a:r>
              <a:rPr dirty="0" sz="1200" spc="-5">
                <a:solidFill>
                  <a:srgbClr val="28431C"/>
                </a:solidFill>
                <a:latin typeface="Tahoma"/>
                <a:cs typeface="Tahoma"/>
              </a:rPr>
              <a:t>en el  </a:t>
            </a:r>
            <a:r>
              <a:rPr dirty="0" sz="1200">
                <a:solidFill>
                  <a:srgbClr val="28431C"/>
                </a:solidFill>
                <a:latin typeface="Tahoma"/>
                <a:cs typeface="Tahoma"/>
              </a:rPr>
              <a:t>mercado</a:t>
            </a:r>
            <a:endParaRPr sz="1200">
              <a:latin typeface="Tahoma"/>
              <a:cs typeface="Tahoma"/>
            </a:endParaRPr>
          </a:p>
        </p:txBody>
      </p:sp>
      <p:sp>
        <p:nvSpPr>
          <p:cNvPr id="9" name="object 9"/>
          <p:cNvSpPr txBox="1"/>
          <p:nvPr/>
        </p:nvSpPr>
        <p:spPr>
          <a:xfrm>
            <a:off x="603123" y="2081631"/>
            <a:ext cx="2306955" cy="746125"/>
          </a:xfrm>
          <a:prstGeom prst="rect">
            <a:avLst/>
          </a:prstGeom>
        </p:spPr>
        <p:txBody>
          <a:bodyPr wrap="square" lIns="0" tIns="21590" rIns="0" bIns="0" rtlCol="0" vert="horz">
            <a:spAutoFit/>
          </a:bodyPr>
          <a:lstStyle/>
          <a:p>
            <a:pPr algn="just" marL="12700" marR="5080" indent="6985">
              <a:lnSpc>
                <a:spcPts val="1410"/>
              </a:lnSpc>
              <a:spcBef>
                <a:spcPts val="170"/>
              </a:spcBef>
            </a:pPr>
            <a:r>
              <a:rPr dirty="0" sz="1200" spc="-25">
                <a:solidFill>
                  <a:srgbClr val="28451C"/>
                </a:solidFill>
                <a:latin typeface="Tahoma"/>
                <a:cs typeface="Tahoma"/>
              </a:rPr>
              <a:t>de </a:t>
            </a:r>
            <a:r>
              <a:rPr dirty="0" sz="1200" spc="-30">
                <a:solidFill>
                  <a:srgbClr val="28451C"/>
                </a:solidFill>
                <a:latin typeface="Tahoma"/>
                <a:cs typeface="Tahoma"/>
              </a:rPr>
              <a:t>los </a:t>
            </a:r>
            <a:r>
              <a:rPr dirty="0" sz="1200" spc="-40">
                <a:solidFill>
                  <a:srgbClr val="28451C"/>
                </a:solidFill>
                <a:latin typeface="Tahoma"/>
                <a:cs typeface="Tahoma"/>
              </a:rPr>
              <a:t>agentes </a:t>
            </a:r>
            <a:r>
              <a:rPr dirty="0" sz="1200" spc="-25">
                <a:solidFill>
                  <a:srgbClr val="28451C"/>
                </a:solidFill>
                <a:latin typeface="Tahoma"/>
                <a:cs typeface="Tahoma"/>
              </a:rPr>
              <a:t>de </a:t>
            </a:r>
            <a:r>
              <a:rPr dirty="0" sz="1200" spc="-45">
                <a:solidFill>
                  <a:srgbClr val="28451C"/>
                </a:solidFill>
                <a:latin typeface="Tahoma"/>
                <a:cs typeface="Tahoma"/>
              </a:rPr>
              <a:t>compras afirman  </a:t>
            </a:r>
            <a:r>
              <a:rPr dirty="0" sz="1200" spc="-30">
                <a:solidFill>
                  <a:srgbClr val="28451C"/>
                </a:solidFill>
                <a:latin typeface="Tahoma"/>
                <a:cs typeface="Tahoma"/>
              </a:rPr>
              <a:t>que </a:t>
            </a:r>
            <a:r>
              <a:rPr dirty="0" sz="1200" spc="-25">
                <a:solidFill>
                  <a:srgbClr val="28451C"/>
                </a:solidFill>
                <a:latin typeface="Tahoma"/>
                <a:cs typeface="Tahoma"/>
              </a:rPr>
              <a:t>la </a:t>
            </a:r>
            <a:r>
              <a:rPr dirty="0" sz="1200" spc="-40">
                <a:solidFill>
                  <a:srgbClr val="28451C"/>
                </a:solidFill>
                <a:latin typeface="Tahoma"/>
                <a:cs typeface="Tahoma"/>
              </a:rPr>
              <a:t>puesta </a:t>
            </a:r>
            <a:r>
              <a:rPr dirty="0" sz="1200" spc="-25">
                <a:solidFill>
                  <a:srgbClr val="28451C"/>
                </a:solidFill>
                <a:latin typeface="Tahoma"/>
                <a:cs typeface="Tahoma"/>
              </a:rPr>
              <a:t>en </a:t>
            </a:r>
            <a:r>
              <a:rPr dirty="0" sz="1200" spc="-40">
                <a:solidFill>
                  <a:srgbClr val="28451C"/>
                </a:solidFill>
                <a:latin typeface="Tahoma"/>
                <a:cs typeface="Tahoma"/>
              </a:rPr>
              <a:t>escena facilita </a:t>
            </a:r>
            <a:r>
              <a:rPr dirty="0" sz="1200" spc="-45">
                <a:solidFill>
                  <a:srgbClr val="28451C"/>
                </a:solidFill>
                <a:latin typeface="Tahoma"/>
                <a:cs typeface="Tahoma"/>
              </a:rPr>
              <a:t>que  </a:t>
            </a:r>
            <a:r>
              <a:rPr dirty="0" sz="1200" spc="-30">
                <a:solidFill>
                  <a:srgbClr val="28451C"/>
                </a:solidFill>
                <a:latin typeface="Tahoma"/>
                <a:cs typeface="Tahoma"/>
              </a:rPr>
              <a:t>sus </a:t>
            </a:r>
            <a:r>
              <a:rPr dirty="0" sz="1200" spc="-50">
                <a:solidFill>
                  <a:srgbClr val="28451C"/>
                </a:solidFill>
                <a:latin typeface="Tahoma"/>
                <a:cs typeface="Tahoma"/>
              </a:rPr>
              <a:t>compradores </a:t>
            </a:r>
            <a:r>
              <a:rPr dirty="0" sz="1200" spc="-45">
                <a:solidFill>
                  <a:srgbClr val="28451C"/>
                </a:solidFill>
                <a:latin typeface="Tahoma"/>
                <a:cs typeface="Tahoma"/>
              </a:rPr>
              <a:t>visualicen </a:t>
            </a:r>
            <a:r>
              <a:rPr dirty="0" sz="1200" spc="-25">
                <a:solidFill>
                  <a:srgbClr val="28451C"/>
                </a:solidFill>
                <a:latin typeface="Tahoma"/>
                <a:cs typeface="Tahoma"/>
              </a:rPr>
              <a:t>la  </a:t>
            </a:r>
            <a:r>
              <a:rPr dirty="0" sz="1200" spc="-40">
                <a:solidFill>
                  <a:srgbClr val="28451C"/>
                </a:solidFill>
                <a:latin typeface="Tahoma"/>
                <a:cs typeface="Tahoma"/>
              </a:rPr>
              <a:t>vivienda como </a:t>
            </a:r>
            <a:r>
              <a:rPr dirty="0" sz="1200" spc="-25">
                <a:solidFill>
                  <a:srgbClr val="28451C"/>
                </a:solidFill>
                <a:latin typeface="Tahoma"/>
                <a:cs typeface="Tahoma"/>
              </a:rPr>
              <a:t>si </a:t>
            </a:r>
            <a:r>
              <a:rPr dirty="0" sz="1200" spc="-40">
                <a:solidFill>
                  <a:srgbClr val="28451C"/>
                </a:solidFill>
                <a:latin typeface="Tahoma"/>
                <a:cs typeface="Tahoma"/>
              </a:rPr>
              <a:t>fuera</a:t>
            </a:r>
            <a:r>
              <a:rPr dirty="0" sz="1200" spc="-270">
                <a:solidFill>
                  <a:srgbClr val="28451C"/>
                </a:solidFill>
                <a:latin typeface="Tahoma"/>
                <a:cs typeface="Tahoma"/>
              </a:rPr>
              <a:t> </a:t>
            </a:r>
            <a:r>
              <a:rPr dirty="0" sz="1200" spc="-45">
                <a:solidFill>
                  <a:srgbClr val="28451C"/>
                </a:solidFill>
                <a:latin typeface="Tahoma"/>
                <a:cs typeface="Tahoma"/>
              </a:rPr>
              <a:t>suya</a:t>
            </a:r>
            <a:endParaRPr sz="1200">
              <a:latin typeface="Tahoma"/>
              <a:cs typeface="Tahoma"/>
            </a:endParaRPr>
          </a:p>
        </p:txBody>
      </p:sp>
      <p:sp>
        <p:nvSpPr>
          <p:cNvPr id="10" name="object 10"/>
          <p:cNvSpPr txBox="1"/>
          <p:nvPr/>
        </p:nvSpPr>
        <p:spPr>
          <a:xfrm>
            <a:off x="610616" y="3611854"/>
            <a:ext cx="2219960" cy="939800"/>
          </a:xfrm>
          <a:prstGeom prst="rect">
            <a:avLst/>
          </a:prstGeom>
        </p:spPr>
        <p:txBody>
          <a:bodyPr wrap="square" lIns="0" tIns="12700" rIns="0" bIns="0" rtlCol="0" vert="horz">
            <a:spAutoFit/>
          </a:bodyPr>
          <a:lstStyle/>
          <a:p>
            <a:pPr marL="12700" marR="5080">
              <a:lnSpc>
                <a:spcPct val="100000"/>
              </a:lnSpc>
              <a:spcBef>
                <a:spcPts val="100"/>
              </a:spcBef>
            </a:pPr>
            <a:r>
              <a:rPr dirty="0" sz="1200">
                <a:solidFill>
                  <a:srgbClr val="27431B"/>
                </a:solidFill>
                <a:latin typeface="Tahoma"/>
                <a:cs typeface="Tahoma"/>
              </a:rPr>
              <a:t>de los agentes de </a:t>
            </a:r>
            <a:r>
              <a:rPr dirty="0" sz="1200" spc="5">
                <a:solidFill>
                  <a:srgbClr val="27431B"/>
                </a:solidFill>
                <a:latin typeface="Tahoma"/>
                <a:cs typeface="Tahoma"/>
              </a:rPr>
              <a:t>ventas  </a:t>
            </a:r>
            <a:r>
              <a:rPr dirty="0" sz="1200">
                <a:solidFill>
                  <a:srgbClr val="27431B"/>
                </a:solidFill>
                <a:latin typeface="Tahoma"/>
                <a:cs typeface="Tahoma"/>
              </a:rPr>
              <a:t>afirman que la puesta </a:t>
            </a:r>
            <a:r>
              <a:rPr dirty="0" sz="1200" spc="5">
                <a:solidFill>
                  <a:srgbClr val="27431B"/>
                </a:solidFill>
                <a:latin typeface="Tahoma"/>
                <a:cs typeface="Tahoma"/>
              </a:rPr>
              <a:t>en  </a:t>
            </a:r>
            <a:r>
              <a:rPr dirty="0" sz="1200">
                <a:solidFill>
                  <a:srgbClr val="27431B"/>
                </a:solidFill>
                <a:latin typeface="Tahoma"/>
                <a:cs typeface="Tahoma"/>
              </a:rPr>
              <a:t>escena disminuye el tiempo </a:t>
            </a:r>
            <a:r>
              <a:rPr dirty="0" sz="1200" spc="5">
                <a:solidFill>
                  <a:srgbClr val="27431B"/>
                </a:solidFill>
                <a:latin typeface="Tahoma"/>
                <a:cs typeface="Tahoma"/>
              </a:rPr>
              <a:t>que  </a:t>
            </a:r>
            <a:r>
              <a:rPr dirty="0" sz="1200">
                <a:solidFill>
                  <a:srgbClr val="27431B"/>
                </a:solidFill>
                <a:latin typeface="Tahoma"/>
                <a:cs typeface="Tahoma"/>
              </a:rPr>
              <a:t>una vivienda permanece en </a:t>
            </a:r>
            <a:r>
              <a:rPr dirty="0" sz="1200" spc="5">
                <a:solidFill>
                  <a:srgbClr val="27431B"/>
                </a:solidFill>
                <a:latin typeface="Tahoma"/>
                <a:cs typeface="Tahoma"/>
              </a:rPr>
              <a:t>el  </a:t>
            </a:r>
            <a:r>
              <a:rPr dirty="0" sz="1200">
                <a:solidFill>
                  <a:srgbClr val="27431B"/>
                </a:solidFill>
                <a:latin typeface="Tahoma"/>
                <a:cs typeface="Tahoma"/>
              </a:rPr>
              <a:t>mercado antes de ser</a:t>
            </a:r>
            <a:r>
              <a:rPr dirty="0" sz="1200" spc="20">
                <a:solidFill>
                  <a:srgbClr val="27431B"/>
                </a:solidFill>
                <a:latin typeface="Tahoma"/>
                <a:cs typeface="Tahoma"/>
              </a:rPr>
              <a:t> </a:t>
            </a:r>
            <a:r>
              <a:rPr dirty="0" sz="1200" spc="5">
                <a:solidFill>
                  <a:srgbClr val="27431B"/>
                </a:solidFill>
                <a:latin typeface="Tahoma"/>
                <a:cs typeface="Tahoma"/>
              </a:rPr>
              <a:t>comprada</a:t>
            </a:r>
            <a:endParaRPr sz="1200">
              <a:latin typeface="Tahoma"/>
              <a:cs typeface="Tahoma"/>
            </a:endParaRPr>
          </a:p>
        </p:txBody>
      </p:sp>
      <p:sp>
        <p:nvSpPr>
          <p:cNvPr id="11" name="object 11"/>
          <p:cNvSpPr txBox="1"/>
          <p:nvPr/>
        </p:nvSpPr>
        <p:spPr>
          <a:xfrm>
            <a:off x="547243" y="5171922"/>
            <a:ext cx="2270760" cy="756920"/>
          </a:xfrm>
          <a:prstGeom prst="rect">
            <a:avLst/>
          </a:prstGeom>
        </p:spPr>
        <p:txBody>
          <a:bodyPr wrap="square" lIns="0" tIns="12700" rIns="0" bIns="0" rtlCol="0" vert="horz">
            <a:spAutoFit/>
          </a:bodyPr>
          <a:lstStyle/>
          <a:p>
            <a:pPr algn="just" marL="12700" marR="5080">
              <a:lnSpc>
                <a:spcPct val="100000"/>
              </a:lnSpc>
              <a:spcBef>
                <a:spcPts val="100"/>
              </a:spcBef>
            </a:pPr>
            <a:r>
              <a:rPr dirty="0" sz="1200" spc="-15">
                <a:solidFill>
                  <a:srgbClr val="27431B"/>
                </a:solidFill>
                <a:latin typeface="Tahoma"/>
                <a:cs typeface="Tahoma"/>
              </a:rPr>
              <a:t>de </a:t>
            </a:r>
            <a:r>
              <a:rPr dirty="0" sz="1200" spc="-20">
                <a:solidFill>
                  <a:srgbClr val="27431B"/>
                </a:solidFill>
                <a:latin typeface="Tahoma"/>
                <a:cs typeface="Tahoma"/>
              </a:rPr>
              <a:t>los </a:t>
            </a:r>
            <a:r>
              <a:rPr dirty="0" sz="1200" spc="-25">
                <a:solidFill>
                  <a:srgbClr val="27431B"/>
                </a:solidFill>
                <a:latin typeface="Tahoma"/>
                <a:cs typeface="Tahoma"/>
              </a:rPr>
              <a:t>agentes </a:t>
            </a:r>
            <a:r>
              <a:rPr dirty="0" sz="1200" spc="-15">
                <a:solidFill>
                  <a:srgbClr val="27431B"/>
                </a:solidFill>
                <a:latin typeface="Tahoma"/>
                <a:cs typeface="Tahoma"/>
              </a:rPr>
              <a:t>de </a:t>
            </a:r>
            <a:r>
              <a:rPr dirty="0" sz="1200" spc="-25">
                <a:solidFill>
                  <a:srgbClr val="27431B"/>
                </a:solidFill>
                <a:latin typeface="Tahoma"/>
                <a:cs typeface="Tahoma"/>
              </a:rPr>
              <a:t>compras dicen  </a:t>
            </a:r>
            <a:r>
              <a:rPr dirty="0" sz="1200" spc="-20">
                <a:solidFill>
                  <a:srgbClr val="27431B"/>
                </a:solidFill>
                <a:latin typeface="Tahoma"/>
                <a:cs typeface="Tahoma"/>
              </a:rPr>
              <a:t>que </a:t>
            </a:r>
            <a:r>
              <a:rPr dirty="0" sz="1200" spc="-15">
                <a:solidFill>
                  <a:srgbClr val="27431B"/>
                </a:solidFill>
                <a:latin typeface="Tahoma"/>
                <a:cs typeface="Tahoma"/>
              </a:rPr>
              <a:t>la </a:t>
            </a:r>
            <a:r>
              <a:rPr dirty="0" sz="1200" spc="-25">
                <a:solidFill>
                  <a:srgbClr val="27431B"/>
                </a:solidFill>
                <a:latin typeface="Tahoma"/>
                <a:cs typeface="Tahoma"/>
              </a:rPr>
              <a:t>puesta </a:t>
            </a:r>
            <a:r>
              <a:rPr dirty="0" sz="1200" spc="-15">
                <a:solidFill>
                  <a:srgbClr val="27431B"/>
                </a:solidFill>
                <a:latin typeface="Tahoma"/>
                <a:cs typeface="Tahoma"/>
              </a:rPr>
              <a:t>en </a:t>
            </a:r>
            <a:r>
              <a:rPr dirty="0" sz="1200" spc="-25">
                <a:solidFill>
                  <a:srgbClr val="27431B"/>
                </a:solidFill>
                <a:latin typeface="Tahoma"/>
                <a:cs typeface="Tahoma"/>
              </a:rPr>
              <a:t>escena aumenta  </a:t>
            </a:r>
            <a:r>
              <a:rPr dirty="0" sz="1200" spc="-15">
                <a:solidFill>
                  <a:srgbClr val="27431B"/>
                </a:solidFill>
                <a:latin typeface="Tahoma"/>
                <a:cs typeface="Tahoma"/>
              </a:rPr>
              <a:t>el </a:t>
            </a:r>
            <a:r>
              <a:rPr dirty="0" sz="1200" spc="-20">
                <a:solidFill>
                  <a:srgbClr val="27431B"/>
                </a:solidFill>
                <a:latin typeface="Tahoma"/>
                <a:cs typeface="Tahoma"/>
              </a:rPr>
              <a:t>valor </a:t>
            </a:r>
            <a:r>
              <a:rPr dirty="0" sz="1200" spc="-15">
                <a:solidFill>
                  <a:srgbClr val="27431B"/>
                </a:solidFill>
                <a:latin typeface="Tahoma"/>
                <a:cs typeface="Tahoma"/>
              </a:rPr>
              <a:t>en </a:t>
            </a:r>
            <a:r>
              <a:rPr dirty="0" sz="1200" spc="-25">
                <a:solidFill>
                  <a:srgbClr val="27431B"/>
                </a:solidFill>
                <a:latin typeface="Tahoma"/>
                <a:cs typeface="Tahoma"/>
              </a:rPr>
              <a:t>dólares ofrecido </a:t>
            </a:r>
            <a:r>
              <a:rPr dirty="0" sz="1200" spc="-15">
                <a:solidFill>
                  <a:srgbClr val="27431B"/>
                </a:solidFill>
                <a:latin typeface="Tahoma"/>
                <a:cs typeface="Tahoma"/>
              </a:rPr>
              <a:t>en </a:t>
            </a:r>
            <a:r>
              <a:rPr dirty="0" sz="1200" spc="-25">
                <a:solidFill>
                  <a:srgbClr val="27431B"/>
                </a:solidFill>
                <a:latin typeface="Tahoma"/>
                <a:cs typeface="Tahoma"/>
              </a:rPr>
              <a:t>el  precio </a:t>
            </a:r>
            <a:r>
              <a:rPr dirty="0" sz="1200" spc="-15">
                <a:solidFill>
                  <a:srgbClr val="27431B"/>
                </a:solidFill>
                <a:latin typeface="Tahoma"/>
                <a:cs typeface="Tahoma"/>
              </a:rPr>
              <a:t>de </a:t>
            </a:r>
            <a:r>
              <a:rPr dirty="0" sz="1200" spc="-25">
                <a:solidFill>
                  <a:srgbClr val="27431B"/>
                </a:solidFill>
                <a:latin typeface="Tahoma"/>
                <a:cs typeface="Tahoma"/>
              </a:rPr>
              <a:t>compra </a:t>
            </a:r>
            <a:r>
              <a:rPr dirty="0" sz="1200" spc="-15">
                <a:solidFill>
                  <a:srgbClr val="27431B"/>
                </a:solidFill>
                <a:latin typeface="Tahoma"/>
                <a:cs typeface="Tahoma"/>
              </a:rPr>
              <a:t>de </a:t>
            </a:r>
            <a:r>
              <a:rPr dirty="0" sz="1200" spc="-20">
                <a:solidFill>
                  <a:srgbClr val="27431B"/>
                </a:solidFill>
                <a:latin typeface="Tahoma"/>
                <a:cs typeface="Tahoma"/>
              </a:rPr>
              <a:t>una</a:t>
            </a:r>
            <a:r>
              <a:rPr dirty="0" sz="1200" spc="-165">
                <a:solidFill>
                  <a:srgbClr val="27431B"/>
                </a:solidFill>
                <a:latin typeface="Tahoma"/>
                <a:cs typeface="Tahoma"/>
              </a:rPr>
              <a:t> </a:t>
            </a:r>
            <a:r>
              <a:rPr dirty="0" sz="1200" spc="-25">
                <a:solidFill>
                  <a:srgbClr val="27431B"/>
                </a:solidFill>
                <a:latin typeface="Tahoma"/>
                <a:cs typeface="Tahoma"/>
              </a:rPr>
              <a:t>casa</a:t>
            </a:r>
            <a:endParaRPr sz="1200">
              <a:latin typeface="Tahoma"/>
              <a:cs typeface="Tahoma"/>
            </a:endParaRPr>
          </a:p>
        </p:txBody>
      </p:sp>
      <p:sp>
        <p:nvSpPr>
          <p:cNvPr id="12" name="object 12"/>
          <p:cNvSpPr txBox="1"/>
          <p:nvPr/>
        </p:nvSpPr>
        <p:spPr>
          <a:xfrm>
            <a:off x="3391153" y="512673"/>
            <a:ext cx="154305" cy="581660"/>
          </a:xfrm>
          <a:prstGeom prst="rect">
            <a:avLst/>
          </a:prstGeom>
        </p:spPr>
        <p:txBody>
          <a:bodyPr wrap="square" lIns="0" tIns="12700" rIns="0" bIns="0" rtlCol="0" vert="horz">
            <a:spAutoFit/>
          </a:bodyPr>
          <a:lstStyle/>
          <a:p>
            <a:pPr marL="12700">
              <a:lnSpc>
                <a:spcPct val="100000"/>
              </a:lnSpc>
              <a:spcBef>
                <a:spcPts val="100"/>
              </a:spcBef>
            </a:pPr>
            <a:r>
              <a:rPr dirty="0" sz="3650" b="1">
                <a:solidFill>
                  <a:srgbClr val="A3A8A8"/>
                </a:solidFill>
                <a:latin typeface="Arial"/>
                <a:cs typeface="Arial"/>
              </a:rPr>
              <a:t>I</a:t>
            </a:r>
            <a:endParaRPr sz="3650">
              <a:latin typeface="Arial"/>
              <a:cs typeface="Arial"/>
            </a:endParaRPr>
          </a:p>
        </p:txBody>
      </p:sp>
      <p:sp>
        <p:nvSpPr>
          <p:cNvPr id="13" name="object 13"/>
          <p:cNvSpPr txBox="1">
            <a:spLocks noGrp="1"/>
          </p:cNvSpPr>
          <p:nvPr>
            <p:ph type="title"/>
          </p:nvPr>
        </p:nvSpPr>
        <p:spPr>
          <a:xfrm>
            <a:off x="3551682" y="440676"/>
            <a:ext cx="3686175" cy="1137920"/>
          </a:xfrm>
          <a:prstGeom prst="rect"/>
        </p:spPr>
        <p:txBody>
          <a:bodyPr wrap="square" lIns="0" tIns="12700" rIns="0" bIns="0" rtlCol="0" vert="horz">
            <a:spAutoFit/>
          </a:bodyPr>
          <a:lstStyle/>
          <a:p>
            <a:pPr marL="12700" marR="5080">
              <a:lnSpc>
                <a:spcPct val="100000"/>
              </a:lnSpc>
              <a:spcBef>
                <a:spcPts val="100"/>
              </a:spcBef>
            </a:pPr>
            <a:r>
              <a:rPr dirty="0" sz="3650" spc="10">
                <a:solidFill>
                  <a:srgbClr val="9CC975"/>
                </a:solidFill>
                <a:latin typeface="Arial"/>
                <a:cs typeface="Arial"/>
              </a:rPr>
              <a:t>ÉXITO </a:t>
            </a:r>
            <a:r>
              <a:rPr dirty="0" sz="3650" spc="15">
                <a:solidFill>
                  <a:srgbClr val="9CC975"/>
                </a:solidFill>
                <a:latin typeface="Arial"/>
                <a:cs typeface="Arial"/>
              </a:rPr>
              <a:t>DEL  </a:t>
            </a:r>
            <a:r>
              <a:rPr dirty="0" sz="3650" spc="10">
                <a:solidFill>
                  <a:srgbClr val="9CC975"/>
                </a:solidFill>
                <a:latin typeface="Arial"/>
                <a:cs typeface="Arial"/>
              </a:rPr>
              <a:t>HOME</a:t>
            </a:r>
            <a:r>
              <a:rPr dirty="0" sz="3650" spc="-55">
                <a:solidFill>
                  <a:srgbClr val="9CC975"/>
                </a:solidFill>
                <a:latin typeface="Arial"/>
                <a:cs typeface="Arial"/>
              </a:rPr>
              <a:t> </a:t>
            </a:r>
            <a:r>
              <a:rPr dirty="0" sz="3650" spc="15">
                <a:solidFill>
                  <a:srgbClr val="9CC975"/>
                </a:solidFill>
                <a:latin typeface="Arial"/>
                <a:cs typeface="Arial"/>
              </a:rPr>
              <a:t>STAGING</a:t>
            </a:r>
            <a:endParaRPr sz="3650">
              <a:latin typeface="Arial"/>
              <a:cs typeface="Arial"/>
            </a:endParaRPr>
          </a:p>
        </p:txBody>
      </p:sp>
      <p:sp>
        <p:nvSpPr>
          <p:cNvPr id="14" name="object 14"/>
          <p:cNvSpPr/>
          <p:nvPr/>
        </p:nvSpPr>
        <p:spPr>
          <a:xfrm>
            <a:off x="3649303" y="5785683"/>
            <a:ext cx="415638" cy="191193"/>
          </a:xfrm>
          <a:prstGeom prst="rect">
            <a:avLst/>
          </a:prstGeom>
          <a:blipFill>
            <a:blip r:embed="rId7" cstate="print"/>
            <a:stretch>
              <a:fillRect/>
            </a:stretch>
          </a:blipFill>
        </p:spPr>
        <p:txBody>
          <a:bodyPr wrap="square" lIns="0" tIns="0" rIns="0" bIns="0" rtlCol="0"/>
          <a:lstStyle/>
          <a:p/>
        </p:txBody>
      </p:sp>
      <p:sp>
        <p:nvSpPr>
          <p:cNvPr id="15" name="object 15"/>
          <p:cNvSpPr txBox="1"/>
          <p:nvPr/>
        </p:nvSpPr>
        <p:spPr>
          <a:xfrm>
            <a:off x="3628288" y="5747092"/>
            <a:ext cx="457200" cy="177800"/>
          </a:xfrm>
          <a:prstGeom prst="rect">
            <a:avLst/>
          </a:prstGeom>
        </p:spPr>
        <p:txBody>
          <a:bodyPr wrap="square" lIns="0" tIns="12700" rIns="0" bIns="0" rtlCol="0" vert="horz">
            <a:spAutoFit/>
          </a:bodyPr>
          <a:lstStyle/>
          <a:p>
            <a:pPr marL="12700">
              <a:lnSpc>
                <a:spcPct val="100000"/>
              </a:lnSpc>
              <a:spcBef>
                <a:spcPts val="100"/>
              </a:spcBef>
            </a:pPr>
            <a:r>
              <a:rPr dirty="0" sz="1000">
                <a:solidFill>
                  <a:srgbClr val="FFFFAA"/>
                </a:solidFill>
                <a:latin typeface="Arial"/>
                <a:cs typeface="Arial"/>
              </a:rPr>
              <a:t>Fuente:</a:t>
            </a:r>
            <a:endParaRPr sz="1000">
              <a:latin typeface="Arial"/>
              <a:cs typeface="Arial"/>
            </a:endParaRPr>
          </a:p>
        </p:txBody>
      </p:sp>
      <p:sp>
        <p:nvSpPr>
          <p:cNvPr id="16" name="object 16"/>
          <p:cNvSpPr/>
          <p:nvPr/>
        </p:nvSpPr>
        <p:spPr>
          <a:xfrm>
            <a:off x="257695" y="6209634"/>
            <a:ext cx="6084940" cy="374074"/>
          </a:xfrm>
          <a:prstGeom prst="rect">
            <a:avLst/>
          </a:prstGeom>
          <a:blipFill>
            <a:blip r:embed="rId7" cstate="print"/>
            <a:stretch>
              <a:fillRect/>
            </a:stretch>
          </a:blipFill>
        </p:spPr>
        <p:txBody>
          <a:bodyPr wrap="square" lIns="0" tIns="0" rIns="0" bIns="0" rtlCol="0"/>
          <a:lstStyle/>
          <a:p/>
        </p:txBody>
      </p:sp>
      <p:sp>
        <p:nvSpPr>
          <p:cNvPr id="17" name="object 17"/>
          <p:cNvSpPr txBox="1"/>
          <p:nvPr/>
        </p:nvSpPr>
        <p:spPr>
          <a:xfrm>
            <a:off x="311492" y="6333667"/>
            <a:ext cx="6296660" cy="299720"/>
          </a:xfrm>
          <a:prstGeom prst="rect">
            <a:avLst/>
          </a:prstGeom>
        </p:spPr>
        <p:txBody>
          <a:bodyPr wrap="square" lIns="0" tIns="12700" rIns="0" bIns="0" rtlCol="0" vert="horz">
            <a:spAutoFit/>
          </a:bodyPr>
          <a:lstStyle/>
          <a:p>
            <a:pPr marL="12700">
              <a:lnSpc>
                <a:spcPct val="100000"/>
              </a:lnSpc>
              <a:spcBef>
                <a:spcPts val="100"/>
              </a:spcBef>
            </a:pPr>
            <a:r>
              <a:rPr dirty="0" sz="1800">
                <a:solidFill>
                  <a:srgbClr val="FFFFAA"/>
                </a:solidFill>
                <a:latin typeface="Arial"/>
                <a:cs typeface="Arial"/>
              </a:rPr>
              <a:t>Las habitaciones que más se escenifican a la hora de</a:t>
            </a:r>
            <a:r>
              <a:rPr dirty="0" sz="1800" spc="-95">
                <a:solidFill>
                  <a:srgbClr val="FFFFAA"/>
                </a:solidFill>
                <a:latin typeface="Arial"/>
                <a:cs typeface="Arial"/>
              </a:rPr>
              <a:t> </a:t>
            </a:r>
            <a:r>
              <a:rPr dirty="0" sz="1800">
                <a:solidFill>
                  <a:srgbClr val="FFFFAA"/>
                </a:solidFill>
                <a:latin typeface="Arial"/>
                <a:cs typeface="Arial"/>
              </a:rPr>
              <a:t>vender:</a:t>
            </a:r>
            <a:endParaRPr sz="1800">
              <a:latin typeface="Arial"/>
              <a:cs typeface="Arial"/>
            </a:endParaRPr>
          </a:p>
        </p:txBody>
      </p:sp>
      <p:sp>
        <p:nvSpPr>
          <p:cNvPr id="18" name="object 18"/>
          <p:cNvSpPr/>
          <p:nvPr/>
        </p:nvSpPr>
        <p:spPr>
          <a:xfrm>
            <a:off x="573580" y="9177290"/>
            <a:ext cx="1352676" cy="315888"/>
          </a:xfrm>
          <a:prstGeom prst="rect">
            <a:avLst/>
          </a:prstGeom>
          <a:blipFill>
            <a:blip r:embed="rId7" cstate="print"/>
            <a:stretch>
              <a:fillRect/>
            </a:stretch>
          </a:blipFill>
        </p:spPr>
        <p:txBody>
          <a:bodyPr wrap="square" lIns="0" tIns="0" rIns="0" bIns="0" rtlCol="0"/>
          <a:lstStyle/>
          <a:p/>
        </p:txBody>
      </p:sp>
      <p:sp>
        <p:nvSpPr>
          <p:cNvPr id="19" name="object 19"/>
          <p:cNvSpPr txBox="1"/>
          <p:nvPr/>
        </p:nvSpPr>
        <p:spPr>
          <a:xfrm>
            <a:off x="569188" y="9132074"/>
            <a:ext cx="1399540" cy="299720"/>
          </a:xfrm>
          <a:prstGeom prst="rect">
            <a:avLst/>
          </a:prstGeom>
        </p:spPr>
        <p:txBody>
          <a:bodyPr wrap="square" lIns="0" tIns="12700" rIns="0" bIns="0" rtlCol="0" vert="horz">
            <a:spAutoFit/>
          </a:bodyPr>
          <a:lstStyle/>
          <a:p>
            <a:pPr marL="12700">
              <a:lnSpc>
                <a:spcPct val="100000"/>
              </a:lnSpc>
              <a:spcBef>
                <a:spcPts val="100"/>
              </a:spcBef>
            </a:pPr>
            <a:r>
              <a:rPr dirty="0" sz="1800">
                <a:solidFill>
                  <a:srgbClr val="FFFFAA"/>
                </a:solidFill>
                <a:latin typeface="Arial"/>
                <a:cs typeface="Arial"/>
              </a:rPr>
              <a:t>Sala de</a:t>
            </a:r>
            <a:r>
              <a:rPr dirty="0" sz="1800" spc="-90">
                <a:solidFill>
                  <a:srgbClr val="FFFFAA"/>
                </a:solidFill>
                <a:latin typeface="Arial"/>
                <a:cs typeface="Arial"/>
              </a:rPr>
              <a:t> </a:t>
            </a:r>
            <a:r>
              <a:rPr dirty="0" sz="1800">
                <a:solidFill>
                  <a:srgbClr val="FFFFAA"/>
                </a:solidFill>
                <a:latin typeface="Arial"/>
                <a:cs typeface="Arial"/>
              </a:rPr>
              <a:t>Estar</a:t>
            </a:r>
            <a:endParaRPr sz="1800">
              <a:latin typeface="Arial"/>
              <a:cs typeface="Arial"/>
            </a:endParaRPr>
          </a:p>
        </p:txBody>
      </p:sp>
      <p:sp>
        <p:nvSpPr>
          <p:cNvPr id="20" name="object 20"/>
          <p:cNvSpPr/>
          <p:nvPr/>
        </p:nvSpPr>
        <p:spPr>
          <a:xfrm>
            <a:off x="3192101" y="9135727"/>
            <a:ext cx="1352676" cy="349137"/>
          </a:xfrm>
          <a:prstGeom prst="rect">
            <a:avLst/>
          </a:prstGeom>
          <a:blipFill>
            <a:blip r:embed="rId7" cstate="print"/>
            <a:stretch>
              <a:fillRect/>
            </a:stretch>
          </a:blipFill>
        </p:spPr>
        <p:txBody>
          <a:bodyPr wrap="square" lIns="0" tIns="0" rIns="0" bIns="0" rtlCol="0"/>
          <a:lstStyle/>
          <a:p/>
        </p:txBody>
      </p:sp>
      <p:sp>
        <p:nvSpPr>
          <p:cNvPr id="21" name="object 21"/>
          <p:cNvSpPr txBox="1"/>
          <p:nvPr/>
        </p:nvSpPr>
        <p:spPr>
          <a:xfrm>
            <a:off x="3570096" y="9148698"/>
            <a:ext cx="737870" cy="299720"/>
          </a:xfrm>
          <a:prstGeom prst="rect">
            <a:avLst/>
          </a:prstGeom>
        </p:spPr>
        <p:txBody>
          <a:bodyPr wrap="square" lIns="0" tIns="12700" rIns="0" bIns="0" rtlCol="0" vert="horz">
            <a:spAutoFit/>
          </a:bodyPr>
          <a:lstStyle/>
          <a:p>
            <a:pPr marL="12700">
              <a:lnSpc>
                <a:spcPct val="100000"/>
              </a:lnSpc>
              <a:spcBef>
                <a:spcPts val="100"/>
              </a:spcBef>
            </a:pPr>
            <a:r>
              <a:rPr dirty="0" sz="1800">
                <a:solidFill>
                  <a:srgbClr val="FFFFAA"/>
                </a:solidFill>
                <a:latin typeface="Arial"/>
                <a:cs typeface="Arial"/>
              </a:rPr>
              <a:t>Cocina</a:t>
            </a:r>
            <a:endParaRPr sz="1800">
              <a:latin typeface="Arial"/>
              <a:cs typeface="Arial"/>
            </a:endParaRPr>
          </a:p>
        </p:txBody>
      </p:sp>
      <p:sp>
        <p:nvSpPr>
          <p:cNvPr id="22" name="object 22"/>
          <p:cNvSpPr/>
          <p:nvPr/>
        </p:nvSpPr>
        <p:spPr>
          <a:xfrm>
            <a:off x="5511362" y="9135727"/>
            <a:ext cx="2019995" cy="323282"/>
          </a:xfrm>
          <a:prstGeom prst="rect">
            <a:avLst/>
          </a:prstGeom>
          <a:blipFill>
            <a:blip r:embed="rId7" cstate="print"/>
            <a:stretch>
              <a:fillRect/>
            </a:stretch>
          </a:blipFill>
        </p:spPr>
        <p:txBody>
          <a:bodyPr wrap="square" lIns="0" tIns="0" rIns="0" bIns="0" rtlCol="0"/>
          <a:lstStyle/>
          <a:p/>
        </p:txBody>
      </p:sp>
      <p:sp>
        <p:nvSpPr>
          <p:cNvPr id="23" name="object 23"/>
          <p:cNvSpPr txBox="1"/>
          <p:nvPr/>
        </p:nvSpPr>
        <p:spPr>
          <a:xfrm>
            <a:off x="5565165" y="9115437"/>
            <a:ext cx="1997075" cy="299720"/>
          </a:xfrm>
          <a:prstGeom prst="rect">
            <a:avLst/>
          </a:prstGeom>
        </p:spPr>
        <p:txBody>
          <a:bodyPr wrap="square" lIns="0" tIns="12700" rIns="0" bIns="0" rtlCol="0" vert="horz">
            <a:spAutoFit/>
          </a:bodyPr>
          <a:lstStyle/>
          <a:p>
            <a:pPr marL="12700">
              <a:lnSpc>
                <a:spcPct val="100000"/>
              </a:lnSpc>
              <a:spcBef>
                <a:spcPts val="100"/>
              </a:spcBef>
            </a:pPr>
            <a:r>
              <a:rPr dirty="0" sz="1800">
                <a:solidFill>
                  <a:srgbClr val="FFFFAA"/>
                </a:solidFill>
                <a:latin typeface="Arial"/>
                <a:cs typeface="Arial"/>
              </a:rPr>
              <a:t>Dormitorio</a:t>
            </a:r>
            <a:r>
              <a:rPr dirty="0" sz="1800" spc="-80">
                <a:solidFill>
                  <a:srgbClr val="FFFFAA"/>
                </a:solidFill>
                <a:latin typeface="Arial"/>
                <a:cs typeface="Arial"/>
              </a:rPr>
              <a:t> </a:t>
            </a:r>
            <a:r>
              <a:rPr dirty="0" sz="1800">
                <a:solidFill>
                  <a:srgbClr val="FFFFAA"/>
                </a:solidFill>
                <a:latin typeface="Arial"/>
                <a:cs typeface="Arial"/>
              </a:rPr>
              <a:t>principal</a:t>
            </a:r>
            <a:endParaRPr sz="1800">
              <a:latin typeface="Arial"/>
              <a:cs typeface="Arial"/>
            </a:endParaRPr>
          </a:p>
        </p:txBody>
      </p:sp>
      <p:sp>
        <p:nvSpPr>
          <p:cNvPr id="24" name="object 24"/>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1257808" y="697846"/>
            <a:ext cx="354563" cy="750181"/>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1295146" y="2739444"/>
            <a:ext cx="406815" cy="1168192"/>
          </a:xfrm>
          <a:prstGeom prst="rect">
            <a:avLst/>
          </a:prstGeom>
          <a:blipFill>
            <a:blip r:embed="rId4" cstate="print"/>
            <a:stretch>
              <a:fillRect/>
            </a:stretch>
          </a:blipFill>
        </p:spPr>
        <p:txBody>
          <a:bodyPr wrap="square" lIns="0" tIns="0" rIns="0" bIns="0" rtlCol="0"/>
          <a:lstStyle/>
          <a:p/>
        </p:txBody>
      </p:sp>
      <p:sp>
        <p:nvSpPr>
          <p:cNvPr id="5" name="object 5"/>
          <p:cNvSpPr/>
          <p:nvPr/>
        </p:nvSpPr>
        <p:spPr>
          <a:xfrm>
            <a:off x="2754502" y="660602"/>
            <a:ext cx="619442" cy="3247034"/>
          </a:xfrm>
          <a:prstGeom prst="rect">
            <a:avLst/>
          </a:prstGeom>
          <a:blipFill>
            <a:blip r:embed="rId5" cstate="print"/>
            <a:stretch>
              <a:fillRect/>
            </a:stretch>
          </a:blipFill>
        </p:spPr>
        <p:txBody>
          <a:bodyPr wrap="square" lIns="0" tIns="0" rIns="0" bIns="0" rtlCol="0"/>
          <a:lstStyle/>
          <a:p/>
        </p:txBody>
      </p:sp>
      <p:sp>
        <p:nvSpPr>
          <p:cNvPr id="6" name="object 6"/>
          <p:cNvSpPr/>
          <p:nvPr/>
        </p:nvSpPr>
        <p:spPr>
          <a:xfrm>
            <a:off x="4213733" y="11188"/>
            <a:ext cx="3538143" cy="3896448"/>
          </a:xfrm>
          <a:prstGeom prst="rect">
            <a:avLst/>
          </a:prstGeom>
          <a:blipFill>
            <a:blip r:embed="rId6" cstate="print"/>
            <a:stretch>
              <a:fillRect/>
            </a:stretch>
          </a:blipFill>
        </p:spPr>
        <p:txBody>
          <a:bodyPr wrap="square" lIns="0" tIns="0" rIns="0" bIns="0" rtlCol="0"/>
          <a:lstStyle/>
          <a:p/>
        </p:txBody>
      </p:sp>
      <p:sp>
        <p:nvSpPr>
          <p:cNvPr id="7" name="object 7"/>
          <p:cNvSpPr/>
          <p:nvPr/>
        </p:nvSpPr>
        <p:spPr>
          <a:xfrm>
            <a:off x="0" y="9505915"/>
            <a:ext cx="7751872" cy="529979"/>
          </a:xfrm>
          <a:prstGeom prst="rect">
            <a:avLst/>
          </a:prstGeom>
          <a:blipFill>
            <a:blip r:embed="rId7" cstate="print"/>
            <a:stretch>
              <a:fillRect/>
            </a:stretch>
          </a:blipFill>
        </p:spPr>
        <p:txBody>
          <a:bodyPr wrap="square" lIns="0" tIns="0" rIns="0" bIns="0" rtlCol="0"/>
          <a:lstStyle/>
          <a:p/>
        </p:txBody>
      </p:sp>
      <p:sp>
        <p:nvSpPr>
          <p:cNvPr id="8" name="object 8"/>
          <p:cNvSpPr txBox="1"/>
          <p:nvPr/>
        </p:nvSpPr>
        <p:spPr>
          <a:xfrm>
            <a:off x="550926" y="147548"/>
            <a:ext cx="3928745" cy="254000"/>
          </a:xfrm>
          <a:prstGeom prst="rect">
            <a:avLst/>
          </a:prstGeom>
        </p:spPr>
        <p:txBody>
          <a:bodyPr wrap="square" lIns="0" tIns="12700" rIns="0" bIns="0" rtlCol="0" vert="horz">
            <a:spAutoFit/>
          </a:bodyPr>
          <a:lstStyle/>
          <a:p>
            <a:pPr marL="12700">
              <a:lnSpc>
                <a:spcPct val="100000"/>
              </a:lnSpc>
              <a:spcBef>
                <a:spcPts val="100"/>
              </a:spcBef>
            </a:pPr>
            <a:r>
              <a:rPr dirty="0" sz="1500" spc="30" b="1">
                <a:solidFill>
                  <a:srgbClr val="B4A08F"/>
                </a:solidFill>
                <a:latin typeface="Arial"/>
                <a:cs typeface="Arial"/>
              </a:rPr>
              <a:t>PREPARANDO</a:t>
            </a:r>
            <a:r>
              <a:rPr dirty="0" sz="1500" spc="-220" b="1">
                <a:solidFill>
                  <a:srgbClr val="B4A08F"/>
                </a:solidFill>
                <a:latin typeface="Arial"/>
                <a:cs typeface="Arial"/>
              </a:rPr>
              <a:t> </a:t>
            </a:r>
            <a:r>
              <a:rPr dirty="0" sz="1500" spc="85" b="1">
                <a:solidFill>
                  <a:srgbClr val="B4A08F"/>
                </a:solidFill>
                <a:latin typeface="Arial"/>
                <a:cs typeface="Arial"/>
              </a:rPr>
              <a:t>SU</a:t>
            </a:r>
            <a:r>
              <a:rPr dirty="0" sz="1500" spc="-220" b="1">
                <a:solidFill>
                  <a:srgbClr val="B4A08F"/>
                </a:solidFill>
                <a:latin typeface="Arial"/>
                <a:cs typeface="Arial"/>
              </a:rPr>
              <a:t> </a:t>
            </a:r>
            <a:r>
              <a:rPr dirty="0" sz="1500" spc="50" b="1">
                <a:solidFill>
                  <a:srgbClr val="B4A08F"/>
                </a:solidFill>
                <a:latin typeface="Arial"/>
                <a:cs typeface="Arial"/>
              </a:rPr>
              <a:t>CASA</a:t>
            </a:r>
            <a:r>
              <a:rPr dirty="0" sz="1500" spc="-215" b="1">
                <a:solidFill>
                  <a:srgbClr val="B4A08F"/>
                </a:solidFill>
                <a:latin typeface="Arial"/>
                <a:cs typeface="Arial"/>
              </a:rPr>
              <a:t> </a:t>
            </a:r>
            <a:r>
              <a:rPr dirty="0" sz="1500" spc="50" b="1">
                <a:solidFill>
                  <a:srgbClr val="B4A08F"/>
                </a:solidFill>
                <a:latin typeface="Arial"/>
                <a:cs typeface="Arial"/>
              </a:rPr>
              <a:t>PARA</a:t>
            </a:r>
            <a:r>
              <a:rPr dirty="0" sz="1500" spc="-220" b="1">
                <a:solidFill>
                  <a:srgbClr val="B4A08F"/>
                </a:solidFill>
                <a:latin typeface="Arial"/>
                <a:cs typeface="Arial"/>
              </a:rPr>
              <a:t> </a:t>
            </a:r>
            <a:r>
              <a:rPr dirty="0" sz="1500" spc="80" b="1">
                <a:solidFill>
                  <a:srgbClr val="B4A08F"/>
                </a:solidFill>
                <a:latin typeface="Arial"/>
                <a:cs typeface="Arial"/>
              </a:rPr>
              <a:t>LA</a:t>
            </a:r>
            <a:r>
              <a:rPr dirty="0" sz="1500" spc="-220" b="1">
                <a:solidFill>
                  <a:srgbClr val="B4A08F"/>
                </a:solidFill>
                <a:latin typeface="Arial"/>
                <a:cs typeface="Arial"/>
              </a:rPr>
              <a:t> </a:t>
            </a:r>
            <a:r>
              <a:rPr dirty="0" sz="1500" spc="40" b="1">
                <a:solidFill>
                  <a:srgbClr val="B4A08F"/>
                </a:solidFill>
                <a:latin typeface="Arial"/>
                <a:cs typeface="Arial"/>
              </a:rPr>
              <a:t>VENTA</a:t>
            </a:r>
            <a:endParaRPr sz="1500">
              <a:latin typeface="Arial"/>
              <a:cs typeface="Arial"/>
            </a:endParaRPr>
          </a:p>
        </p:txBody>
      </p:sp>
      <p:sp>
        <p:nvSpPr>
          <p:cNvPr id="9" name="object 9"/>
          <p:cNvSpPr txBox="1"/>
          <p:nvPr/>
        </p:nvSpPr>
        <p:spPr>
          <a:xfrm>
            <a:off x="716661" y="1358294"/>
            <a:ext cx="3115945" cy="1398270"/>
          </a:xfrm>
          <a:prstGeom prst="rect">
            <a:avLst/>
          </a:prstGeom>
        </p:spPr>
        <p:txBody>
          <a:bodyPr wrap="square" lIns="0" tIns="0" rIns="0" bIns="0" rtlCol="0" vert="horz">
            <a:spAutoFit/>
          </a:bodyPr>
          <a:lstStyle/>
          <a:p>
            <a:pPr>
              <a:lnSpc>
                <a:spcPts val="3470"/>
              </a:lnSpc>
              <a:tabLst>
                <a:tab pos="1183005" algn="l"/>
                <a:tab pos="2619375" algn="l"/>
              </a:tabLst>
            </a:pPr>
            <a:r>
              <a:rPr dirty="0" sz="3200" spc="45" b="1">
                <a:solidFill>
                  <a:srgbClr val="202020"/>
                </a:solidFill>
                <a:latin typeface="Times New Roman"/>
                <a:cs typeface="Times New Roman"/>
              </a:rPr>
              <a:t>Co	</a:t>
            </a:r>
            <a:r>
              <a:rPr dirty="0" sz="3200" spc="245" b="1">
                <a:solidFill>
                  <a:srgbClr val="202020"/>
                </a:solidFill>
                <a:latin typeface="Times New Roman"/>
                <a:cs typeface="Times New Roman"/>
              </a:rPr>
              <a:t>onH	</a:t>
            </a:r>
            <a:r>
              <a:rPr dirty="0" sz="3200" spc="110" b="1">
                <a:solidFill>
                  <a:srgbClr val="1E1E1E"/>
                </a:solidFill>
                <a:latin typeface="Times New Roman"/>
                <a:cs typeface="Times New Roman"/>
              </a:rPr>
              <a:t>e</a:t>
            </a:r>
            <a:endParaRPr sz="3200">
              <a:latin typeface="Times New Roman"/>
              <a:cs typeface="Times New Roman"/>
            </a:endParaRPr>
          </a:p>
          <a:p>
            <a:pPr>
              <a:lnSpc>
                <a:spcPts val="3700"/>
              </a:lnSpc>
              <a:spcBef>
                <a:spcPts val="185"/>
              </a:spcBef>
              <a:tabLst>
                <a:tab pos="2757805" algn="l"/>
              </a:tabLst>
            </a:pPr>
            <a:r>
              <a:rPr dirty="0" sz="3200" spc="75" b="1">
                <a:solidFill>
                  <a:srgbClr val="1D1D1D"/>
                </a:solidFill>
                <a:latin typeface="Times New Roman"/>
                <a:cs typeface="Times New Roman"/>
              </a:rPr>
              <a:t>llllprovem</a:t>
            </a:r>
            <a:r>
              <a:rPr dirty="0" sz="3200" spc="110" b="1">
                <a:solidFill>
                  <a:srgbClr val="1D1D1D"/>
                </a:solidFill>
                <a:latin typeface="Times New Roman"/>
                <a:cs typeface="Times New Roman"/>
              </a:rPr>
              <a:t>e</a:t>
            </a:r>
            <a:r>
              <a:rPr dirty="0" sz="3200" b="1">
                <a:solidFill>
                  <a:srgbClr val="1D1D1D"/>
                </a:solidFill>
                <a:latin typeface="Times New Roman"/>
                <a:cs typeface="Times New Roman"/>
              </a:rPr>
              <a:t>	</a:t>
            </a:r>
            <a:r>
              <a:rPr dirty="0" sz="3200" spc="50" b="1">
                <a:solidFill>
                  <a:srgbClr val="1E1E1E"/>
                </a:solidFill>
                <a:latin typeface="Times New Roman"/>
                <a:cs typeface="Times New Roman"/>
              </a:rPr>
              <a:t>to  </a:t>
            </a:r>
            <a:r>
              <a:rPr dirty="0" sz="3200" spc="55" b="1">
                <a:solidFill>
                  <a:srgbClr val="1D1D1D"/>
                </a:solidFill>
                <a:latin typeface="Times New Roman"/>
                <a:cs typeface="Times New Roman"/>
              </a:rPr>
              <a:t>Consider</a:t>
            </a:r>
            <a:endParaRPr sz="3200">
              <a:latin typeface="Times New Roman"/>
              <a:cs typeface="Times New Roman"/>
            </a:endParaRPr>
          </a:p>
        </p:txBody>
      </p:sp>
      <p:sp>
        <p:nvSpPr>
          <p:cNvPr id="10" name="object 10"/>
          <p:cNvSpPr txBox="1"/>
          <p:nvPr/>
        </p:nvSpPr>
        <p:spPr>
          <a:xfrm>
            <a:off x="707644" y="4012729"/>
            <a:ext cx="6325235" cy="4834890"/>
          </a:xfrm>
          <a:prstGeom prst="rect">
            <a:avLst/>
          </a:prstGeom>
        </p:spPr>
        <p:txBody>
          <a:bodyPr wrap="square" lIns="0" tIns="12700" rIns="0" bIns="0" rtlCol="0" vert="horz">
            <a:spAutoFit/>
          </a:bodyPr>
          <a:lstStyle/>
          <a:p>
            <a:pPr algn="just" marL="23495" marR="7620" indent="-11430">
              <a:lnSpc>
                <a:spcPct val="114300"/>
              </a:lnSpc>
              <a:spcBef>
                <a:spcPts val="100"/>
              </a:spcBef>
            </a:pPr>
            <a:r>
              <a:rPr dirty="0" sz="1200">
                <a:solidFill>
                  <a:srgbClr val="050505"/>
                </a:solidFill>
                <a:latin typeface="Microsoft Sans Serif"/>
                <a:cs typeface="Microsoft Sans Serif"/>
              </a:rPr>
              <a:t>Hay algunos proyectos comunes de reparación y mejora que pueden servir de punto de  partida. Estas son algunas de las principales sugerencias para dar a su casa un aspecto  fresco y actualizado, sin una gran cantidad de trabajo o </a:t>
            </a:r>
            <a:r>
              <a:rPr dirty="0" sz="1200" spc="-5">
                <a:solidFill>
                  <a:srgbClr val="050505"/>
                </a:solidFill>
                <a:latin typeface="Microsoft Sans Serif"/>
                <a:cs typeface="Microsoft Sans Serif"/>
              </a:rPr>
              <a:t>inversión</a:t>
            </a:r>
            <a:r>
              <a:rPr dirty="0" sz="1200" spc="-20">
                <a:solidFill>
                  <a:srgbClr val="050505"/>
                </a:solidFill>
                <a:latin typeface="Microsoft Sans Serif"/>
                <a:cs typeface="Microsoft Sans Serif"/>
              </a:rPr>
              <a:t> </a:t>
            </a:r>
            <a:r>
              <a:rPr dirty="0" sz="1200">
                <a:solidFill>
                  <a:srgbClr val="050505"/>
                </a:solidFill>
                <a:latin typeface="Microsoft Sans Serif"/>
                <a:cs typeface="Microsoft Sans Serif"/>
              </a:rPr>
              <a:t>financiera:</a:t>
            </a:r>
            <a:endParaRPr sz="1200">
              <a:latin typeface="Microsoft Sans Serif"/>
              <a:cs typeface="Microsoft Sans Serif"/>
            </a:endParaRPr>
          </a:p>
          <a:p>
            <a:pPr>
              <a:lnSpc>
                <a:spcPct val="100000"/>
              </a:lnSpc>
            </a:pPr>
            <a:endParaRPr sz="1300">
              <a:latin typeface="Times New Roman"/>
              <a:cs typeface="Times New Roman"/>
            </a:endParaRPr>
          </a:p>
          <a:p>
            <a:pPr>
              <a:lnSpc>
                <a:spcPct val="100000"/>
              </a:lnSpc>
              <a:spcBef>
                <a:spcPts val="45"/>
              </a:spcBef>
            </a:pPr>
            <a:endParaRPr sz="1000">
              <a:latin typeface="Times New Roman"/>
              <a:cs typeface="Times New Roman"/>
            </a:endParaRPr>
          </a:p>
          <a:p>
            <a:pPr marL="436245" indent="-203200">
              <a:lnSpc>
                <a:spcPct val="100000"/>
              </a:lnSpc>
              <a:buFont typeface="Symbol"/>
              <a:buChar char=""/>
              <a:tabLst>
                <a:tab pos="436245" algn="l"/>
              </a:tabLst>
            </a:pPr>
            <a:r>
              <a:rPr dirty="0" sz="1200" spc="110">
                <a:solidFill>
                  <a:srgbClr val="050506"/>
                </a:solidFill>
                <a:latin typeface="Microsoft Sans Serif"/>
                <a:cs typeface="Microsoft Sans Serif"/>
              </a:rPr>
              <a:t>Añada</a:t>
            </a:r>
            <a:r>
              <a:rPr dirty="0" sz="1200" spc="50">
                <a:solidFill>
                  <a:srgbClr val="050506"/>
                </a:solidFill>
                <a:latin typeface="Microsoft Sans Serif"/>
                <a:cs typeface="Microsoft Sans Serif"/>
              </a:rPr>
              <a:t> </a:t>
            </a:r>
            <a:r>
              <a:rPr dirty="0" sz="1200" spc="105">
                <a:solidFill>
                  <a:srgbClr val="050506"/>
                </a:solidFill>
                <a:latin typeface="Microsoft Sans Serif"/>
                <a:cs typeface="Microsoft Sans Serif"/>
              </a:rPr>
              <a:t>una</a:t>
            </a:r>
            <a:r>
              <a:rPr dirty="0" sz="1200" spc="55">
                <a:solidFill>
                  <a:srgbClr val="050506"/>
                </a:solidFill>
                <a:latin typeface="Microsoft Sans Serif"/>
                <a:cs typeface="Microsoft Sans Serif"/>
              </a:rPr>
              <a:t> </a:t>
            </a:r>
            <a:r>
              <a:rPr dirty="0" sz="1200" spc="100">
                <a:solidFill>
                  <a:srgbClr val="050506"/>
                </a:solidFill>
                <a:latin typeface="Microsoft Sans Serif"/>
                <a:cs typeface="Microsoft Sans Serif"/>
              </a:rPr>
              <a:t>nueva</a:t>
            </a:r>
            <a:r>
              <a:rPr dirty="0" sz="1200" spc="55">
                <a:solidFill>
                  <a:srgbClr val="050506"/>
                </a:solidFill>
                <a:latin typeface="Microsoft Sans Serif"/>
                <a:cs typeface="Microsoft Sans Serif"/>
              </a:rPr>
              <a:t> </a:t>
            </a:r>
            <a:r>
              <a:rPr dirty="0" sz="1200" spc="100">
                <a:solidFill>
                  <a:srgbClr val="050506"/>
                </a:solidFill>
                <a:latin typeface="Microsoft Sans Serif"/>
                <a:cs typeface="Microsoft Sans Serif"/>
              </a:rPr>
              <a:t>capa</a:t>
            </a:r>
            <a:r>
              <a:rPr dirty="0" sz="1200" spc="55">
                <a:solidFill>
                  <a:srgbClr val="050506"/>
                </a:solidFill>
                <a:latin typeface="Microsoft Sans Serif"/>
                <a:cs typeface="Microsoft Sans Serif"/>
              </a:rPr>
              <a:t> </a:t>
            </a:r>
            <a:r>
              <a:rPr dirty="0" sz="1200" spc="105">
                <a:solidFill>
                  <a:srgbClr val="050506"/>
                </a:solidFill>
                <a:latin typeface="Microsoft Sans Serif"/>
                <a:cs typeface="Microsoft Sans Serif"/>
              </a:rPr>
              <a:t>de</a:t>
            </a:r>
            <a:r>
              <a:rPr dirty="0" sz="1200" spc="55">
                <a:solidFill>
                  <a:srgbClr val="050506"/>
                </a:solidFill>
                <a:latin typeface="Microsoft Sans Serif"/>
                <a:cs typeface="Microsoft Sans Serif"/>
              </a:rPr>
              <a:t> </a:t>
            </a:r>
            <a:r>
              <a:rPr dirty="0" sz="1200" spc="80">
                <a:solidFill>
                  <a:srgbClr val="050506"/>
                </a:solidFill>
                <a:latin typeface="Microsoft Sans Serif"/>
                <a:cs typeface="Microsoft Sans Serif"/>
              </a:rPr>
              <a:t>pintura</a:t>
            </a:r>
            <a:r>
              <a:rPr dirty="0" sz="1200" spc="55">
                <a:solidFill>
                  <a:srgbClr val="050506"/>
                </a:solidFill>
                <a:latin typeface="Microsoft Sans Serif"/>
                <a:cs typeface="Microsoft Sans Serif"/>
              </a:rPr>
              <a:t> </a:t>
            </a:r>
            <a:r>
              <a:rPr dirty="0" sz="1200" spc="105">
                <a:solidFill>
                  <a:srgbClr val="050506"/>
                </a:solidFill>
                <a:latin typeface="Microsoft Sans Serif"/>
                <a:cs typeface="Microsoft Sans Serif"/>
              </a:rPr>
              <a:t>en</a:t>
            </a:r>
            <a:r>
              <a:rPr dirty="0" sz="1200" spc="55">
                <a:solidFill>
                  <a:srgbClr val="050506"/>
                </a:solidFill>
                <a:latin typeface="Microsoft Sans Serif"/>
                <a:cs typeface="Microsoft Sans Serif"/>
              </a:rPr>
              <a:t> </a:t>
            </a:r>
            <a:r>
              <a:rPr dirty="0" sz="1200" spc="90">
                <a:solidFill>
                  <a:srgbClr val="050506"/>
                </a:solidFill>
                <a:latin typeface="Microsoft Sans Serif"/>
                <a:cs typeface="Microsoft Sans Serif"/>
              </a:rPr>
              <a:t>toda</a:t>
            </a:r>
            <a:r>
              <a:rPr dirty="0" sz="1200" spc="55">
                <a:solidFill>
                  <a:srgbClr val="050506"/>
                </a:solidFill>
                <a:latin typeface="Microsoft Sans Serif"/>
                <a:cs typeface="Microsoft Sans Serif"/>
              </a:rPr>
              <a:t> </a:t>
            </a:r>
            <a:r>
              <a:rPr dirty="0" sz="1200" spc="75">
                <a:solidFill>
                  <a:srgbClr val="050506"/>
                </a:solidFill>
                <a:latin typeface="Microsoft Sans Serif"/>
                <a:cs typeface="Microsoft Sans Serif"/>
              </a:rPr>
              <a:t>la</a:t>
            </a:r>
            <a:r>
              <a:rPr dirty="0" sz="1200" spc="55">
                <a:solidFill>
                  <a:srgbClr val="050506"/>
                </a:solidFill>
                <a:latin typeface="Microsoft Sans Serif"/>
                <a:cs typeface="Microsoft Sans Serif"/>
              </a:rPr>
              <a:t> </a:t>
            </a:r>
            <a:r>
              <a:rPr dirty="0" sz="1200" spc="100">
                <a:solidFill>
                  <a:srgbClr val="050506"/>
                </a:solidFill>
                <a:latin typeface="Microsoft Sans Serif"/>
                <a:cs typeface="Microsoft Sans Serif"/>
              </a:rPr>
              <a:t>casa</a:t>
            </a:r>
            <a:r>
              <a:rPr dirty="0" sz="1200" spc="55">
                <a:solidFill>
                  <a:srgbClr val="050506"/>
                </a:solidFill>
                <a:latin typeface="Microsoft Sans Serif"/>
                <a:cs typeface="Microsoft Sans Serif"/>
              </a:rPr>
              <a:t> </a:t>
            </a:r>
            <a:r>
              <a:rPr dirty="0" sz="1200" spc="90">
                <a:solidFill>
                  <a:srgbClr val="050506"/>
                </a:solidFill>
                <a:latin typeface="Microsoft Sans Serif"/>
                <a:cs typeface="Microsoft Sans Serif"/>
              </a:rPr>
              <a:t>(en</a:t>
            </a:r>
            <a:r>
              <a:rPr dirty="0" sz="1200" spc="55">
                <a:solidFill>
                  <a:srgbClr val="050506"/>
                </a:solidFill>
                <a:latin typeface="Microsoft Sans Serif"/>
                <a:cs typeface="Microsoft Sans Serif"/>
              </a:rPr>
              <a:t> </a:t>
            </a:r>
            <a:r>
              <a:rPr dirty="0" sz="1200" spc="85">
                <a:solidFill>
                  <a:srgbClr val="050506"/>
                </a:solidFill>
                <a:latin typeface="Microsoft Sans Serif"/>
                <a:cs typeface="Microsoft Sans Serif"/>
              </a:rPr>
              <a:t>colores</a:t>
            </a:r>
            <a:r>
              <a:rPr dirty="0" sz="1200" spc="55">
                <a:solidFill>
                  <a:srgbClr val="050506"/>
                </a:solidFill>
                <a:latin typeface="Microsoft Sans Serif"/>
                <a:cs typeface="Microsoft Sans Serif"/>
              </a:rPr>
              <a:t> </a:t>
            </a:r>
            <a:r>
              <a:rPr dirty="0" sz="1200" spc="80">
                <a:solidFill>
                  <a:srgbClr val="050506"/>
                </a:solidFill>
                <a:latin typeface="Microsoft Sans Serif"/>
                <a:cs typeface="Microsoft Sans Serif"/>
              </a:rPr>
              <a:t>neutros).</a:t>
            </a:r>
            <a:endParaRPr sz="1200">
              <a:latin typeface="Microsoft Sans Serif"/>
              <a:cs typeface="Microsoft Sans Serif"/>
            </a:endParaRPr>
          </a:p>
          <a:p>
            <a:pPr marL="436245" marR="594995" indent="-203200">
              <a:lnSpc>
                <a:spcPct val="100000"/>
              </a:lnSpc>
              <a:buFont typeface="Symbol"/>
              <a:buChar char=""/>
              <a:tabLst>
                <a:tab pos="436245" algn="l"/>
              </a:tabLst>
            </a:pPr>
            <a:r>
              <a:rPr dirty="0" sz="1200" spc="85">
                <a:solidFill>
                  <a:srgbClr val="050506"/>
                </a:solidFill>
                <a:latin typeface="Microsoft Sans Serif"/>
                <a:cs typeface="Microsoft Sans Serif"/>
              </a:rPr>
              <a:t>Sustituya </a:t>
            </a:r>
            <a:r>
              <a:rPr dirty="0" sz="1200" spc="80">
                <a:solidFill>
                  <a:srgbClr val="050506"/>
                </a:solidFill>
                <a:latin typeface="Microsoft Sans Serif"/>
                <a:cs typeface="Microsoft Sans Serif"/>
              </a:rPr>
              <a:t>las </a:t>
            </a:r>
            <a:r>
              <a:rPr dirty="0" sz="1200" spc="95">
                <a:solidFill>
                  <a:srgbClr val="050506"/>
                </a:solidFill>
                <a:latin typeface="Microsoft Sans Serif"/>
                <a:cs typeface="Microsoft Sans Serif"/>
              </a:rPr>
              <a:t>ventanas </a:t>
            </a:r>
            <a:r>
              <a:rPr dirty="0" sz="1200" spc="110">
                <a:solidFill>
                  <a:srgbClr val="050506"/>
                </a:solidFill>
                <a:latin typeface="Microsoft Sans Serif"/>
                <a:cs typeface="Microsoft Sans Serif"/>
              </a:rPr>
              <a:t>empañadas </a:t>
            </a:r>
            <a:r>
              <a:rPr dirty="0" sz="1200" spc="85">
                <a:solidFill>
                  <a:srgbClr val="050506"/>
                </a:solidFill>
                <a:latin typeface="Microsoft Sans Serif"/>
                <a:cs typeface="Microsoft Sans Serif"/>
              </a:rPr>
              <a:t>(resultado </a:t>
            </a:r>
            <a:r>
              <a:rPr dirty="0" sz="1200" spc="105">
                <a:solidFill>
                  <a:srgbClr val="050506"/>
                </a:solidFill>
                <a:latin typeface="Microsoft Sans Serif"/>
                <a:cs typeface="Microsoft Sans Serif"/>
              </a:rPr>
              <a:t>de</a:t>
            </a:r>
            <a:r>
              <a:rPr dirty="0" sz="1200" spc="-204">
                <a:solidFill>
                  <a:srgbClr val="050506"/>
                </a:solidFill>
                <a:latin typeface="Microsoft Sans Serif"/>
                <a:cs typeface="Microsoft Sans Serif"/>
              </a:rPr>
              <a:t> </a:t>
            </a:r>
            <a:r>
              <a:rPr dirty="0" sz="1200" spc="75">
                <a:solidFill>
                  <a:srgbClr val="050506"/>
                </a:solidFill>
                <a:latin typeface="Microsoft Sans Serif"/>
                <a:cs typeface="Microsoft Sans Serif"/>
              </a:rPr>
              <a:t>la </a:t>
            </a:r>
            <a:r>
              <a:rPr dirty="0" sz="1200" spc="95">
                <a:solidFill>
                  <a:srgbClr val="050506"/>
                </a:solidFill>
                <a:latin typeface="Microsoft Sans Serif"/>
                <a:cs typeface="Microsoft Sans Serif"/>
              </a:rPr>
              <a:t>acumulación </a:t>
            </a:r>
            <a:r>
              <a:rPr dirty="0" sz="1200" spc="105">
                <a:solidFill>
                  <a:srgbClr val="050506"/>
                </a:solidFill>
                <a:latin typeface="Microsoft Sans Serif"/>
                <a:cs typeface="Microsoft Sans Serif"/>
              </a:rPr>
              <a:t>de  humedad </a:t>
            </a:r>
            <a:r>
              <a:rPr dirty="0" sz="1200" spc="80">
                <a:solidFill>
                  <a:srgbClr val="050506"/>
                </a:solidFill>
                <a:latin typeface="Microsoft Sans Serif"/>
                <a:cs typeface="Microsoft Sans Serif"/>
              </a:rPr>
              <a:t>entre </a:t>
            </a:r>
            <a:r>
              <a:rPr dirty="0" sz="1200" spc="75">
                <a:solidFill>
                  <a:srgbClr val="050506"/>
                </a:solidFill>
                <a:latin typeface="Microsoft Sans Serif"/>
                <a:cs typeface="Microsoft Sans Serif"/>
              </a:rPr>
              <a:t>los</a:t>
            </a:r>
            <a:r>
              <a:rPr dirty="0" sz="1200" spc="-50">
                <a:solidFill>
                  <a:srgbClr val="050506"/>
                </a:solidFill>
                <a:latin typeface="Microsoft Sans Serif"/>
                <a:cs typeface="Microsoft Sans Serif"/>
              </a:rPr>
              <a:t> </a:t>
            </a:r>
            <a:r>
              <a:rPr dirty="0" sz="1200" spc="65">
                <a:solidFill>
                  <a:srgbClr val="050506"/>
                </a:solidFill>
                <a:latin typeface="Microsoft Sans Serif"/>
                <a:cs typeface="Microsoft Sans Serif"/>
              </a:rPr>
              <a:t>cristales).</a:t>
            </a:r>
            <a:endParaRPr sz="1200">
              <a:latin typeface="Microsoft Sans Serif"/>
              <a:cs typeface="Microsoft Sans Serif"/>
            </a:endParaRPr>
          </a:p>
          <a:p>
            <a:pPr marL="436245" indent="-203200">
              <a:lnSpc>
                <a:spcPct val="100000"/>
              </a:lnSpc>
              <a:buFont typeface="Symbol"/>
              <a:buChar char=""/>
              <a:tabLst>
                <a:tab pos="436245" algn="l"/>
              </a:tabLst>
            </a:pPr>
            <a:r>
              <a:rPr dirty="0" sz="1200" spc="100">
                <a:solidFill>
                  <a:srgbClr val="050506"/>
                </a:solidFill>
                <a:latin typeface="Microsoft Sans Serif"/>
                <a:cs typeface="Microsoft Sans Serif"/>
              </a:rPr>
              <a:t>Repare </a:t>
            </a:r>
            <a:r>
              <a:rPr dirty="0" sz="1200" spc="75">
                <a:solidFill>
                  <a:srgbClr val="050506"/>
                </a:solidFill>
                <a:latin typeface="Microsoft Sans Serif"/>
                <a:cs typeface="Microsoft Sans Serif"/>
              </a:rPr>
              <a:t>los </a:t>
            </a:r>
            <a:r>
              <a:rPr dirty="0" sz="1200" spc="65">
                <a:solidFill>
                  <a:srgbClr val="050506"/>
                </a:solidFill>
                <a:latin typeface="Microsoft Sans Serif"/>
                <a:cs typeface="Microsoft Sans Serif"/>
              </a:rPr>
              <a:t>grifos, </a:t>
            </a:r>
            <a:r>
              <a:rPr dirty="0" sz="1200" spc="95">
                <a:solidFill>
                  <a:srgbClr val="050506"/>
                </a:solidFill>
                <a:latin typeface="Microsoft Sans Serif"/>
                <a:cs typeface="Microsoft Sans Serif"/>
              </a:rPr>
              <a:t>duchas </a:t>
            </a:r>
            <a:r>
              <a:rPr dirty="0" sz="1200" spc="100">
                <a:solidFill>
                  <a:srgbClr val="050506"/>
                </a:solidFill>
                <a:latin typeface="Microsoft Sans Serif"/>
                <a:cs typeface="Microsoft Sans Serif"/>
              </a:rPr>
              <a:t>o </a:t>
            </a:r>
            <a:r>
              <a:rPr dirty="0" sz="1200" spc="90">
                <a:solidFill>
                  <a:srgbClr val="050506"/>
                </a:solidFill>
                <a:latin typeface="Microsoft Sans Serif"/>
                <a:cs typeface="Microsoft Sans Serif"/>
              </a:rPr>
              <a:t>bañeras </a:t>
            </a:r>
            <a:r>
              <a:rPr dirty="0" sz="1200" spc="95">
                <a:solidFill>
                  <a:srgbClr val="050506"/>
                </a:solidFill>
                <a:latin typeface="Microsoft Sans Serif"/>
                <a:cs typeface="Microsoft Sans Serif"/>
              </a:rPr>
              <a:t>con</a:t>
            </a:r>
            <a:r>
              <a:rPr dirty="0" sz="1200" spc="-204">
                <a:solidFill>
                  <a:srgbClr val="050506"/>
                </a:solidFill>
                <a:latin typeface="Microsoft Sans Serif"/>
                <a:cs typeface="Microsoft Sans Serif"/>
              </a:rPr>
              <a:t> </a:t>
            </a:r>
            <a:r>
              <a:rPr dirty="0" sz="1200" spc="80">
                <a:solidFill>
                  <a:srgbClr val="050506"/>
                </a:solidFill>
                <a:latin typeface="Microsoft Sans Serif"/>
                <a:cs typeface="Microsoft Sans Serif"/>
              </a:rPr>
              <a:t>fugas.</a:t>
            </a:r>
            <a:endParaRPr sz="1200">
              <a:latin typeface="Microsoft Sans Serif"/>
              <a:cs typeface="Microsoft Sans Serif"/>
            </a:endParaRPr>
          </a:p>
          <a:p>
            <a:pPr marL="436245" marR="65405" indent="-203200">
              <a:lnSpc>
                <a:spcPct val="100000"/>
              </a:lnSpc>
              <a:buFont typeface="Symbol"/>
              <a:buChar char=""/>
              <a:tabLst>
                <a:tab pos="436245" algn="l"/>
              </a:tabLst>
            </a:pPr>
            <a:r>
              <a:rPr dirty="0" sz="1200" spc="100">
                <a:solidFill>
                  <a:srgbClr val="050506"/>
                </a:solidFill>
                <a:latin typeface="Microsoft Sans Serif"/>
                <a:cs typeface="Microsoft Sans Serif"/>
              </a:rPr>
              <a:t>Reemplace o </a:t>
            </a:r>
            <a:r>
              <a:rPr dirty="0" sz="1200" spc="85">
                <a:solidFill>
                  <a:srgbClr val="050506"/>
                </a:solidFill>
                <a:latin typeface="Microsoft Sans Serif"/>
                <a:cs typeface="Microsoft Sans Serif"/>
              </a:rPr>
              <a:t>repare </a:t>
            </a:r>
            <a:r>
              <a:rPr dirty="0" sz="1200" spc="80">
                <a:solidFill>
                  <a:srgbClr val="050506"/>
                </a:solidFill>
                <a:latin typeface="Microsoft Sans Serif"/>
                <a:cs typeface="Microsoft Sans Serif"/>
              </a:rPr>
              <a:t>cualquier </a:t>
            </a:r>
            <a:r>
              <a:rPr dirty="0" sz="1200" spc="100">
                <a:solidFill>
                  <a:srgbClr val="050506"/>
                </a:solidFill>
                <a:latin typeface="Microsoft Sans Serif"/>
                <a:cs typeface="Microsoft Sans Serif"/>
              </a:rPr>
              <a:t>madera </a:t>
            </a:r>
            <a:r>
              <a:rPr dirty="0" sz="1200" spc="85">
                <a:solidFill>
                  <a:srgbClr val="050506"/>
                </a:solidFill>
                <a:latin typeface="Microsoft Sans Serif"/>
                <a:cs typeface="Microsoft Sans Serif"/>
              </a:rPr>
              <a:t>podrida </a:t>
            </a:r>
            <a:r>
              <a:rPr dirty="0" sz="1200" spc="100">
                <a:solidFill>
                  <a:srgbClr val="050506"/>
                </a:solidFill>
                <a:latin typeface="Microsoft Sans Serif"/>
                <a:cs typeface="Microsoft Sans Serif"/>
              </a:rPr>
              <a:t>en </a:t>
            </a:r>
            <a:r>
              <a:rPr dirty="0" sz="1200" spc="70">
                <a:solidFill>
                  <a:srgbClr val="050506"/>
                </a:solidFill>
                <a:latin typeface="Microsoft Sans Serif"/>
                <a:cs typeface="Microsoft Sans Serif"/>
              </a:rPr>
              <a:t>el </a:t>
            </a:r>
            <a:r>
              <a:rPr dirty="0" sz="1200" spc="75">
                <a:solidFill>
                  <a:srgbClr val="050506"/>
                </a:solidFill>
                <a:latin typeface="Microsoft Sans Serif"/>
                <a:cs typeface="Microsoft Sans Serif"/>
              </a:rPr>
              <a:t>exterior </a:t>
            </a:r>
            <a:r>
              <a:rPr dirty="0" sz="1200" spc="100">
                <a:solidFill>
                  <a:srgbClr val="050506"/>
                </a:solidFill>
                <a:latin typeface="Microsoft Sans Serif"/>
                <a:cs typeface="Microsoft Sans Serif"/>
              </a:rPr>
              <a:t>de </a:t>
            </a:r>
            <a:r>
              <a:rPr dirty="0" sz="1200" spc="95">
                <a:solidFill>
                  <a:srgbClr val="050506"/>
                </a:solidFill>
                <a:latin typeface="Microsoft Sans Serif"/>
                <a:cs typeface="Microsoft Sans Serif"/>
              </a:rPr>
              <a:t>su casa </a:t>
            </a:r>
            <a:r>
              <a:rPr dirty="0" sz="1200" spc="90">
                <a:solidFill>
                  <a:srgbClr val="050506"/>
                </a:solidFill>
                <a:latin typeface="Microsoft Sans Serif"/>
                <a:cs typeface="Microsoft Sans Serif"/>
              </a:rPr>
              <a:t>y  considere</a:t>
            </a:r>
            <a:r>
              <a:rPr dirty="0" sz="1200" spc="55">
                <a:solidFill>
                  <a:srgbClr val="050506"/>
                </a:solidFill>
                <a:latin typeface="Microsoft Sans Serif"/>
                <a:cs typeface="Microsoft Sans Serif"/>
              </a:rPr>
              <a:t> </a:t>
            </a:r>
            <a:r>
              <a:rPr dirty="0" sz="1200" spc="105">
                <a:solidFill>
                  <a:srgbClr val="050506"/>
                </a:solidFill>
                <a:latin typeface="Microsoft Sans Serif"/>
                <a:cs typeface="Microsoft Sans Serif"/>
              </a:rPr>
              <a:t>una</a:t>
            </a:r>
            <a:r>
              <a:rPr dirty="0" sz="1200" spc="55">
                <a:solidFill>
                  <a:srgbClr val="050506"/>
                </a:solidFill>
                <a:latin typeface="Microsoft Sans Serif"/>
                <a:cs typeface="Microsoft Sans Serif"/>
              </a:rPr>
              <a:t> </a:t>
            </a:r>
            <a:r>
              <a:rPr dirty="0" sz="1200" spc="100">
                <a:solidFill>
                  <a:srgbClr val="050506"/>
                </a:solidFill>
                <a:latin typeface="Microsoft Sans Serif"/>
                <a:cs typeface="Microsoft Sans Serif"/>
              </a:rPr>
              <a:t>nueva</a:t>
            </a:r>
            <a:r>
              <a:rPr dirty="0" sz="1200" spc="55">
                <a:solidFill>
                  <a:srgbClr val="050506"/>
                </a:solidFill>
                <a:latin typeface="Microsoft Sans Serif"/>
                <a:cs typeface="Microsoft Sans Serif"/>
              </a:rPr>
              <a:t> </a:t>
            </a:r>
            <a:r>
              <a:rPr dirty="0" sz="1200" spc="100">
                <a:solidFill>
                  <a:srgbClr val="050506"/>
                </a:solidFill>
                <a:latin typeface="Microsoft Sans Serif"/>
                <a:cs typeface="Microsoft Sans Serif"/>
              </a:rPr>
              <a:t>capa</a:t>
            </a:r>
            <a:r>
              <a:rPr dirty="0" sz="1200" spc="55">
                <a:solidFill>
                  <a:srgbClr val="050506"/>
                </a:solidFill>
                <a:latin typeface="Microsoft Sans Serif"/>
                <a:cs typeface="Microsoft Sans Serif"/>
              </a:rPr>
              <a:t> </a:t>
            </a:r>
            <a:r>
              <a:rPr dirty="0" sz="1200" spc="105">
                <a:solidFill>
                  <a:srgbClr val="050506"/>
                </a:solidFill>
                <a:latin typeface="Microsoft Sans Serif"/>
                <a:cs typeface="Microsoft Sans Serif"/>
              </a:rPr>
              <a:t>de</a:t>
            </a:r>
            <a:r>
              <a:rPr dirty="0" sz="1200" spc="55">
                <a:solidFill>
                  <a:srgbClr val="050506"/>
                </a:solidFill>
                <a:latin typeface="Microsoft Sans Serif"/>
                <a:cs typeface="Microsoft Sans Serif"/>
              </a:rPr>
              <a:t> </a:t>
            </a:r>
            <a:r>
              <a:rPr dirty="0" sz="1200" spc="80">
                <a:solidFill>
                  <a:srgbClr val="050506"/>
                </a:solidFill>
                <a:latin typeface="Microsoft Sans Serif"/>
                <a:cs typeface="Microsoft Sans Serif"/>
              </a:rPr>
              <a:t>pintura</a:t>
            </a:r>
            <a:r>
              <a:rPr dirty="0" sz="1200" spc="60">
                <a:solidFill>
                  <a:srgbClr val="050506"/>
                </a:solidFill>
                <a:latin typeface="Microsoft Sans Serif"/>
                <a:cs typeface="Microsoft Sans Serif"/>
              </a:rPr>
              <a:t> </a:t>
            </a:r>
            <a:r>
              <a:rPr dirty="0" sz="1200" spc="95">
                <a:solidFill>
                  <a:srgbClr val="050506"/>
                </a:solidFill>
                <a:latin typeface="Microsoft Sans Serif"/>
                <a:cs typeface="Microsoft Sans Serif"/>
              </a:rPr>
              <a:t>para</a:t>
            </a:r>
            <a:r>
              <a:rPr dirty="0" sz="1200" spc="55">
                <a:solidFill>
                  <a:srgbClr val="050506"/>
                </a:solidFill>
                <a:latin typeface="Microsoft Sans Serif"/>
                <a:cs typeface="Microsoft Sans Serif"/>
              </a:rPr>
              <a:t> </a:t>
            </a:r>
            <a:r>
              <a:rPr dirty="0" sz="1200" spc="80">
                <a:solidFill>
                  <a:srgbClr val="050506"/>
                </a:solidFill>
                <a:latin typeface="Microsoft Sans Serif"/>
                <a:cs typeface="Microsoft Sans Serif"/>
              </a:rPr>
              <a:t>refrescar</a:t>
            </a:r>
            <a:r>
              <a:rPr dirty="0" sz="1200" spc="55">
                <a:solidFill>
                  <a:srgbClr val="050506"/>
                </a:solidFill>
                <a:latin typeface="Microsoft Sans Serif"/>
                <a:cs typeface="Microsoft Sans Serif"/>
              </a:rPr>
              <a:t> </a:t>
            </a:r>
            <a:r>
              <a:rPr dirty="0" sz="1200" spc="75">
                <a:solidFill>
                  <a:srgbClr val="050506"/>
                </a:solidFill>
                <a:latin typeface="Microsoft Sans Serif"/>
                <a:cs typeface="Microsoft Sans Serif"/>
              </a:rPr>
              <a:t>el</a:t>
            </a:r>
            <a:r>
              <a:rPr dirty="0" sz="1200" spc="55">
                <a:solidFill>
                  <a:srgbClr val="050506"/>
                </a:solidFill>
                <a:latin typeface="Microsoft Sans Serif"/>
                <a:cs typeface="Microsoft Sans Serif"/>
              </a:rPr>
              <a:t> </a:t>
            </a:r>
            <a:r>
              <a:rPr dirty="0" sz="1200" spc="80">
                <a:solidFill>
                  <a:srgbClr val="050506"/>
                </a:solidFill>
                <a:latin typeface="Microsoft Sans Serif"/>
                <a:cs typeface="Microsoft Sans Serif"/>
              </a:rPr>
              <a:t>exterior</a:t>
            </a:r>
            <a:r>
              <a:rPr dirty="0" sz="1200" spc="55">
                <a:solidFill>
                  <a:srgbClr val="050506"/>
                </a:solidFill>
                <a:latin typeface="Microsoft Sans Serif"/>
                <a:cs typeface="Microsoft Sans Serif"/>
              </a:rPr>
              <a:t> </a:t>
            </a:r>
            <a:r>
              <a:rPr dirty="0" sz="1200" spc="105">
                <a:solidFill>
                  <a:srgbClr val="050506"/>
                </a:solidFill>
                <a:latin typeface="Microsoft Sans Serif"/>
                <a:cs typeface="Microsoft Sans Serif"/>
              </a:rPr>
              <a:t>de</a:t>
            </a:r>
            <a:r>
              <a:rPr dirty="0" sz="1200" spc="60">
                <a:solidFill>
                  <a:srgbClr val="050506"/>
                </a:solidFill>
                <a:latin typeface="Microsoft Sans Serif"/>
                <a:cs typeface="Microsoft Sans Serif"/>
              </a:rPr>
              <a:t> </a:t>
            </a:r>
            <a:r>
              <a:rPr dirty="0" sz="1200" spc="100">
                <a:solidFill>
                  <a:srgbClr val="050506"/>
                </a:solidFill>
                <a:latin typeface="Microsoft Sans Serif"/>
                <a:cs typeface="Microsoft Sans Serif"/>
              </a:rPr>
              <a:t>su</a:t>
            </a:r>
            <a:r>
              <a:rPr dirty="0" sz="1200" spc="55">
                <a:solidFill>
                  <a:srgbClr val="050506"/>
                </a:solidFill>
                <a:latin typeface="Microsoft Sans Serif"/>
                <a:cs typeface="Microsoft Sans Serif"/>
              </a:rPr>
              <a:t> </a:t>
            </a:r>
            <a:r>
              <a:rPr dirty="0" sz="1200" spc="90">
                <a:solidFill>
                  <a:srgbClr val="050506"/>
                </a:solidFill>
                <a:latin typeface="Microsoft Sans Serif"/>
                <a:cs typeface="Microsoft Sans Serif"/>
              </a:rPr>
              <a:t>casa.</a:t>
            </a:r>
            <a:endParaRPr sz="1200">
              <a:latin typeface="Microsoft Sans Serif"/>
              <a:cs typeface="Microsoft Sans Serif"/>
            </a:endParaRPr>
          </a:p>
          <a:p>
            <a:pPr marL="436245" marR="121920" indent="-203200">
              <a:lnSpc>
                <a:spcPct val="100000"/>
              </a:lnSpc>
              <a:buFont typeface="Symbol"/>
              <a:buChar char=""/>
              <a:tabLst>
                <a:tab pos="436245" algn="l"/>
              </a:tabLst>
            </a:pPr>
            <a:r>
              <a:rPr dirty="0" sz="1200" spc="85">
                <a:solidFill>
                  <a:srgbClr val="050506"/>
                </a:solidFill>
                <a:latin typeface="Microsoft Sans Serif"/>
                <a:cs typeface="Microsoft Sans Serif"/>
              </a:rPr>
              <a:t>Sustituya</a:t>
            </a:r>
            <a:r>
              <a:rPr dirty="0" sz="1200" spc="55">
                <a:solidFill>
                  <a:srgbClr val="050506"/>
                </a:solidFill>
                <a:latin typeface="Microsoft Sans Serif"/>
                <a:cs typeface="Microsoft Sans Serif"/>
              </a:rPr>
              <a:t> </a:t>
            </a:r>
            <a:r>
              <a:rPr dirty="0" sz="1200" spc="105">
                <a:solidFill>
                  <a:srgbClr val="050506"/>
                </a:solidFill>
                <a:latin typeface="Microsoft Sans Serif"/>
                <a:cs typeface="Microsoft Sans Serif"/>
              </a:rPr>
              <a:t>o</a:t>
            </a:r>
            <a:r>
              <a:rPr dirty="0" sz="1200" spc="55">
                <a:solidFill>
                  <a:srgbClr val="050506"/>
                </a:solidFill>
                <a:latin typeface="Microsoft Sans Serif"/>
                <a:cs typeface="Microsoft Sans Serif"/>
              </a:rPr>
              <a:t> </a:t>
            </a:r>
            <a:r>
              <a:rPr dirty="0" sz="1200" spc="90">
                <a:solidFill>
                  <a:srgbClr val="050506"/>
                </a:solidFill>
                <a:latin typeface="Microsoft Sans Serif"/>
                <a:cs typeface="Microsoft Sans Serif"/>
              </a:rPr>
              <a:t>repare</a:t>
            </a:r>
            <a:r>
              <a:rPr dirty="0" sz="1200" spc="60">
                <a:solidFill>
                  <a:srgbClr val="050506"/>
                </a:solidFill>
                <a:latin typeface="Microsoft Sans Serif"/>
                <a:cs typeface="Microsoft Sans Serif"/>
              </a:rPr>
              <a:t> </a:t>
            </a:r>
            <a:r>
              <a:rPr dirty="0" sz="1200" spc="80">
                <a:solidFill>
                  <a:srgbClr val="050506"/>
                </a:solidFill>
                <a:latin typeface="Microsoft Sans Serif"/>
                <a:cs typeface="Microsoft Sans Serif"/>
              </a:rPr>
              <a:t>las</a:t>
            </a:r>
            <a:r>
              <a:rPr dirty="0" sz="1200" spc="55">
                <a:solidFill>
                  <a:srgbClr val="050506"/>
                </a:solidFill>
                <a:latin typeface="Microsoft Sans Serif"/>
                <a:cs typeface="Microsoft Sans Serif"/>
              </a:rPr>
              <a:t> </a:t>
            </a:r>
            <a:r>
              <a:rPr dirty="0" sz="1200" spc="80">
                <a:solidFill>
                  <a:srgbClr val="050506"/>
                </a:solidFill>
                <a:latin typeface="Microsoft Sans Serif"/>
                <a:cs typeface="Microsoft Sans Serif"/>
              </a:rPr>
              <a:t>tejas</a:t>
            </a:r>
            <a:r>
              <a:rPr dirty="0" sz="1200" spc="55">
                <a:solidFill>
                  <a:srgbClr val="050506"/>
                </a:solidFill>
                <a:latin typeface="Microsoft Sans Serif"/>
                <a:cs typeface="Microsoft Sans Serif"/>
              </a:rPr>
              <a:t> </a:t>
            </a:r>
            <a:r>
              <a:rPr dirty="0" sz="1200" spc="105">
                <a:solidFill>
                  <a:srgbClr val="050506"/>
                </a:solidFill>
                <a:latin typeface="Microsoft Sans Serif"/>
                <a:cs typeface="Microsoft Sans Serif"/>
              </a:rPr>
              <a:t>que</a:t>
            </a:r>
            <a:r>
              <a:rPr dirty="0" sz="1200" spc="60">
                <a:solidFill>
                  <a:srgbClr val="050506"/>
                </a:solidFill>
                <a:latin typeface="Microsoft Sans Serif"/>
                <a:cs typeface="Microsoft Sans Serif"/>
              </a:rPr>
              <a:t> </a:t>
            </a:r>
            <a:r>
              <a:rPr dirty="0" sz="1200" spc="75">
                <a:solidFill>
                  <a:srgbClr val="050506"/>
                </a:solidFill>
                <a:latin typeface="Microsoft Sans Serif"/>
                <a:cs typeface="Microsoft Sans Serif"/>
              </a:rPr>
              <a:t>falten</a:t>
            </a:r>
            <a:r>
              <a:rPr dirty="0" sz="1200" spc="55">
                <a:solidFill>
                  <a:srgbClr val="050506"/>
                </a:solidFill>
                <a:latin typeface="Microsoft Sans Serif"/>
                <a:cs typeface="Microsoft Sans Serif"/>
              </a:rPr>
              <a:t> </a:t>
            </a:r>
            <a:r>
              <a:rPr dirty="0" sz="1200" spc="105">
                <a:solidFill>
                  <a:srgbClr val="050506"/>
                </a:solidFill>
                <a:latin typeface="Microsoft Sans Serif"/>
                <a:cs typeface="Microsoft Sans Serif"/>
              </a:rPr>
              <a:t>o</a:t>
            </a:r>
            <a:r>
              <a:rPr dirty="0" sz="1200" spc="55">
                <a:solidFill>
                  <a:srgbClr val="050506"/>
                </a:solidFill>
                <a:latin typeface="Microsoft Sans Serif"/>
                <a:cs typeface="Microsoft Sans Serif"/>
              </a:rPr>
              <a:t> </a:t>
            </a:r>
            <a:r>
              <a:rPr dirty="0" sz="1200" spc="90">
                <a:solidFill>
                  <a:srgbClr val="050506"/>
                </a:solidFill>
                <a:latin typeface="Microsoft Sans Serif"/>
                <a:cs typeface="Microsoft Sans Serif"/>
              </a:rPr>
              <a:t>estén</a:t>
            </a:r>
            <a:r>
              <a:rPr dirty="0" sz="1200" spc="60">
                <a:solidFill>
                  <a:srgbClr val="050506"/>
                </a:solidFill>
                <a:latin typeface="Microsoft Sans Serif"/>
                <a:cs typeface="Microsoft Sans Serif"/>
              </a:rPr>
              <a:t> </a:t>
            </a:r>
            <a:r>
              <a:rPr dirty="0" sz="1200" spc="95">
                <a:solidFill>
                  <a:srgbClr val="050506"/>
                </a:solidFill>
                <a:latin typeface="Microsoft Sans Serif"/>
                <a:cs typeface="Microsoft Sans Serif"/>
              </a:rPr>
              <a:t>dañadas.</a:t>
            </a:r>
            <a:r>
              <a:rPr dirty="0" sz="1200" spc="55">
                <a:solidFill>
                  <a:srgbClr val="050506"/>
                </a:solidFill>
                <a:latin typeface="Microsoft Sans Serif"/>
                <a:cs typeface="Microsoft Sans Serif"/>
              </a:rPr>
              <a:t> </a:t>
            </a:r>
            <a:r>
              <a:rPr dirty="0" sz="1200" spc="100">
                <a:solidFill>
                  <a:srgbClr val="050506"/>
                </a:solidFill>
                <a:latin typeface="Microsoft Sans Serif"/>
                <a:cs typeface="Microsoft Sans Serif"/>
              </a:rPr>
              <a:t>Los</a:t>
            </a:r>
            <a:r>
              <a:rPr dirty="0" sz="1200" spc="55">
                <a:solidFill>
                  <a:srgbClr val="050506"/>
                </a:solidFill>
                <a:latin typeface="Microsoft Sans Serif"/>
                <a:cs typeface="Microsoft Sans Serif"/>
              </a:rPr>
              <a:t> </a:t>
            </a:r>
            <a:r>
              <a:rPr dirty="0" sz="1200" spc="100">
                <a:solidFill>
                  <a:srgbClr val="050506"/>
                </a:solidFill>
                <a:latin typeface="Microsoft Sans Serif"/>
                <a:cs typeface="Microsoft Sans Serif"/>
              </a:rPr>
              <a:t>compradores  </a:t>
            </a:r>
            <a:r>
              <a:rPr dirty="0" sz="1200" spc="85">
                <a:solidFill>
                  <a:srgbClr val="050506"/>
                </a:solidFill>
                <a:latin typeface="Microsoft Sans Serif"/>
                <a:cs typeface="Microsoft Sans Serif"/>
              </a:rPr>
              <a:t>desconfían</a:t>
            </a:r>
            <a:r>
              <a:rPr dirty="0" sz="1200" spc="45">
                <a:solidFill>
                  <a:srgbClr val="050506"/>
                </a:solidFill>
                <a:latin typeface="Microsoft Sans Serif"/>
                <a:cs typeface="Microsoft Sans Serif"/>
              </a:rPr>
              <a:t> </a:t>
            </a:r>
            <a:r>
              <a:rPr dirty="0" sz="1200" spc="100">
                <a:solidFill>
                  <a:srgbClr val="050506"/>
                </a:solidFill>
                <a:latin typeface="Microsoft Sans Serif"/>
                <a:cs typeface="Microsoft Sans Serif"/>
              </a:rPr>
              <a:t>de</a:t>
            </a:r>
            <a:r>
              <a:rPr dirty="0" sz="1200" spc="50">
                <a:solidFill>
                  <a:srgbClr val="050506"/>
                </a:solidFill>
                <a:latin typeface="Microsoft Sans Serif"/>
                <a:cs typeface="Microsoft Sans Serif"/>
              </a:rPr>
              <a:t> </a:t>
            </a:r>
            <a:r>
              <a:rPr dirty="0" sz="1200" spc="95">
                <a:solidFill>
                  <a:srgbClr val="050506"/>
                </a:solidFill>
                <a:latin typeface="Microsoft Sans Serif"/>
                <a:cs typeface="Microsoft Sans Serif"/>
              </a:rPr>
              <a:t>comprar</a:t>
            </a:r>
            <a:r>
              <a:rPr dirty="0" sz="1200" spc="50">
                <a:solidFill>
                  <a:srgbClr val="050506"/>
                </a:solidFill>
                <a:latin typeface="Microsoft Sans Serif"/>
                <a:cs typeface="Microsoft Sans Serif"/>
              </a:rPr>
              <a:t> </a:t>
            </a:r>
            <a:r>
              <a:rPr dirty="0" sz="1200" spc="100">
                <a:solidFill>
                  <a:srgbClr val="050506"/>
                </a:solidFill>
                <a:latin typeface="Microsoft Sans Serif"/>
                <a:cs typeface="Microsoft Sans Serif"/>
              </a:rPr>
              <a:t>una</a:t>
            </a:r>
            <a:r>
              <a:rPr dirty="0" sz="1200" spc="50">
                <a:solidFill>
                  <a:srgbClr val="050506"/>
                </a:solidFill>
                <a:latin typeface="Microsoft Sans Serif"/>
                <a:cs typeface="Microsoft Sans Serif"/>
              </a:rPr>
              <a:t> </a:t>
            </a:r>
            <a:r>
              <a:rPr dirty="0" sz="1200" spc="95">
                <a:solidFill>
                  <a:srgbClr val="050506"/>
                </a:solidFill>
                <a:latin typeface="Microsoft Sans Serif"/>
                <a:cs typeface="Microsoft Sans Serif"/>
              </a:rPr>
              <a:t>casa</a:t>
            </a:r>
            <a:r>
              <a:rPr dirty="0" sz="1200" spc="50">
                <a:solidFill>
                  <a:srgbClr val="050506"/>
                </a:solidFill>
                <a:latin typeface="Microsoft Sans Serif"/>
                <a:cs typeface="Microsoft Sans Serif"/>
              </a:rPr>
              <a:t> </a:t>
            </a:r>
            <a:r>
              <a:rPr dirty="0" sz="1200" spc="100">
                <a:solidFill>
                  <a:srgbClr val="050506"/>
                </a:solidFill>
                <a:latin typeface="Microsoft Sans Serif"/>
                <a:cs typeface="Microsoft Sans Serif"/>
              </a:rPr>
              <a:t>que</a:t>
            </a:r>
            <a:r>
              <a:rPr dirty="0" sz="1200" spc="50">
                <a:solidFill>
                  <a:srgbClr val="050506"/>
                </a:solidFill>
                <a:latin typeface="Microsoft Sans Serif"/>
                <a:cs typeface="Microsoft Sans Serif"/>
              </a:rPr>
              <a:t> </a:t>
            </a:r>
            <a:r>
              <a:rPr dirty="0" sz="1200" spc="80">
                <a:solidFill>
                  <a:srgbClr val="050506"/>
                </a:solidFill>
                <a:latin typeface="Microsoft Sans Serif"/>
                <a:cs typeface="Microsoft Sans Serif"/>
              </a:rPr>
              <a:t>necesite</a:t>
            </a:r>
            <a:r>
              <a:rPr dirty="0" sz="1200" spc="50">
                <a:solidFill>
                  <a:srgbClr val="050506"/>
                </a:solidFill>
                <a:latin typeface="Microsoft Sans Serif"/>
                <a:cs typeface="Microsoft Sans Serif"/>
              </a:rPr>
              <a:t> </a:t>
            </a:r>
            <a:r>
              <a:rPr dirty="0" sz="1200" spc="85">
                <a:solidFill>
                  <a:srgbClr val="050506"/>
                </a:solidFill>
                <a:latin typeface="Microsoft Sans Serif"/>
                <a:cs typeface="Microsoft Sans Serif"/>
              </a:rPr>
              <a:t>reparaciones</a:t>
            </a:r>
            <a:r>
              <a:rPr dirty="0" sz="1200" spc="50">
                <a:solidFill>
                  <a:srgbClr val="050506"/>
                </a:solidFill>
                <a:latin typeface="Microsoft Sans Serif"/>
                <a:cs typeface="Microsoft Sans Serif"/>
              </a:rPr>
              <a:t> </a:t>
            </a:r>
            <a:r>
              <a:rPr dirty="0" sz="1200" spc="100">
                <a:solidFill>
                  <a:srgbClr val="050506"/>
                </a:solidFill>
                <a:latin typeface="Microsoft Sans Serif"/>
                <a:cs typeface="Microsoft Sans Serif"/>
              </a:rPr>
              <a:t>en</a:t>
            </a:r>
            <a:r>
              <a:rPr dirty="0" sz="1200" spc="45">
                <a:solidFill>
                  <a:srgbClr val="050506"/>
                </a:solidFill>
                <a:latin typeface="Microsoft Sans Serif"/>
                <a:cs typeface="Microsoft Sans Serif"/>
              </a:rPr>
              <a:t> </a:t>
            </a:r>
            <a:r>
              <a:rPr dirty="0" sz="1200" spc="70">
                <a:solidFill>
                  <a:srgbClr val="050506"/>
                </a:solidFill>
                <a:latin typeface="Microsoft Sans Serif"/>
                <a:cs typeface="Microsoft Sans Serif"/>
              </a:rPr>
              <a:t>el</a:t>
            </a:r>
            <a:r>
              <a:rPr dirty="0" sz="1200" spc="50">
                <a:solidFill>
                  <a:srgbClr val="050506"/>
                </a:solidFill>
                <a:latin typeface="Microsoft Sans Serif"/>
                <a:cs typeface="Microsoft Sans Serif"/>
              </a:rPr>
              <a:t> </a:t>
            </a:r>
            <a:r>
              <a:rPr dirty="0" sz="1200" spc="75">
                <a:solidFill>
                  <a:srgbClr val="050506"/>
                </a:solidFill>
                <a:latin typeface="Microsoft Sans Serif"/>
                <a:cs typeface="Microsoft Sans Serif"/>
              </a:rPr>
              <a:t>tejado.</a:t>
            </a:r>
            <a:endParaRPr sz="1200">
              <a:latin typeface="Microsoft Sans Serif"/>
              <a:cs typeface="Microsoft Sans Serif"/>
            </a:endParaRPr>
          </a:p>
          <a:p>
            <a:pPr marL="436245" indent="-203200">
              <a:lnSpc>
                <a:spcPct val="100000"/>
              </a:lnSpc>
              <a:buFont typeface="Symbol"/>
              <a:buChar char=""/>
              <a:tabLst>
                <a:tab pos="436245" algn="l"/>
              </a:tabLst>
            </a:pPr>
            <a:r>
              <a:rPr dirty="0" sz="1200" spc="85">
                <a:solidFill>
                  <a:srgbClr val="050506"/>
                </a:solidFill>
                <a:latin typeface="Microsoft Sans Serif"/>
                <a:cs typeface="Microsoft Sans Serif"/>
              </a:rPr>
              <a:t>Arregle</a:t>
            </a:r>
            <a:r>
              <a:rPr dirty="0" sz="1200" spc="50">
                <a:solidFill>
                  <a:srgbClr val="050506"/>
                </a:solidFill>
                <a:latin typeface="Microsoft Sans Serif"/>
                <a:cs typeface="Microsoft Sans Serif"/>
              </a:rPr>
              <a:t> </a:t>
            </a:r>
            <a:r>
              <a:rPr dirty="0" sz="1200" spc="80">
                <a:solidFill>
                  <a:srgbClr val="050506"/>
                </a:solidFill>
                <a:latin typeface="Microsoft Sans Serif"/>
                <a:cs typeface="Microsoft Sans Serif"/>
              </a:rPr>
              <a:t>los</a:t>
            </a:r>
            <a:r>
              <a:rPr dirty="0" sz="1200" spc="50">
                <a:solidFill>
                  <a:srgbClr val="050506"/>
                </a:solidFill>
                <a:latin typeface="Microsoft Sans Serif"/>
                <a:cs typeface="Microsoft Sans Serif"/>
              </a:rPr>
              <a:t> </a:t>
            </a:r>
            <a:r>
              <a:rPr dirty="0" sz="1200" spc="110">
                <a:solidFill>
                  <a:srgbClr val="050506"/>
                </a:solidFill>
                <a:latin typeface="Microsoft Sans Serif"/>
                <a:cs typeface="Microsoft Sans Serif"/>
              </a:rPr>
              <a:t>pasamanos</a:t>
            </a:r>
            <a:r>
              <a:rPr dirty="0" sz="1200" spc="55">
                <a:solidFill>
                  <a:srgbClr val="050506"/>
                </a:solidFill>
                <a:latin typeface="Microsoft Sans Serif"/>
                <a:cs typeface="Microsoft Sans Serif"/>
              </a:rPr>
              <a:t> </a:t>
            </a:r>
            <a:r>
              <a:rPr dirty="0" sz="1200" spc="105">
                <a:solidFill>
                  <a:srgbClr val="050506"/>
                </a:solidFill>
                <a:latin typeface="Microsoft Sans Serif"/>
                <a:cs typeface="Microsoft Sans Serif"/>
              </a:rPr>
              <a:t>que</a:t>
            </a:r>
            <a:r>
              <a:rPr dirty="0" sz="1200" spc="50">
                <a:solidFill>
                  <a:srgbClr val="050506"/>
                </a:solidFill>
                <a:latin typeface="Microsoft Sans Serif"/>
                <a:cs typeface="Microsoft Sans Serif"/>
              </a:rPr>
              <a:t> </a:t>
            </a:r>
            <a:r>
              <a:rPr dirty="0" sz="1200" spc="100">
                <a:solidFill>
                  <a:srgbClr val="050506"/>
                </a:solidFill>
                <a:latin typeface="Microsoft Sans Serif"/>
                <a:cs typeface="Microsoft Sans Serif"/>
              </a:rPr>
              <a:t>se</a:t>
            </a:r>
            <a:r>
              <a:rPr dirty="0" sz="1200" spc="55">
                <a:solidFill>
                  <a:srgbClr val="050506"/>
                </a:solidFill>
                <a:latin typeface="Microsoft Sans Serif"/>
                <a:cs typeface="Microsoft Sans Serif"/>
              </a:rPr>
              <a:t> </a:t>
            </a:r>
            <a:r>
              <a:rPr dirty="0" sz="1200" spc="95">
                <a:solidFill>
                  <a:srgbClr val="050506"/>
                </a:solidFill>
                <a:latin typeface="Microsoft Sans Serif"/>
                <a:cs typeface="Microsoft Sans Serif"/>
              </a:rPr>
              <a:t>tambalean</a:t>
            </a:r>
            <a:r>
              <a:rPr dirty="0" sz="1200" spc="50">
                <a:solidFill>
                  <a:srgbClr val="050506"/>
                </a:solidFill>
                <a:latin typeface="Microsoft Sans Serif"/>
                <a:cs typeface="Microsoft Sans Serif"/>
              </a:rPr>
              <a:t> </a:t>
            </a:r>
            <a:r>
              <a:rPr dirty="0" sz="1200" spc="105">
                <a:solidFill>
                  <a:srgbClr val="050506"/>
                </a:solidFill>
                <a:latin typeface="Microsoft Sans Serif"/>
                <a:cs typeface="Microsoft Sans Serif"/>
              </a:rPr>
              <a:t>en</a:t>
            </a:r>
            <a:r>
              <a:rPr dirty="0" sz="1200" spc="55">
                <a:solidFill>
                  <a:srgbClr val="050506"/>
                </a:solidFill>
                <a:latin typeface="Microsoft Sans Serif"/>
                <a:cs typeface="Microsoft Sans Serif"/>
              </a:rPr>
              <a:t> </a:t>
            </a:r>
            <a:r>
              <a:rPr dirty="0" sz="1200" spc="85">
                <a:solidFill>
                  <a:srgbClr val="050506"/>
                </a:solidFill>
                <a:latin typeface="Microsoft Sans Serif"/>
                <a:cs typeface="Microsoft Sans Serif"/>
              </a:rPr>
              <a:t>cubiertas</a:t>
            </a:r>
            <a:r>
              <a:rPr dirty="0" sz="1200" spc="50">
                <a:solidFill>
                  <a:srgbClr val="050506"/>
                </a:solidFill>
                <a:latin typeface="Microsoft Sans Serif"/>
                <a:cs typeface="Microsoft Sans Serif"/>
              </a:rPr>
              <a:t> </a:t>
            </a:r>
            <a:r>
              <a:rPr dirty="0" sz="1200" spc="95">
                <a:solidFill>
                  <a:srgbClr val="050506"/>
                </a:solidFill>
                <a:latin typeface="Microsoft Sans Serif"/>
                <a:cs typeface="Microsoft Sans Serif"/>
              </a:rPr>
              <a:t>y</a:t>
            </a:r>
            <a:r>
              <a:rPr dirty="0" sz="1200" spc="55">
                <a:solidFill>
                  <a:srgbClr val="050506"/>
                </a:solidFill>
                <a:latin typeface="Microsoft Sans Serif"/>
                <a:cs typeface="Microsoft Sans Serif"/>
              </a:rPr>
              <a:t> </a:t>
            </a:r>
            <a:r>
              <a:rPr dirty="0" sz="1200" spc="85">
                <a:solidFill>
                  <a:srgbClr val="050506"/>
                </a:solidFill>
                <a:latin typeface="Microsoft Sans Serif"/>
                <a:cs typeface="Microsoft Sans Serif"/>
              </a:rPr>
              <a:t>escaleras.</a:t>
            </a:r>
            <a:endParaRPr sz="1200">
              <a:latin typeface="Microsoft Sans Serif"/>
              <a:cs typeface="Microsoft Sans Serif"/>
            </a:endParaRPr>
          </a:p>
          <a:p>
            <a:pPr marL="436245" marR="117475" indent="-203200">
              <a:lnSpc>
                <a:spcPct val="100000"/>
              </a:lnSpc>
              <a:buFont typeface="Symbol"/>
              <a:buChar char=""/>
              <a:tabLst>
                <a:tab pos="436245" algn="l"/>
              </a:tabLst>
            </a:pPr>
            <a:r>
              <a:rPr dirty="0" sz="1200" spc="100">
                <a:solidFill>
                  <a:srgbClr val="050506"/>
                </a:solidFill>
                <a:latin typeface="Microsoft Sans Serif"/>
                <a:cs typeface="Microsoft Sans Serif"/>
              </a:rPr>
              <a:t>Asegúrese </a:t>
            </a:r>
            <a:r>
              <a:rPr dirty="0" sz="1200" spc="105">
                <a:solidFill>
                  <a:srgbClr val="050506"/>
                </a:solidFill>
                <a:latin typeface="Microsoft Sans Serif"/>
                <a:cs typeface="Microsoft Sans Serif"/>
              </a:rPr>
              <a:t>de que </a:t>
            </a:r>
            <a:r>
              <a:rPr dirty="0" sz="1200" spc="80">
                <a:solidFill>
                  <a:srgbClr val="050506"/>
                </a:solidFill>
                <a:latin typeface="Microsoft Sans Serif"/>
                <a:cs typeface="Microsoft Sans Serif"/>
              </a:rPr>
              <a:t>las </a:t>
            </a:r>
            <a:r>
              <a:rPr dirty="0" sz="1200" spc="95">
                <a:solidFill>
                  <a:srgbClr val="050506"/>
                </a:solidFill>
                <a:latin typeface="Microsoft Sans Serif"/>
                <a:cs typeface="Microsoft Sans Serif"/>
              </a:rPr>
              <a:t>unidades </a:t>
            </a:r>
            <a:r>
              <a:rPr dirty="0" sz="1200" spc="105">
                <a:solidFill>
                  <a:srgbClr val="050506"/>
                </a:solidFill>
                <a:latin typeface="Microsoft Sans Serif"/>
                <a:cs typeface="Microsoft Sans Serif"/>
              </a:rPr>
              <a:t>de </a:t>
            </a:r>
            <a:r>
              <a:rPr dirty="0" sz="1200" spc="80">
                <a:solidFill>
                  <a:srgbClr val="050506"/>
                </a:solidFill>
                <a:latin typeface="Microsoft Sans Serif"/>
                <a:cs typeface="Microsoft Sans Serif"/>
              </a:rPr>
              <a:t>calefacción, ventilación </a:t>
            </a:r>
            <a:r>
              <a:rPr dirty="0" sz="1200" spc="95">
                <a:solidFill>
                  <a:srgbClr val="050506"/>
                </a:solidFill>
                <a:latin typeface="Microsoft Sans Serif"/>
                <a:cs typeface="Microsoft Sans Serif"/>
              </a:rPr>
              <a:t>y </a:t>
            </a:r>
            <a:r>
              <a:rPr dirty="0" sz="1200" spc="80">
                <a:solidFill>
                  <a:srgbClr val="050506"/>
                </a:solidFill>
                <a:latin typeface="Microsoft Sans Serif"/>
                <a:cs typeface="Microsoft Sans Serif"/>
              </a:rPr>
              <a:t>aire  </a:t>
            </a:r>
            <a:r>
              <a:rPr dirty="0" sz="1200" spc="90">
                <a:solidFill>
                  <a:srgbClr val="050506"/>
                </a:solidFill>
                <a:latin typeface="Microsoft Sans Serif"/>
                <a:cs typeface="Microsoft Sans Serif"/>
              </a:rPr>
              <a:t>acondicionado</a:t>
            </a:r>
            <a:r>
              <a:rPr dirty="0" sz="1200" spc="45">
                <a:solidFill>
                  <a:srgbClr val="050506"/>
                </a:solidFill>
                <a:latin typeface="Microsoft Sans Serif"/>
                <a:cs typeface="Microsoft Sans Serif"/>
              </a:rPr>
              <a:t> </a:t>
            </a:r>
            <a:r>
              <a:rPr dirty="0" sz="1200" spc="85">
                <a:solidFill>
                  <a:srgbClr val="050506"/>
                </a:solidFill>
                <a:latin typeface="Microsoft Sans Serif"/>
                <a:cs typeface="Microsoft Sans Serif"/>
              </a:rPr>
              <a:t>funcionan</a:t>
            </a:r>
            <a:r>
              <a:rPr dirty="0" sz="1200" spc="45">
                <a:solidFill>
                  <a:srgbClr val="050506"/>
                </a:solidFill>
                <a:latin typeface="Microsoft Sans Serif"/>
                <a:cs typeface="Microsoft Sans Serif"/>
              </a:rPr>
              <a:t> </a:t>
            </a:r>
            <a:r>
              <a:rPr dirty="0" sz="1200" spc="85">
                <a:solidFill>
                  <a:srgbClr val="050506"/>
                </a:solidFill>
                <a:latin typeface="Microsoft Sans Serif"/>
                <a:cs typeface="Microsoft Sans Serif"/>
              </a:rPr>
              <a:t>correctamente.</a:t>
            </a:r>
            <a:r>
              <a:rPr dirty="0" sz="1200" spc="45">
                <a:solidFill>
                  <a:srgbClr val="050506"/>
                </a:solidFill>
                <a:latin typeface="Microsoft Sans Serif"/>
                <a:cs typeface="Microsoft Sans Serif"/>
              </a:rPr>
              <a:t> </a:t>
            </a:r>
            <a:r>
              <a:rPr dirty="0" sz="1200" spc="90">
                <a:solidFill>
                  <a:srgbClr val="050506"/>
                </a:solidFill>
                <a:latin typeface="Microsoft Sans Serif"/>
                <a:cs typeface="Microsoft Sans Serif"/>
              </a:rPr>
              <a:t>Este</a:t>
            </a:r>
            <a:r>
              <a:rPr dirty="0" sz="1200" spc="45">
                <a:solidFill>
                  <a:srgbClr val="050506"/>
                </a:solidFill>
                <a:latin typeface="Microsoft Sans Serif"/>
                <a:cs typeface="Microsoft Sans Serif"/>
              </a:rPr>
              <a:t> </a:t>
            </a:r>
            <a:r>
              <a:rPr dirty="0" sz="1200" spc="95">
                <a:solidFill>
                  <a:srgbClr val="050506"/>
                </a:solidFill>
                <a:latin typeface="Microsoft Sans Serif"/>
                <a:cs typeface="Microsoft Sans Serif"/>
              </a:rPr>
              <a:t>es</a:t>
            </a:r>
            <a:r>
              <a:rPr dirty="0" sz="1200" spc="45">
                <a:solidFill>
                  <a:srgbClr val="050506"/>
                </a:solidFill>
                <a:latin typeface="Microsoft Sans Serif"/>
                <a:cs typeface="Microsoft Sans Serif"/>
              </a:rPr>
              <a:t> </a:t>
            </a:r>
            <a:r>
              <a:rPr dirty="0" sz="1200" spc="100">
                <a:solidFill>
                  <a:srgbClr val="050506"/>
                </a:solidFill>
                <a:latin typeface="Microsoft Sans Serif"/>
                <a:cs typeface="Microsoft Sans Serif"/>
              </a:rPr>
              <a:t>un</a:t>
            </a:r>
            <a:r>
              <a:rPr dirty="0" sz="1200" spc="45">
                <a:solidFill>
                  <a:srgbClr val="050506"/>
                </a:solidFill>
                <a:latin typeface="Microsoft Sans Serif"/>
                <a:cs typeface="Microsoft Sans Serif"/>
              </a:rPr>
              <a:t> </a:t>
            </a:r>
            <a:r>
              <a:rPr dirty="0" sz="1200" spc="85">
                <a:solidFill>
                  <a:srgbClr val="050506"/>
                </a:solidFill>
                <a:latin typeface="Microsoft Sans Serif"/>
                <a:cs typeface="Microsoft Sans Serif"/>
              </a:rPr>
              <a:t>gasto</a:t>
            </a:r>
            <a:r>
              <a:rPr dirty="0" sz="1200" spc="45">
                <a:solidFill>
                  <a:srgbClr val="050506"/>
                </a:solidFill>
                <a:latin typeface="Microsoft Sans Serif"/>
                <a:cs typeface="Microsoft Sans Serif"/>
              </a:rPr>
              <a:t> </a:t>
            </a:r>
            <a:r>
              <a:rPr dirty="0" sz="1200" spc="85">
                <a:solidFill>
                  <a:srgbClr val="050506"/>
                </a:solidFill>
                <a:latin typeface="Microsoft Sans Serif"/>
                <a:cs typeface="Microsoft Sans Serif"/>
              </a:rPr>
              <a:t>importante</a:t>
            </a:r>
            <a:r>
              <a:rPr dirty="0" sz="1200" spc="45">
                <a:solidFill>
                  <a:srgbClr val="050506"/>
                </a:solidFill>
                <a:latin typeface="Microsoft Sans Serif"/>
                <a:cs typeface="Microsoft Sans Serif"/>
              </a:rPr>
              <a:t> </a:t>
            </a:r>
            <a:r>
              <a:rPr dirty="0" sz="1200" spc="100">
                <a:solidFill>
                  <a:srgbClr val="050506"/>
                </a:solidFill>
                <a:latin typeface="Microsoft Sans Serif"/>
                <a:cs typeface="Microsoft Sans Serif"/>
              </a:rPr>
              <a:t>que  </a:t>
            </a:r>
            <a:r>
              <a:rPr dirty="0" sz="1200" spc="90">
                <a:solidFill>
                  <a:srgbClr val="050506"/>
                </a:solidFill>
                <a:latin typeface="Microsoft Sans Serif"/>
                <a:cs typeface="Microsoft Sans Serif"/>
              </a:rPr>
              <a:t>preocupará </a:t>
            </a:r>
            <a:r>
              <a:rPr dirty="0" sz="1200" spc="100">
                <a:solidFill>
                  <a:srgbClr val="050506"/>
                </a:solidFill>
                <a:latin typeface="Microsoft Sans Serif"/>
                <a:cs typeface="Microsoft Sans Serif"/>
              </a:rPr>
              <a:t>a </a:t>
            </a:r>
            <a:r>
              <a:rPr dirty="0" sz="1200" spc="75">
                <a:solidFill>
                  <a:srgbClr val="050506"/>
                </a:solidFill>
                <a:latin typeface="Microsoft Sans Serif"/>
                <a:cs typeface="Microsoft Sans Serif"/>
              </a:rPr>
              <a:t>los </a:t>
            </a:r>
            <a:r>
              <a:rPr dirty="0" sz="1200" spc="80">
                <a:solidFill>
                  <a:srgbClr val="050506"/>
                </a:solidFill>
                <a:latin typeface="Microsoft Sans Serif"/>
                <a:cs typeface="Microsoft Sans Serif"/>
              </a:rPr>
              <a:t>posibles </a:t>
            </a:r>
            <a:r>
              <a:rPr dirty="0" sz="1200" spc="95">
                <a:solidFill>
                  <a:srgbClr val="050506"/>
                </a:solidFill>
                <a:latin typeface="Microsoft Sans Serif"/>
                <a:cs typeface="Microsoft Sans Serif"/>
              </a:rPr>
              <a:t>compradores </a:t>
            </a:r>
            <a:r>
              <a:rPr dirty="0" sz="1200" spc="60">
                <a:solidFill>
                  <a:srgbClr val="050506"/>
                </a:solidFill>
                <a:latin typeface="Microsoft Sans Serif"/>
                <a:cs typeface="Microsoft Sans Serif"/>
              </a:rPr>
              <a:t>si </a:t>
            </a:r>
            <a:r>
              <a:rPr dirty="0" sz="1200" spc="95">
                <a:solidFill>
                  <a:srgbClr val="050506"/>
                </a:solidFill>
                <a:latin typeface="Microsoft Sans Serif"/>
                <a:cs typeface="Microsoft Sans Serif"/>
              </a:rPr>
              <a:t>hay </a:t>
            </a:r>
            <a:r>
              <a:rPr dirty="0" sz="1200" spc="100">
                <a:solidFill>
                  <a:srgbClr val="050506"/>
                </a:solidFill>
                <a:latin typeface="Microsoft Sans Serif"/>
                <a:cs typeface="Microsoft Sans Serif"/>
              </a:rPr>
              <a:t>que </a:t>
            </a:r>
            <a:r>
              <a:rPr dirty="0" sz="1200" spc="65">
                <a:solidFill>
                  <a:srgbClr val="050506"/>
                </a:solidFill>
                <a:latin typeface="Microsoft Sans Serif"/>
                <a:cs typeface="Microsoft Sans Serif"/>
              </a:rPr>
              <a:t>sustituirlo </a:t>
            </a:r>
            <a:r>
              <a:rPr dirty="0" sz="1200" spc="90">
                <a:solidFill>
                  <a:srgbClr val="050506"/>
                </a:solidFill>
                <a:latin typeface="Microsoft Sans Serif"/>
                <a:cs typeface="Microsoft Sans Serif"/>
              </a:rPr>
              <a:t>y </a:t>
            </a:r>
            <a:r>
              <a:rPr dirty="0" sz="1200" spc="80">
                <a:solidFill>
                  <a:srgbClr val="050506"/>
                </a:solidFill>
                <a:latin typeface="Microsoft Sans Serif"/>
                <a:cs typeface="Microsoft Sans Serif"/>
              </a:rPr>
              <a:t>podría  costarle </a:t>
            </a:r>
            <a:r>
              <a:rPr dirty="0" sz="1200" spc="75">
                <a:solidFill>
                  <a:srgbClr val="050506"/>
                </a:solidFill>
                <a:latin typeface="Microsoft Sans Serif"/>
                <a:cs typeface="Microsoft Sans Serif"/>
              </a:rPr>
              <a:t>la</a:t>
            </a:r>
            <a:r>
              <a:rPr dirty="0" sz="1200" spc="20">
                <a:solidFill>
                  <a:srgbClr val="050506"/>
                </a:solidFill>
                <a:latin typeface="Microsoft Sans Serif"/>
                <a:cs typeface="Microsoft Sans Serif"/>
              </a:rPr>
              <a:t> </a:t>
            </a:r>
            <a:r>
              <a:rPr dirty="0" sz="1200" spc="85">
                <a:solidFill>
                  <a:srgbClr val="050506"/>
                </a:solidFill>
                <a:latin typeface="Microsoft Sans Serif"/>
                <a:cs typeface="Microsoft Sans Serif"/>
              </a:rPr>
              <a:t>venta.</a:t>
            </a:r>
            <a:endParaRPr sz="1200">
              <a:latin typeface="Microsoft Sans Serif"/>
              <a:cs typeface="Microsoft Sans Serif"/>
            </a:endParaRPr>
          </a:p>
          <a:p>
            <a:pPr marL="436245" marR="5080" indent="-203200">
              <a:lnSpc>
                <a:spcPct val="100000"/>
              </a:lnSpc>
              <a:buFont typeface="Symbol"/>
              <a:buChar char=""/>
              <a:tabLst>
                <a:tab pos="436245" algn="l"/>
              </a:tabLst>
            </a:pPr>
            <a:r>
              <a:rPr dirty="0" sz="1200" spc="95">
                <a:solidFill>
                  <a:srgbClr val="050506"/>
                </a:solidFill>
                <a:latin typeface="Microsoft Sans Serif"/>
                <a:cs typeface="Microsoft Sans Serif"/>
              </a:rPr>
              <a:t>Despeje </a:t>
            </a:r>
            <a:r>
              <a:rPr dirty="0" sz="1200" spc="70">
                <a:solidFill>
                  <a:srgbClr val="050506"/>
                </a:solidFill>
                <a:latin typeface="Microsoft Sans Serif"/>
                <a:cs typeface="Microsoft Sans Serif"/>
              </a:rPr>
              <a:t>el </a:t>
            </a:r>
            <a:r>
              <a:rPr dirty="0" sz="1200" spc="95">
                <a:solidFill>
                  <a:srgbClr val="050506"/>
                </a:solidFill>
                <a:latin typeface="Microsoft Sans Serif"/>
                <a:cs typeface="Microsoft Sans Serif"/>
              </a:rPr>
              <a:t>desorden </a:t>
            </a:r>
            <a:r>
              <a:rPr dirty="0" sz="1200" spc="80">
                <a:solidFill>
                  <a:srgbClr val="050506"/>
                </a:solidFill>
                <a:latin typeface="Microsoft Sans Serif"/>
                <a:cs typeface="Microsoft Sans Serif"/>
              </a:rPr>
              <a:t>(es </a:t>
            </a:r>
            <a:r>
              <a:rPr dirty="0" sz="1200" spc="70">
                <a:solidFill>
                  <a:srgbClr val="050506"/>
                </a:solidFill>
                <a:latin typeface="Microsoft Sans Serif"/>
                <a:cs typeface="Microsoft Sans Serif"/>
              </a:rPr>
              <a:t>decir, </a:t>
            </a:r>
            <a:r>
              <a:rPr dirty="0" sz="1200" spc="95">
                <a:solidFill>
                  <a:srgbClr val="050506"/>
                </a:solidFill>
                <a:latin typeface="Microsoft Sans Serif"/>
                <a:cs typeface="Microsoft Sans Serif"/>
              </a:rPr>
              <a:t>deshágase </a:t>
            </a:r>
            <a:r>
              <a:rPr dirty="0" sz="1200" spc="100">
                <a:solidFill>
                  <a:srgbClr val="050506"/>
                </a:solidFill>
                <a:latin typeface="Microsoft Sans Serif"/>
                <a:cs typeface="Microsoft Sans Serif"/>
              </a:rPr>
              <a:t>de </a:t>
            </a:r>
            <a:r>
              <a:rPr dirty="0" sz="1200" spc="75">
                <a:solidFill>
                  <a:srgbClr val="050506"/>
                </a:solidFill>
                <a:latin typeface="Microsoft Sans Serif"/>
                <a:cs typeface="Microsoft Sans Serif"/>
              </a:rPr>
              <a:t>los </a:t>
            </a:r>
            <a:r>
              <a:rPr dirty="0" sz="1200" spc="95">
                <a:solidFill>
                  <a:srgbClr val="050506"/>
                </a:solidFill>
                <a:latin typeface="Microsoft Sans Serif"/>
                <a:cs typeface="Microsoft Sans Serif"/>
              </a:rPr>
              <a:t>imanes </a:t>
            </a:r>
            <a:r>
              <a:rPr dirty="0" sz="1200" spc="100">
                <a:solidFill>
                  <a:srgbClr val="050506"/>
                </a:solidFill>
                <a:latin typeface="Microsoft Sans Serif"/>
                <a:cs typeface="Microsoft Sans Serif"/>
              </a:rPr>
              <a:t>de </a:t>
            </a:r>
            <a:r>
              <a:rPr dirty="0" sz="1200" spc="70">
                <a:solidFill>
                  <a:srgbClr val="050506"/>
                </a:solidFill>
                <a:latin typeface="Microsoft Sans Serif"/>
                <a:cs typeface="Microsoft Sans Serif"/>
              </a:rPr>
              <a:t>la </a:t>
            </a:r>
            <a:r>
              <a:rPr dirty="0" sz="1200" spc="85">
                <a:solidFill>
                  <a:srgbClr val="050506"/>
                </a:solidFill>
                <a:latin typeface="Microsoft Sans Serif"/>
                <a:cs typeface="Microsoft Sans Serif"/>
              </a:rPr>
              <a:t>nevera,  recoja</a:t>
            </a:r>
            <a:r>
              <a:rPr dirty="0" sz="1200" spc="50">
                <a:solidFill>
                  <a:srgbClr val="050506"/>
                </a:solidFill>
                <a:latin typeface="Microsoft Sans Serif"/>
                <a:cs typeface="Microsoft Sans Serif"/>
              </a:rPr>
              <a:t> </a:t>
            </a:r>
            <a:r>
              <a:rPr dirty="0" sz="1200" spc="80">
                <a:solidFill>
                  <a:srgbClr val="050506"/>
                </a:solidFill>
                <a:latin typeface="Microsoft Sans Serif"/>
                <a:cs typeface="Microsoft Sans Serif"/>
              </a:rPr>
              <a:t>los</a:t>
            </a:r>
            <a:r>
              <a:rPr dirty="0" sz="1200" spc="55">
                <a:solidFill>
                  <a:srgbClr val="050506"/>
                </a:solidFill>
                <a:latin typeface="Microsoft Sans Serif"/>
                <a:cs typeface="Microsoft Sans Serif"/>
              </a:rPr>
              <a:t> </a:t>
            </a:r>
            <a:r>
              <a:rPr dirty="0" sz="1200" spc="95">
                <a:solidFill>
                  <a:srgbClr val="050506"/>
                </a:solidFill>
                <a:latin typeface="Microsoft Sans Serif"/>
                <a:cs typeface="Microsoft Sans Serif"/>
              </a:rPr>
              <a:t>cachivaches</a:t>
            </a:r>
            <a:r>
              <a:rPr dirty="0" sz="1200" spc="55">
                <a:solidFill>
                  <a:srgbClr val="050506"/>
                </a:solidFill>
                <a:latin typeface="Microsoft Sans Serif"/>
                <a:cs typeface="Microsoft Sans Serif"/>
              </a:rPr>
              <a:t> </a:t>
            </a:r>
            <a:r>
              <a:rPr dirty="0" sz="1200" spc="105">
                <a:solidFill>
                  <a:srgbClr val="050506"/>
                </a:solidFill>
                <a:latin typeface="Microsoft Sans Serif"/>
                <a:cs typeface="Microsoft Sans Serif"/>
              </a:rPr>
              <a:t>e</a:t>
            </a:r>
            <a:r>
              <a:rPr dirty="0" sz="1200" spc="55">
                <a:solidFill>
                  <a:srgbClr val="050506"/>
                </a:solidFill>
                <a:latin typeface="Microsoft Sans Serif"/>
                <a:cs typeface="Microsoft Sans Serif"/>
              </a:rPr>
              <a:t> </a:t>
            </a:r>
            <a:r>
              <a:rPr dirty="0" sz="1200" spc="85">
                <a:solidFill>
                  <a:srgbClr val="050506"/>
                </a:solidFill>
                <a:latin typeface="Microsoft Sans Serif"/>
                <a:cs typeface="Microsoft Sans Serif"/>
              </a:rPr>
              <a:t>incluso</a:t>
            </a:r>
            <a:r>
              <a:rPr dirty="0" sz="1200" spc="55">
                <a:solidFill>
                  <a:srgbClr val="050506"/>
                </a:solidFill>
                <a:latin typeface="Microsoft Sans Serif"/>
                <a:cs typeface="Microsoft Sans Serif"/>
              </a:rPr>
              <a:t> </a:t>
            </a:r>
            <a:r>
              <a:rPr dirty="0" sz="1200" spc="70">
                <a:solidFill>
                  <a:srgbClr val="050506"/>
                </a:solidFill>
                <a:latin typeface="Microsoft Sans Serif"/>
                <a:cs typeface="Microsoft Sans Serif"/>
              </a:rPr>
              <a:t>retire</a:t>
            </a:r>
            <a:r>
              <a:rPr dirty="0" sz="1200" spc="55">
                <a:solidFill>
                  <a:srgbClr val="050506"/>
                </a:solidFill>
                <a:latin typeface="Microsoft Sans Serif"/>
                <a:cs typeface="Microsoft Sans Serif"/>
              </a:rPr>
              <a:t> </a:t>
            </a:r>
            <a:r>
              <a:rPr dirty="0" sz="1200" spc="80">
                <a:solidFill>
                  <a:srgbClr val="050506"/>
                </a:solidFill>
                <a:latin typeface="Microsoft Sans Serif"/>
                <a:cs typeface="Microsoft Sans Serif"/>
              </a:rPr>
              <a:t>los</a:t>
            </a:r>
            <a:r>
              <a:rPr dirty="0" sz="1200" spc="55">
                <a:solidFill>
                  <a:srgbClr val="050506"/>
                </a:solidFill>
                <a:latin typeface="Microsoft Sans Serif"/>
                <a:cs typeface="Microsoft Sans Serif"/>
              </a:rPr>
              <a:t> </a:t>
            </a:r>
            <a:r>
              <a:rPr dirty="0" sz="1200" spc="100">
                <a:solidFill>
                  <a:srgbClr val="050506"/>
                </a:solidFill>
                <a:latin typeface="Microsoft Sans Serif"/>
                <a:cs typeface="Microsoft Sans Serif"/>
              </a:rPr>
              <a:t>muebles</a:t>
            </a:r>
            <a:r>
              <a:rPr dirty="0" sz="1200" spc="55">
                <a:solidFill>
                  <a:srgbClr val="050506"/>
                </a:solidFill>
                <a:latin typeface="Microsoft Sans Serif"/>
                <a:cs typeface="Microsoft Sans Serif"/>
              </a:rPr>
              <a:t> </a:t>
            </a:r>
            <a:r>
              <a:rPr dirty="0" sz="1200" spc="85">
                <a:solidFill>
                  <a:srgbClr val="050506"/>
                </a:solidFill>
                <a:latin typeface="Microsoft Sans Serif"/>
                <a:cs typeface="Microsoft Sans Serif"/>
              </a:rPr>
              <a:t>adicionales</a:t>
            </a:r>
            <a:r>
              <a:rPr dirty="0" sz="1200" spc="55">
                <a:solidFill>
                  <a:srgbClr val="050506"/>
                </a:solidFill>
                <a:latin typeface="Microsoft Sans Serif"/>
                <a:cs typeface="Microsoft Sans Serif"/>
              </a:rPr>
              <a:t> </a:t>
            </a:r>
            <a:r>
              <a:rPr dirty="0" sz="1200" spc="105">
                <a:solidFill>
                  <a:srgbClr val="050506"/>
                </a:solidFill>
                <a:latin typeface="Microsoft Sans Serif"/>
                <a:cs typeface="Microsoft Sans Serif"/>
              </a:rPr>
              <a:t>que</a:t>
            </a:r>
            <a:r>
              <a:rPr dirty="0" sz="1200" spc="55">
                <a:solidFill>
                  <a:srgbClr val="050506"/>
                </a:solidFill>
                <a:latin typeface="Microsoft Sans Serif"/>
                <a:cs typeface="Microsoft Sans Serif"/>
              </a:rPr>
              <a:t> </a:t>
            </a:r>
            <a:r>
              <a:rPr dirty="0" sz="1200" spc="105">
                <a:solidFill>
                  <a:srgbClr val="050506"/>
                </a:solidFill>
                <a:latin typeface="Microsoft Sans Serif"/>
                <a:cs typeface="Microsoft Sans Serif"/>
              </a:rPr>
              <a:t>añaden  </a:t>
            </a:r>
            <a:r>
              <a:rPr dirty="0" sz="1200" spc="100">
                <a:solidFill>
                  <a:srgbClr val="050506"/>
                </a:solidFill>
                <a:latin typeface="Microsoft Sans Serif"/>
                <a:cs typeface="Microsoft Sans Serif"/>
              </a:rPr>
              <a:t>volumen </a:t>
            </a:r>
            <a:r>
              <a:rPr dirty="0" sz="1200" spc="105">
                <a:solidFill>
                  <a:srgbClr val="050506"/>
                </a:solidFill>
                <a:latin typeface="Microsoft Sans Serif"/>
                <a:cs typeface="Microsoft Sans Serif"/>
              </a:rPr>
              <a:t>a </a:t>
            </a:r>
            <a:r>
              <a:rPr dirty="0" sz="1200" spc="75">
                <a:solidFill>
                  <a:srgbClr val="050506"/>
                </a:solidFill>
                <a:latin typeface="Microsoft Sans Serif"/>
                <a:cs typeface="Microsoft Sans Serif"/>
              </a:rPr>
              <a:t>la</a:t>
            </a:r>
            <a:r>
              <a:rPr dirty="0" sz="1200" spc="-55">
                <a:solidFill>
                  <a:srgbClr val="050506"/>
                </a:solidFill>
                <a:latin typeface="Microsoft Sans Serif"/>
                <a:cs typeface="Microsoft Sans Serif"/>
              </a:rPr>
              <a:t> </a:t>
            </a:r>
            <a:r>
              <a:rPr dirty="0" sz="1200" spc="80">
                <a:solidFill>
                  <a:srgbClr val="050506"/>
                </a:solidFill>
                <a:latin typeface="Microsoft Sans Serif"/>
                <a:cs typeface="Microsoft Sans Serif"/>
              </a:rPr>
              <a:t>habitación).</a:t>
            </a:r>
            <a:endParaRPr sz="1200">
              <a:latin typeface="Microsoft Sans Serif"/>
              <a:cs typeface="Microsoft Sans Serif"/>
            </a:endParaRPr>
          </a:p>
          <a:p>
            <a:pPr marL="436245" marR="145415" indent="-203200">
              <a:lnSpc>
                <a:spcPct val="100000"/>
              </a:lnSpc>
              <a:buFont typeface="Symbol"/>
              <a:buChar char=""/>
              <a:tabLst>
                <a:tab pos="436245" algn="l"/>
              </a:tabLst>
            </a:pPr>
            <a:r>
              <a:rPr dirty="0" sz="1200" spc="105">
                <a:solidFill>
                  <a:srgbClr val="050506"/>
                </a:solidFill>
                <a:latin typeface="Microsoft Sans Serif"/>
                <a:cs typeface="Microsoft Sans Serif"/>
              </a:rPr>
              <a:t>Recoge </a:t>
            </a:r>
            <a:r>
              <a:rPr dirty="0" sz="1200" spc="75">
                <a:solidFill>
                  <a:srgbClr val="050506"/>
                </a:solidFill>
                <a:latin typeface="Microsoft Sans Serif"/>
                <a:cs typeface="Microsoft Sans Serif"/>
              </a:rPr>
              <a:t>las </a:t>
            </a:r>
            <a:r>
              <a:rPr dirty="0" sz="1200" spc="95">
                <a:solidFill>
                  <a:srgbClr val="050506"/>
                </a:solidFill>
                <a:latin typeface="Microsoft Sans Serif"/>
                <a:cs typeface="Microsoft Sans Serif"/>
              </a:rPr>
              <a:t>cosas </a:t>
            </a:r>
            <a:r>
              <a:rPr dirty="0" sz="1200" spc="100">
                <a:solidFill>
                  <a:srgbClr val="050506"/>
                </a:solidFill>
                <a:latin typeface="Microsoft Sans Serif"/>
                <a:cs typeface="Microsoft Sans Serif"/>
              </a:rPr>
              <a:t>que no </a:t>
            </a:r>
            <a:r>
              <a:rPr dirty="0" sz="1200" spc="65">
                <a:solidFill>
                  <a:srgbClr val="050506"/>
                </a:solidFill>
                <a:latin typeface="Microsoft Sans Serif"/>
                <a:cs typeface="Microsoft Sans Serif"/>
              </a:rPr>
              <a:t>utilizas </a:t>
            </a:r>
            <a:r>
              <a:rPr dirty="0" sz="1200" spc="100">
                <a:solidFill>
                  <a:srgbClr val="050506"/>
                </a:solidFill>
                <a:latin typeface="Microsoft Sans Serif"/>
                <a:cs typeface="Microsoft Sans Serif"/>
              </a:rPr>
              <a:t>a </a:t>
            </a:r>
            <a:r>
              <a:rPr dirty="0" sz="1200" spc="110">
                <a:solidFill>
                  <a:srgbClr val="050506"/>
                </a:solidFill>
                <a:latin typeface="Microsoft Sans Serif"/>
                <a:cs typeface="Microsoft Sans Serif"/>
              </a:rPr>
              <a:t>menudo </a:t>
            </a:r>
            <a:r>
              <a:rPr dirty="0" sz="1200" spc="90">
                <a:solidFill>
                  <a:srgbClr val="050506"/>
                </a:solidFill>
                <a:latin typeface="Microsoft Sans Serif"/>
                <a:cs typeface="Microsoft Sans Serif"/>
              </a:rPr>
              <a:t>y </a:t>
            </a:r>
            <a:r>
              <a:rPr dirty="0" sz="1200" spc="85">
                <a:solidFill>
                  <a:srgbClr val="050506"/>
                </a:solidFill>
                <a:latin typeface="Microsoft Sans Serif"/>
                <a:cs typeface="Microsoft Sans Serif"/>
              </a:rPr>
              <a:t>todo </a:t>
            </a:r>
            <a:r>
              <a:rPr dirty="0" sz="1200" spc="70">
                <a:solidFill>
                  <a:srgbClr val="050506"/>
                </a:solidFill>
                <a:latin typeface="Microsoft Sans Serif"/>
                <a:cs typeface="Microsoft Sans Serif"/>
              </a:rPr>
              <a:t>lo </a:t>
            </a:r>
            <a:r>
              <a:rPr dirty="0" sz="1200" spc="100">
                <a:solidFill>
                  <a:srgbClr val="050506"/>
                </a:solidFill>
                <a:latin typeface="Microsoft Sans Serif"/>
                <a:cs typeface="Microsoft Sans Serif"/>
              </a:rPr>
              <a:t>que no </a:t>
            </a:r>
            <a:r>
              <a:rPr dirty="0" sz="1200" spc="85">
                <a:solidFill>
                  <a:srgbClr val="050506"/>
                </a:solidFill>
                <a:latin typeface="Microsoft Sans Serif"/>
                <a:cs typeface="Microsoft Sans Serif"/>
              </a:rPr>
              <a:t>necesites </a:t>
            </a:r>
            <a:r>
              <a:rPr dirty="0" sz="1200" spc="90">
                <a:solidFill>
                  <a:srgbClr val="050506"/>
                </a:solidFill>
                <a:latin typeface="Microsoft Sans Serif"/>
                <a:cs typeface="Microsoft Sans Serif"/>
              </a:rPr>
              <a:t>y  </a:t>
            </a:r>
            <a:r>
              <a:rPr dirty="0" sz="1200" spc="80">
                <a:solidFill>
                  <a:srgbClr val="050506"/>
                </a:solidFill>
                <a:latin typeface="Microsoft Sans Serif"/>
                <a:cs typeface="Microsoft Sans Serif"/>
              </a:rPr>
              <a:t>guárdalo.</a:t>
            </a:r>
            <a:r>
              <a:rPr dirty="0" sz="1200" spc="45">
                <a:solidFill>
                  <a:srgbClr val="050506"/>
                </a:solidFill>
                <a:latin typeface="Microsoft Sans Serif"/>
                <a:cs typeface="Microsoft Sans Serif"/>
              </a:rPr>
              <a:t> </a:t>
            </a:r>
            <a:r>
              <a:rPr dirty="0" sz="1200" spc="105">
                <a:solidFill>
                  <a:srgbClr val="050506"/>
                </a:solidFill>
                <a:latin typeface="Microsoft Sans Serif"/>
                <a:cs typeface="Microsoft Sans Serif"/>
              </a:rPr>
              <a:t>Haz</a:t>
            </a:r>
            <a:r>
              <a:rPr dirty="0" sz="1200" spc="50">
                <a:solidFill>
                  <a:srgbClr val="050506"/>
                </a:solidFill>
                <a:latin typeface="Microsoft Sans Serif"/>
                <a:cs typeface="Microsoft Sans Serif"/>
              </a:rPr>
              <a:t> </a:t>
            </a:r>
            <a:r>
              <a:rPr dirty="0" sz="1200" spc="85">
                <a:solidFill>
                  <a:srgbClr val="050506"/>
                </a:solidFill>
                <a:latin typeface="Microsoft Sans Serif"/>
                <a:cs typeface="Microsoft Sans Serif"/>
              </a:rPr>
              <a:t>todo</a:t>
            </a:r>
            <a:r>
              <a:rPr dirty="0" sz="1200" spc="50">
                <a:solidFill>
                  <a:srgbClr val="050506"/>
                </a:solidFill>
                <a:latin typeface="Microsoft Sans Serif"/>
                <a:cs typeface="Microsoft Sans Serif"/>
              </a:rPr>
              <a:t> </a:t>
            </a:r>
            <a:r>
              <a:rPr dirty="0" sz="1200" spc="70">
                <a:solidFill>
                  <a:srgbClr val="050506"/>
                </a:solidFill>
                <a:latin typeface="Microsoft Sans Serif"/>
                <a:cs typeface="Microsoft Sans Serif"/>
              </a:rPr>
              <a:t>lo</a:t>
            </a:r>
            <a:r>
              <a:rPr dirty="0" sz="1200" spc="50">
                <a:solidFill>
                  <a:srgbClr val="050506"/>
                </a:solidFill>
                <a:latin typeface="Microsoft Sans Serif"/>
                <a:cs typeface="Microsoft Sans Serif"/>
              </a:rPr>
              <a:t> </a:t>
            </a:r>
            <a:r>
              <a:rPr dirty="0" sz="1200" spc="100">
                <a:solidFill>
                  <a:srgbClr val="050506"/>
                </a:solidFill>
                <a:latin typeface="Microsoft Sans Serif"/>
                <a:cs typeface="Microsoft Sans Serif"/>
              </a:rPr>
              <a:t>que</a:t>
            </a:r>
            <a:r>
              <a:rPr dirty="0" sz="1200" spc="50">
                <a:solidFill>
                  <a:srgbClr val="050506"/>
                </a:solidFill>
                <a:latin typeface="Microsoft Sans Serif"/>
                <a:cs typeface="Microsoft Sans Serif"/>
              </a:rPr>
              <a:t> </a:t>
            </a:r>
            <a:r>
              <a:rPr dirty="0" sz="1200" spc="100">
                <a:solidFill>
                  <a:srgbClr val="050506"/>
                </a:solidFill>
                <a:latin typeface="Microsoft Sans Serif"/>
                <a:cs typeface="Microsoft Sans Serif"/>
              </a:rPr>
              <a:t>puedas</a:t>
            </a:r>
            <a:r>
              <a:rPr dirty="0" sz="1200" spc="50">
                <a:solidFill>
                  <a:srgbClr val="050506"/>
                </a:solidFill>
                <a:latin typeface="Microsoft Sans Serif"/>
                <a:cs typeface="Microsoft Sans Serif"/>
              </a:rPr>
              <a:t> </a:t>
            </a:r>
            <a:r>
              <a:rPr dirty="0" sz="1200" spc="90">
                <a:solidFill>
                  <a:srgbClr val="050506"/>
                </a:solidFill>
                <a:latin typeface="Microsoft Sans Serif"/>
                <a:cs typeface="Microsoft Sans Serif"/>
              </a:rPr>
              <a:t>para</a:t>
            </a:r>
            <a:r>
              <a:rPr dirty="0" sz="1200" spc="50">
                <a:solidFill>
                  <a:srgbClr val="050506"/>
                </a:solidFill>
                <a:latin typeface="Microsoft Sans Serif"/>
                <a:cs typeface="Microsoft Sans Serif"/>
              </a:rPr>
              <a:t> </a:t>
            </a:r>
            <a:r>
              <a:rPr dirty="0" sz="1200" spc="80">
                <a:solidFill>
                  <a:srgbClr val="050506"/>
                </a:solidFill>
                <a:latin typeface="Microsoft Sans Serif"/>
                <a:cs typeface="Microsoft Sans Serif"/>
              </a:rPr>
              <a:t>crear</a:t>
            </a:r>
            <a:r>
              <a:rPr dirty="0" sz="1200" spc="50">
                <a:solidFill>
                  <a:srgbClr val="050506"/>
                </a:solidFill>
                <a:latin typeface="Microsoft Sans Serif"/>
                <a:cs typeface="Microsoft Sans Serif"/>
              </a:rPr>
              <a:t> </a:t>
            </a:r>
            <a:r>
              <a:rPr dirty="0" sz="1200" spc="100">
                <a:solidFill>
                  <a:srgbClr val="050506"/>
                </a:solidFill>
                <a:latin typeface="Microsoft Sans Serif"/>
                <a:cs typeface="Microsoft Sans Serif"/>
              </a:rPr>
              <a:t>un</a:t>
            </a:r>
            <a:r>
              <a:rPr dirty="0" sz="1200" spc="50">
                <a:solidFill>
                  <a:srgbClr val="050506"/>
                </a:solidFill>
                <a:latin typeface="Microsoft Sans Serif"/>
                <a:cs typeface="Microsoft Sans Serif"/>
              </a:rPr>
              <a:t> </a:t>
            </a:r>
            <a:r>
              <a:rPr dirty="0" sz="1200" spc="75">
                <a:solidFill>
                  <a:srgbClr val="050506"/>
                </a:solidFill>
                <a:latin typeface="Microsoft Sans Serif"/>
                <a:cs typeface="Microsoft Sans Serif"/>
              </a:rPr>
              <a:t>lienzo</a:t>
            </a:r>
            <a:r>
              <a:rPr dirty="0" sz="1200" spc="50">
                <a:solidFill>
                  <a:srgbClr val="050506"/>
                </a:solidFill>
                <a:latin typeface="Microsoft Sans Serif"/>
                <a:cs typeface="Microsoft Sans Serif"/>
              </a:rPr>
              <a:t> </a:t>
            </a:r>
            <a:r>
              <a:rPr dirty="0" sz="1200" spc="100">
                <a:solidFill>
                  <a:srgbClr val="050506"/>
                </a:solidFill>
                <a:latin typeface="Microsoft Sans Serif"/>
                <a:cs typeface="Microsoft Sans Serif"/>
              </a:rPr>
              <a:t>en</a:t>
            </a:r>
            <a:r>
              <a:rPr dirty="0" sz="1200" spc="50">
                <a:solidFill>
                  <a:srgbClr val="050506"/>
                </a:solidFill>
                <a:latin typeface="Microsoft Sans Serif"/>
                <a:cs typeface="Microsoft Sans Serif"/>
              </a:rPr>
              <a:t> </a:t>
            </a:r>
            <a:r>
              <a:rPr dirty="0" sz="1200" spc="85">
                <a:solidFill>
                  <a:srgbClr val="050506"/>
                </a:solidFill>
                <a:latin typeface="Microsoft Sans Serif"/>
                <a:cs typeface="Microsoft Sans Serif"/>
              </a:rPr>
              <a:t>blanco</a:t>
            </a:r>
            <a:r>
              <a:rPr dirty="0" sz="1200" spc="50">
                <a:solidFill>
                  <a:srgbClr val="050506"/>
                </a:solidFill>
                <a:latin typeface="Microsoft Sans Serif"/>
                <a:cs typeface="Microsoft Sans Serif"/>
              </a:rPr>
              <a:t> </a:t>
            </a:r>
            <a:r>
              <a:rPr dirty="0" sz="1200" spc="90">
                <a:solidFill>
                  <a:srgbClr val="050506"/>
                </a:solidFill>
                <a:latin typeface="Microsoft Sans Serif"/>
                <a:cs typeface="Microsoft Sans Serif"/>
              </a:rPr>
              <a:t>para</a:t>
            </a:r>
            <a:r>
              <a:rPr dirty="0" sz="1200" spc="50">
                <a:solidFill>
                  <a:srgbClr val="050506"/>
                </a:solidFill>
                <a:latin typeface="Microsoft Sans Serif"/>
                <a:cs typeface="Microsoft Sans Serif"/>
              </a:rPr>
              <a:t> </a:t>
            </a:r>
            <a:r>
              <a:rPr dirty="0" sz="1200" spc="75">
                <a:solidFill>
                  <a:srgbClr val="050506"/>
                </a:solidFill>
                <a:latin typeface="Microsoft Sans Serif"/>
                <a:cs typeface="Microsoft Sans Serif"/>
              </a:rPr>
              <a:t>los  </a:t>
            </a:r>
            <a:r>
              <a:rPr dirty="0" sz="1200" spc="100">
                <a:solidFill>
                  <a:srgbClr val="050506"/>
                </a:solidFill>
                <a:latin typeface="Microsoft Sans Serif"/>
                <a:cs typeface="Microsoft Sans Serif"/>
              </a:rPr>
              <a:t>compradores</a:t>
            </a:r>
            <a:r>
              <a:rPr dirty="0" sz="1200" spc="50">
                <a:solidFill>
                  <a:srgbClr val="050506"/>
                </a:solidFill>
                <a:latin typeface="Microsoft Sans Serif"/>
                <a:cs typeface="Microsoft Sans Serif"/>
              </a:rPr>
              <a:t> </a:t>
            </a:r>
            <a:r>
              <a:rPr dirty="0" sz="1200" spc="95">
                <a:solidFill>
                  <a:srgbClr val="050506"/>
                </a:solidFill>
                <a:latin typeface="Microsoft Sans Serif"/>
                <a:cs typeface="Microsoft Sans Serif"/>
              </a:rPr>
              <a:t>y</a:t>
            </a:r>
            <a:r>
              <a:rPr dirty="0" sz="1200" spc="50">
                <a:solidFill>
                  <a:srgbClr val="050506"/>
                </a:solidFill>
                <a:latin typeface="Microsoft Sans Serif"/>
                <a:cs typeface="Microsoft Sans Serif"/>
              </a:rPr>
              <a:t> </a:t>
            </a:r>
            <a:r>
              <a:rPr dirty="0" sz="1200" spc="95">
                <a:solidFill>
                  <a:srgbClr val="050506"/>
                </a:solidFill>
                <a:latin typeface="Microsoft Sans Serif"/>
                <a:cs typeface="Microsoft Sans Serif"/>
              </a:rPr>
              <a:t>hacer</a:t>
            </a:r>
            <a:r>
              <a:rPr dirty="0" sz="1200" spc="50">
                <a:solidFill>
                  <a:srgbClr val="050506"/>
                </a:solidFill>
                <a:latin typeface="Microsoft Sans Serif"/>
                <a:cs typeface="Microsoft Sans Serif"/>
              </a:rPr>
              <a:t> </a:t>
            </a:r>
            <a:r>
              <a:rPr dirty="0" sz="1200" spc="105">
                <a:solidFill>
                  <a:srgbClr val="050506"/>
                </a:solidFill>
                <a:latin typeface="Microsoft Sans Serif"/>
                <a:cs typeface="Microsoft Sans Serif"/>
              </a:rPr>
              <a:t>que</a:t>
            </a:r>
            <a:r>
              <a:rPr dirty="0" sz="1200" spc="50">
                <a:solidFill>
                  <a:srgbClr val="050506"/>
                </a:solidFill>
                <a:latin typeface="Microsoft Sans Serif"/>
                <a:cs typeface="Microsoft Sans Serif"/>
              </a:rPr>
              <a:t> </a:t>
            </a:r>
            <a:r>
              <a:rPr dirty="0" sz="1200" spc="80">
                <a:solidFill>
                  <a:srgbClr val="050506"/>
                </a:solidFill>
                <a:latin typeface="Microsoft Sans Serif"/>
                <a:cs typeface="Microsoft Sans Serif"/>
              </a:rPr>
              <a:t>tu</a:t>
            </a:r>
            <a:r>
              <a:rPr dirty="0" sz="1200" spc="50">
                <a:solidFill>
                  <a:srgbClr val="050506"/>
                </a:solidFill>
                <a:latin typeface="Microsoft Sans Serif"/>
                <a:cs typeface="Microsoft Sans Serif"/>
              </a:rPr>
              <a:t> </a:t>
            </a:r>
            <a:r>
              <a:rPr dirty="0" sz="1200" spc="100">
                <a:solidFill>
                  <a:srgbClr val="050506"/>
                </a:solidFill>
                <a:latin typeface="Microsoft Sans Serif"/>
                <a:cs typeface="Microsoft Sans Serif"/>
              </a:rPr>
              <a:t>casa</a:t>
            </a:r>
            <a:r>
              <a:rPr dirty="0" sz="1200" spc="50">
                <a:solidFill>
                  <a:srgbClr val="050506"/>
                </a:solidFill>
                <a:latin typeface="Microsoft Sans Serif"/>
                <a:cs typeface="Microsoft Sans Serif"/>
              </a:rPr>
              <a:t> </a:t>
            </a:r>
            <a:r>
              <a:rPr dirty="0" sz="1200" spc="95">
                <a:solidFill>
                  <a:srgbClr val="050506"/>
                </a:solidFill>
                <a:latin typeface="Microsoft Sans Serif"/>
                <a:cs typeface="Microsoft Sans Serif"/>
              </a:rPr>
              <a:t>parezca</a:t>
            </a:r>
            <a:r>
              <a:rPr dirty="0" sz="1200" spc="50">
                <a:solidFill>
                  <a:srgbClr val="050506"/>
                </a:solidFill>
                <a:latin typeface="Microsoft Sans Serif"/>
                <a:cs typeface="Microsoft Sans Serif"/>
              </a:rPr>
              <a:t> </a:t>
            </a:r>
            <a:r>
              <a:rPr dirty="0" sz="1200" spc="120">
                <a:solidFill>
                  <a:srgbClr val="050506"/>
                </a:solidFill>
                <a:latin typeface="Microsoft Sans Serif"/>
                <a:cs typeface="Microsoft Sans Serif"/>
              </a:rPr>
              <a:t>más</a:t>
            </a:r>
            <a:r>
              <a:rPr dirty="0" sz="1200" spc="50">
                <a:solidFill>
                  <a:srgbClr val="050506"/>
                </a:solidFill>
                <a:latin typeface="Microsoft Sans Serif"/>
                <a:cs typeface="Microsoft Sans Serif"/>
              </a:rPr>
              <a:t> </a:t>
            </a:r>
            <a:r>
              <a:rPr dirty="0" sz="1200" spc="90">
                <a:solidFill>
                  <a:srgbClr val="050506"/>
                </a:solidFill>
                <a:latin typeface="Microsoft Sans Serif"/>
                <a:cs typeface="Microsoft Sans Serif"/>
              </a:rPr>
              <a:t>espaciosa.</a:t>
            </a:r>
            <a:endParaRPr sz="1200">
              <a:latin typeface="Microsoft Sans Serif"/>
              <a:cs typeface="Microsoft Sans Serif"/>
            </a:endParaRPr>
          </a:p>
          <a:p>
            <a:pPr marL="436245" indent="-203200">
              <a:lnSpc>
                <a:spcPct val="100000"/>
              </a:lnSpc>
              <a:buFont typeface="Symbol"/>
              <a:buChar char=""/>
              <a:tabLst>
                <a:tab pos="436245" algn="l"/>
              </a:tabLst>
            </a:pPr>
            <a:r>
              <a:rPr dirty="0" sz="1200" spc="85">
                <a:solidFill>
                  <a:srgbClr val="050506"/>
                </a:solidFill>
                <a:latin typeface="Microsoft Sans Serif"/>
                <a:cs typeface="Microsoft Sans Serif"/>
              </a:rPr>
              <a:t>Actualice </a:t>
            </a:r>
            <a:r>
              <a:rPr dirty="0" sz="1200" spc="80">
                <a:solidFill>
                  <a:srgbClr val="050506"/>
                </a:solidFill>
                <a:latin typeface="Microsoft Sans Serif"/>
                <a:cs typeface="Microsoft Sans Serif"/>
              </a:rPr>
              <a:t>los </a:t>
            </a:r>
            <a:r>
              <a:rPr dirty="0" sz="1200" spc="90">
                <a:solidFill>
                  <a:srgbClr val="050506"/>
                </a:solidFill>
                <a:latin typeface="Microsoft Sans Serif"/>
                <a:cs typeface="Microsoft Sans Serif"/>
              </a:rPr>
              <a:t>electrodomésticos </a:t>
            </a:r>
            <a:r>
              <a:rPr dirty="0" sz="1200" spc="105">
                <a:solidFill>
                  <a:srgbClr val="050506"/>
                </a:solidFill>
                <a:latin typeface="Microsoft Sans Serif"/>
                <a:cs typeface="Microsoft Sans Serif"/>
              </a:rPr>
              <a:t>de </a:t>
            </a:r>
            <a:r>
              <a:rPr dirty="0" sz="1200" spc="75">
                <a:solidFill>
                  <a:srgbClr val="050506"/>
                </a:solidFill>
                <a:latin typeface="Microsoft Sans Serif"/>
                <a:cs typeface="Microsoft Sans Serif"/>
              </a:rPr>
              <a:t>la</a:t>
            </a:r>
            <a:r>
              <a:rPr dirty="0" sz="1200" spc="-110">
                <a:solidFill>
                  <a:srgbClr val="050506"/>
                </a:solidFill>
                <a:latin typeface="Microsoft Sans Serif"/>
                <a:cs typeface="Microsoft Sans Serif"/>
              </a:rPr>
              <a:t> </a:t>
            </a:r>
            <a:r>
              <a:rPr dirty="0" sz="1200" spc="85">
                <a:solidFill>
                  <a:srgbClr val="050506"/>
                </a:solidFill>
                <a:latin typeface="Microsoft Sans Serif"/>
                <a:cs typeface="Microsoft Sans Serif"/>
              </a:rPr>
              <a:t>cocina.</a:t>
            </a:r>
            <a:endParaRPr sz="1200">
              <a:latin typeface="Microsoft Sans Serif"/>
              <a:cs typeface="Microsoft Sans Serif"/>
            </a:endParaRPr>
          </a:p>
          <a:p>
            <a:pPr marL="436245" indent="-203200">
              <a:lnSpc>
                <a:spcPct val="100000"/>
              </a:lnSpc>
              <a:buFont typeface="Symbol"/>
              <a:buChar char=""/>
              <a:tabLst>
                <a:tab pos="436245" algn="l"/>
              </a:tabLst>
            </a:pPr>
            <a:r>
              <a:rPr dirty="0" sz="1200" spc="105">
                <a:solidFill>
                  <a:srgbClr val="050506"/>
                </a:solidFill>
                <a:latin typeface="Microsoft Sans Serif"/>
                <a:cs typeface="Microsoft Sans Serif"/>
              </a:rPr>
              <a:t>Guarda </a:t>
            </a:r>
            <a:r>
              <a:rPr dirty="0" sz="1200" spc="80">
                <a:solidFill>
                  <a:srgbClr val="050506"/>
                </a:solidFill>
                <a:latin typeface="Microsoft Sans Serif"/>
                <a:cs typeface="Microsoft Sans Serif"/>
              </a:rPr>
              <a:t>los </a:t>
            </a:r>
            <a:r>
              <a:rPr dirty="0" sz="1200" spc="85">
                <a:solidFill>
                  <a:srgbClr val="050506"/>
                </a:solidFill>
                <a:latin typeface="Microsoft Sans Serif"/>
                <a:cs typeface="Microsoft Sans Serif"/>
              </a:rPr>
              <a:t>objetos </a:t>
            </a:r>
            <a:r>
              <a:rPr dirty="0" sz="1200" spc="105">
                <a:solidFill>
                  <a:srgbClr val="050506"/>
                </a:solidFill>
                <a:latin typeface="Microsoft Sans Serif"/>
                <a:cs typeface="Microsoft Sans Serif"/>
              </a:rPr>
              <a:t>de</a:t>
            </a:r>
            <a:r>
              <a:rPr dirty="0" sz="1200" spc="-70">
                <a:solidFill>
                  <a:srgbClr val="050506"/>
                </a:solidFill>
                <a:latin typeface="Microsoft Sans Serif"/>
                <a:cs typeface="Microsoft Sans Serif"/>
              </a:rPr>
              <a:t> </a:t>
            </a:r>
            <a:r>
              <a:rPr dirty="0" sz="1200" spc="75">
                <a:solidFill>
                  <a:srgbClr val="050506"/>
                </a:solidFill>
                <a:latin typeface="Microsoft Sans Serif"/>
                <a:cs typeface="Microsoft Sans Serif"/>
              </a:rPr>
              <a:t>valor.</a:t>
            </a:r>
            <a:endParaRPr sz="1200">
              <a:latin typeface="Microsoft Sans Serif"/>
              <a:cs typeface="Microsoft Sans Serif"/>
            </a:endParaRPr>
          </a:p>
        </p:txBody>
      </p:sp>
      <p:sp>
        <p:nvSpPr>
          <p:cNvPr id="11" name="object 11"/>
          <p:cNvSpPr/>
          <p:nvPr/>
        </p:nvSpPr>
        <p:spPr>
          <a:xfrm>
            <a:off x="656708" y="1388231"/>
            <a:ext cx="3241986" cy="1338354"/>
          </a:xfrm>
          <a:prstGeom prst="rect">
            <a:avLst/>
          </a:prstGeom>
          <a:blipFill>
            <a:blip r:embed="rId8" cstate="print"/>
            <a:stretch>
              <a:fillRect/>
            </a:stretch>
          </a:blipFill>
        </p:spPr>
        <p:txBody>
          <a:bodyPr wrap="square" lIns="0" tIns="0" rIns="0" bIns="0" rtlCol="0"/>
          <a:lstStyle/>
          <a:p/>
        </p:txBody>
      </p:sp>
      <p:sp>
        <p:nvSpPr>
          <p:cNvPr id="12" name="object 12"/>
          <p:cNvSpPr txBox="1">
            <a:spLocks noGrp="1"/>
          </p:cNvSpPr>
          <p:nvPr>
            <p:ph type="title"/>
          </p:nvPr>
        </p:nvSpPr>
        <p:spPr>
          <a:xfrm>
            <a:off x="652322" y="1291107"/>
            <a:ext cx="3162300" cy="1478280"/>
          </a:xfrm>
          <a:prstGeom prst="rect"/>
        </p:spPr>
        <p:txBody>
          <a:bodyPr wrap="square" lIns="0" tIns="12700" rIns="0" bIns="0" rtlCol="0" vert="horz">
            <a:spAutoFit/>
          </a:bodyPr>
          <a:lstStyle/>
          <a:p>
            <a:pPr marL="12700">
              <a:lnSpc>
                <a:spcPct val="100000"/>
              </a:lnSpc>
              <a:spcBef>
                <a:spcPts val="100"/>
              </a:spcBef>
            </a:pPr>
            <a:r>
              <a:rPr dirty="0" sz="2200" spc="85">
                <a:solidFill>
                  <a:srgbClr val="000000"/>
                </a:solidFill>
              </a:rPr>
              <a:t>Mejoras </a:t>
            </a:r>
            <a:r>
              <a:rPr dirty="0" sz="2200" spc="90">
                <a:solidFill>
                  <a:srgbClr val="000000"/>
                </a:solidFill>
              </a:rPr>
              <a:t>comunes </a:t>
            </a:r>
            <a:r>
              <a:rPr dirty="0" sz="2200" spc="85">
                <a:solidFill>
                  <a:srgbClr val="000000"/>
                </a:solidFill>
              </a:rPr>
              <a:t>en</a:t>
            </a:r>
            <a:r>
              <a:rPr dirty="0" sz="2200" spc="-60">
                <a:solidFill>
                  <a:srgbClr val="000000"/>
                </a:solidFill>
              </a:rPr>
              <a:t> </a:t>
            </a:r>
            <a:r>
              <a:rPr dirty="0" sz="2200" spc="60">
                <a:solidFill>
                  <a:srgbClr val="000000"/>
                </a:solidFill>
              </a:rPr>
              <a:t>el</a:t>
            </a:r>
            <a:endParaRPr sz="2200"/>
          </a:p>
          <a:p>
            <a:pPr marL="12700" marR="5080">
              <a:lnSpc>
                <a:spcPct val="166700"/>
              </a:lnSpc>
            </a:pPr>
            <a:r>
              <a:rPr dirty="0" sz="2200" spc="85">
                <a:solidFill>
                  <a:srgbClr val="000000"/>
                </a:solidFill>
              </a:rPr>
              <a:t>hogar </a:t>
            </a:r>
            <a:r>
              <a:rPr dirty="0" sz="2200" spc="90">
                <a:solidFill>
                  <a:srgbClr val="000000"/>
                </a:solidFill>
              </a:rPr>
              <a:t>que hay que</a:t>
            </a:r>
            <a:r>
              <a:rPr dirty="0" sz="2200" spc="-145">
                <a:solidFill>
                  <a:srgbClr val="000000"/>
                </a:solidFill>
              </a:rPr>
              <a:t> </a:t>
            </a:r>
            <a:r>
              <a:rPr dirty="0" sz="2200" spc="75">
                <a:solidFill>
                  <a:srgbClr val="000000"/>
                </a:solidFill>
              </a:rPr>
              <a:t>tener  </a:t>
            </a:r>
            <a:r>
              <a:rPr dirty="0" sz="2200" spc="85">
                <a:solidFill>
                  <a:srgbClr val="000000"/>
                </a:solidFill>
              </a:rPr>
              <a:t>en</a:t>
            </a:r>
            <a:r>
              <a:rPr dirty="0" sz="2200" spc="40">
                <a:solidFill>
                  <a:srgbClr val="000000"/>
                </a:solidFill>
              </a:rPr>
              <a:t> </a:t>
            </a:r>
            <a:r>
              <a:rPr dirty="0" sz="2200" spc="80">
                <a:solidFill>
                  <a:srgbClr val="000000"/>
                </a:solidFill>
              </a:rPr>
              <a:t>cuenta</a:t>
            </a:r>
            <a:endParaRPr sz="2200"/>
          </a:p>
        </p:txBody>
      </p:sp>
      <p:sp>
        <p:nvSpPr>
          <p:cNvPr id="13" name="object 13"/>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7307646"/>
            <a:ext cx="7751872" cy="2235615"/>
          </a:xfrm>
          <a:prstGeom prst="rect">
            <a:avLst/>
          </a:prstGeom>
          <a:blipFill>
            <a:blip r:embed="rId3" cstate="print"/>
            <a:stretch>
              <a:fillRect/>
            </a:stretch>
          </a:blipFill>
        </p:spPr>
        <p:txBody>
          <a:bodyPr wrap="square" lIns="0" tIns="0" rIns="0" bIns="0" rtlCol="0"/>
          <a:lstStyle/>
          <a:p/>
        </p:txBody>
      </p:sp>
      <p:sp>
        <p:nvSpPr>
          <p:cNvPr id="4" name="object 4"/>
          <p:cNvSpPr txBox="1"/>
          <p:nvPr/>
        </p:nvSpPr>
        <p:spPr>
          <a:xfrm>
            <a:off x="830833" y="335000"/>
            <a:ext cx="6214110" cy="2402840"/>
          </a:xfrm>
          <a:prstGeom prst="rect">
            <a:avLst/>
          </a:prstGeom>
        </p:spPr>
        <p:txBody>
          <a:bodyPr wrap="square" lIns="0" tIns="12700" rIns="0" bIns="0" rtlCol="0" vert="horz">
            <a:spAutoFit/>
          </a:bodyPr>
          <a:lstStyle/>
          <a:p>
            <a:pPr marL="168910" indent="-156210">
              <a:lnSpc>
                <a:spcPct val="100000"/>
              </a:lnSpc>
              <a:spcBef>
                <a:spcPts val="100"/>
              </a:spcBef>
              <a:buClr>
                <a:srgbClr val="060606"/>
              </a:buClr>
              <a:buFont typeface="Verdana"/>
              <a:buChar char="•"/>
              <a:tabLst>
                <a:tab pos="188595" algn="l"/>
              </a:tabLst>
            </a:pPr>
            <a:r>
              <a:rPr dirty="0" sz="1200" spc="20">
                <a:solidFill>
                  <a:srgbClr val="050505"/>
                </a:solidFill>
                <a:latin typeface="Verdana"/>
                <a:cs typeface="Verdana"/>
              </a:rPr>
              <a:t>Aseg</a:t>
            </a:r>
            <a:r>
              <a:rPr dirty="0" sz="1200" spc="20">
                <a:solidFill>
                  <a:srgbClr val="050505"/>
                </a:solidFill>
                <a:latin typeface="Verdana"/>
                <a:cs typeface="Verdana"/>
              </a:rPr>
              <a:t>úrese </a:t>
            </a:r>
            <a:r>
              <a:rPr dirty="0" sz="1200" spc="30">
                <a:solidFill>
                  <a:srgbClr val="050505"/>
                </a:solidFill>
                <a:latin typeface="Verdana"/>
                <a:cs typeface="Verdana"/>
              </a:rPr>
              <a:t>de que </a:t>
            </a:r>
            <a:r>
              <a:rPr dirty="0" sz="1200" spc="20">
                <a:solidFill>
                  <a:srgbClr val="050505"/>
                </a:solidFill>
                <a:latin typeface="Verdana"/>
                <a:cs typeface="Verdana"/>
              </a:rPr>
              <a:t>todas las bombillas </a:t>
            </a:r>
            <a:r>
              <a:rPr dirty="0" sz="1200" spc="30">
                <a:solidFill>
                  <a:srgbClr val="050505"/>
                </a:solidFill>
                <a:latin typeface="Verdana"/>
                <a:cs typeface="Verdana"/>
              </a:rPr>
              <a:t>de </a:t>
            </a:r>
            <a:r>
              <a:rPr dirty="0" sz="1200" spc="20">
                <a:solidFill>
                  <a:srgbClr val="050505"/>
                </a:solidFill>
                <a:latin typeface="Verdana"/>
                <a:cs typeface="Verdana"/>
              </a:rPr>
              <a:t>la </a:t>
            </a:r>
            <a:r>
              <a:rPr dirty="0" sz="1200" spc="25">
                <a:solidFill>
                  <a:srgbClr val="050505"/>
                </a:solidFill>
                <a:latin typeface="Verdana"/>
                <a:cs typeface="Verdana"/>
              </a:rPr>
              <a:t>casa</a:t>
            </a:r>
            <a:r>
              <a:rPr dirty="0" sz="1200" spc="-275">
                <a:solidFill>
                  <a:srgbClr val="050505"/>
                </a:solidFill>
                <a:latin typeface="Verdana"/>
                <a:cs typeface="Verdana"/>
              </a:rPr>
              <a:t> </a:t>
            </a:r>
            <a:r>
              <a:rPr dirty="0" sz="1200" spc="15">
                <a:solidFill>
                  <a:srgbClr val="050505"/>
                </a:solidFill>
                <a:latin typeface="Verdana"/>
                <a:cs typeface="Verdana"/>
              </a:rPr>
              <a:t>funcionan.</a:t>
            </a:r>
            <a:endParaRPr sz="1200">
              <a:latin typeface="Verdana"/>
              <a:cs typeface="Verdana"/>
            </a:endParaRPr>
          </a:p>
          <a:p>
            <a:pPr marL="168910" marR="5080" indent="-156210">
              <a:lnSpc>
                <a:spcPct val="100000"/>
              </a:lnSpc>
              <a:buClr>
                <a:srgbClr val="060606"/>
              </a:buClr>
              <a:buChar char="•"/>
              <a:tabLst>
                <a:tab pos="188595" algn="l"/>
              </a:tabLst>
            </a:pPr>
            <a:r>
              <a:rPr dirty="0" sz="1200" spc="20">
                <a:solidFill>
                  <a:srgbClr val="050505"/>
                </a:solidFill>
                <a:latin typeface="Verdana"/>
                <a:cs typeface="Verdana"/>
              </a:rPr>
              <a:t>Limpie todos los espacios </a:t>
            </a:r>
            <a:r>
              <a:rPr dirty="0" sz="1200" spc="15">
                <a:solidFill>
                  <a:srgbClr val="050505"/>
                </a:solidFill>
                <a:latin typeface="Verdana"/>
                <a:cs typeface="Verdana"/>
              </a:rPr>
              <a:t>sucios, </a:t>
            </a:r>
            <a:r>
              <a:rPr dirty="0" sz="1200" spc="20">
                <a:solidFill>
                  <a:srgbClr val="050505"/>
                </a:solidFill>
                <a:latin typeface="Verdana"/>
                <a:cs typeface="Verdana"/>
              </a:rPr>
              <a:t>lave las paredes </a:t>
            </a:r>
            <a:r>
              <a:rPr dirty="0" sz="1200" spc="40">
                <a:solidFill>
                  <a:srgbClr val="050505"/>
                </a:solidFill>
                <a:latin typeface="Verdana"/>
                <a:cs typeface="Verdana"/>
              </a:rPr>
              <a:t>y </a:t>
            </a:r>
            <a:r>
              <a:rPr dirty="0" sz="1200" spc="20">
                <a:solidFill>
                  <a:srgbClr val="050505"/>
                </a:solidFill>
                <a:latin typeface="Verdana"/>
                <a:cs typeface="Verdana"/>
              </a:rPr>
              <a:t>los </a:t>
            </a:r>
            <a:r>
              <a:rPr dirty="0" sz="1200" spc="15">
                <a:solidFill>
                  <a:srgbClr val="050505"/>
                </a:solidFill>
                <a:latin typeface="Verdana"/>
                <a:cs typeface="Verdana"/>
              </a:rPr>
              <a:t>zócalos, </a:t>
            </a:r>
            <a:r>
              <a:rPr dirty="0" sz="1200" spc="10">
                <a:solidFill>
                  <a:srgbClr val="050505"/>
                </a:solidFill>
                <a:latin typeface="Verdana"/>
                <a:cs typeface="Verdana"/>
              </a:rPr>
              <a:t>las  </a:t>
            </a:r>
            <a:r>
              <a:rPr dirty="0" sz="1200" spc="20">
                <a:solidFill>
                  <a:srgbClr val="050505"/>
                </a:solidFill>
                <a:latin typeface="Verdana"/>
                <a:cs typeface="Verdana"/>
              </a:rPr>
              <a:t>bañeras, las duchas, los </a:t>
            </a:r>
            <a:r>
              <a:rPr dirty="0" sz="1200" spc="15">
                <a:solidFill>
                  <a:srgbClr val="050505"/>
                </a:solidFill>
                <a:latin typeface="Verdana"/>
                <a:cs typeface="Verdana"/>
              </a:rPr>
              <a:t>suelos, limpie </a:t>
            </a:r>
            <a:r>
              <a:rPr dirty="0" sz="1200" spc="20">
                <a:solidFill>
                  <a:srgbClr val="050505"/>
                </a:solidFill>
                <a:latin typeface="Verdana"/>
                <a:cs typeface="Verdana"/>
              </a:rPr>
              <a:t>las alfombras </a:t>
            </a:r>
            <a:r>
              <a:rPr dirty="0" sz="1200" spc="25">
                <a:solidFill>
                  <a:srgbClr val="050505"/>
                </a:solidFill>
                <a:latin typeface="Verdana"/>
                <a:cs typeface="Verdana"/>
              </a:rPr>
              <a:t>con champú, </a:t>
            </a:r>
            <a:r>
              <a:rPr dirty="0" sz="1200" spc="15">
                <a:solidFill>
                  <a:srgbClr val="050505"/>
                </a:solidFill>
                <a:latin typeface="Verdana"/>
                <a:cs typeface="Verdana"/>
              </a:rPr>
              <a:t>limpie</a:t>
            </a:r>
            <a:r>
              <a:rPr dirty="0" sz="1200" spc="-240">
                <a:solidFill>
                  <a:srgbClr val="050505"/>
                </a:solidFill>
                <a:latin typeface="Verdana"/>
                <a:cs typeface="Verdana"/>
              </a:rPr>
              <a:t> </a:t>
            </a:r>
            <a:r>
              <a:rPr dirty="0" sz="1200" spc="10">
                <a:solidFill>
                  <a:srgbClr val="050505"/>
                </a:solidFill>
                <a:latin typeface="Verdana"/>
                <a:cs typeface="Verdana"/>
              </a:rPr>
              <a:t>las  </a:t>
            </a:r>
            <a:r>
              <a:rPr dirty="0" sz="1200" spc="20">
                <a:solidFill>
                  <a:srgbClr val="050505"/>
                </a:solidFill>
                <a:latin typeface="Verdana"/>
                <a:cs typeface="Verdana"/>
              </a:rPr>
              <a:t>cocinas </a:t>
            </a:r>
            <a:r>
              <a:rPr dirty="0" sz="1200" spc="40">
                <a:solidFill>
                  <a:srgbClr val="050505"/>
                </a:solidFill>
                <a:latin typeface="Verdana"/>
                <a:cs typeface="Verdana"/>
              </a:rPr>
              <a:t>y </a:t>
            </a:r>
            <a:r>
              <a:rPr dirty="0" sz="1200" spc="20">
                <a:solidFill>
                  <a:srgbClr val="050505"/>
                </a:solidFill>
                <a:latin typeface="Verdana"/>
                <a:cs typeface="Verdana"/>
              </a:rPr>
              <a:t>elimine las </a:t>
            </a:r>
            <a:r>
              <a:rPr dirty="0" sz="1200" spc="25">
                <a:solidFill>
                  <a:srgbClr val="050505"/>
                </a:solidFill>
                <a:latin typeface="Verdana"/>
                <a:cs typeface="Verdana"/>
              </a:rPr>
              <a:t>manchas </a:t>
            </a:r>
            <a:r>
              <a:rPr dirty="0" sz="1200" spc="30">
                <a:solidFill>
                  <a:srgbClr val="050505"/>
                </a:solidFill>
                <a:latin typeface="Verdana"/>
                <a:cs typeface="Verdana"/>
              </a:rPr>
              <a:t>de </a:t>
            </a:r>
            <a:r>
              <a:rPr dirty="0" sz="1200" spc="20">
                <a:solidFill>
                  <a:srgbClr val="050505"/>
                </a:solidFill>
                <a:latin typeface="Verdana"/>
                <a:cs typeface="Verdana"/>
              </a:rPr>
              <a:t>las</a:t>
            </a:r>
            <a:r>
              <a:rPr dirty="0" sz="1200" spc="-235">
                <a:solidFill>
                  <a:srgbClr val="050505"/>
                </a:solidFill>
                <a:latin typeface="Verdana"/>
                <a:cs typeface="Verdana"/>
              </a:rPr>
              <a:t> </a:t>
            </a:r>
            <a:r>
              <a:rPr dirty="0" sz="1200" spc="20">
                <a:solidFill>
                  <a:srgbClr val="050505"/>
                </a:solidFill>
                <a:latin typeface="Verdana"/>
                <a:cs typeface="Verdana"/>
              </a:rPr>
              <a:t>entradas.</a:t>
            </a:r>
            <a:endParaRPr sz="1200">
              <a:latin typeface="Verdana"/>
              <a:cs typeface="Verdana"/>
            </a:endParaRPr>
          </a:p>
          <a:p>
            <a:pPr marL="168910" marR="134620" indent="-156210">
              <a:lnSpc>
                <a:spcPct val="100000"/>
              </a:lnSpc>
              <a:buClr>
                <a:srgbClr val="060606"/>
              </a:buClr>
              <a:buChar char="•"/>
              <a:tabLst>
                <a:tab pos="188595" algn="l"/>
              </a:tabLst>
            </a:pPr>
            <a:r>
              <a:rPr dirty="0" sz="1200" spc="20">
                <a:solidFill>
                  <a:srgbClr val="050505"/>
                </a:solidFill>
                <a:latin typeface="Verdana"/>
                <a:cs typeface="Verdana"/>
              </a:rPr>
              <a:t>Considere la </a:t>
            </a:r>
            <a:r>
              <a:rPr dirty="0" sz="1200" spc="15">
                <a:solidFill>
                  <a:srgbClr val="050505"/>
                </a:solidFill>
                <a:latin typeface="Verdana"/>
                <a:cs typeface="Verdana"/>
              </a:rPr>
              <a:t>posibilidad </a:t>
            </a:r>
            <a:r>
              <a:rPr dirty="0" sz="1200" spc="30">
                <a:solidFill>
                  <a:srgbClr val="050505"/>
                </a:solidFill>
                <a:latin typeface="Verdana"/>
                <a:cs typeface="Verdana"/>
              </a:rPr>
              <a:t>de </a:t>
            </a:r>
            <a:r>
              <a:rPr dirty="0" sz="1200" spc="15">
                <a:solidFill>
                  <a:srgbClr val="050505"/>
                </a:solidFill>
                <a:latin typeface="Verdana"/>
                <a:cs typeface="Verdana"/>
              </a:rPr>
              <a:t>contratar </a:t>
            </a:r>
            <a:r>
              <a:rPr dirty="0" sz="1200" spc="40">
                <a:solidFill>
                  <a:srgbClr val="050505"/>
                </a:solidFill>
                <a:latin typeface="Verdana"/>
                <a:cs typeface="Verdana"/>
              </a:rPr>
              <a:t>a </a:t>
            </a:r>
            <a:r>
              <a:rPr dirty="0" sz="1200" spc="35">
                <a:solidFill>
                  <a:srgbClr val="050505"/>
                </a:solidFill>
                <a:latin typeface="Verdana"/>
                <a:cs typeface="Verdana"/>
              </a:rPr>
              <a:t>un</a:t>
            </a:r>
            <a:r>
              <a:rPr dirty="0" sz="1200" spc="-295">
                <a:solidFill>
                  <a:srgbClr val="050505"/>
                </a:solidFill>
                <a:latin typeface="Verdana"/>
                <a:cs typeface="Verdana"/>
              </a:rPr>
              <a:t> </a:t>
            </a:r>
            <a:r>
              <a:rPr dirty="0" sz="1200" spc="15">
                <a:solidFill>
                  <a:srgbClr val="050505"/>
                </a:solidFill>
                <a:latin typeface="Verdana"/>
                <a:cs typeface="Verdana"/>
              </a:rPr>
              <a:t>profesional </a:t>
            </a:r>
            <a:r>
              <a:rPr dirty="0" sz="1200" spc="25">
                <a:solidFill>
                  <a:srgbClr val="050505"/>
                </a:solidFill>
                <a:latin typeface="Verdana"/>
                <a:cs typeface="Verdana"/>
              </a:rPr>
              <a:t>para </a:t>
            </a:r>
            <a:r>
              <a:rPr dirty="0" sz="1200" spc="30">
                <a:solidFill>
                  <a:srgbClr val="050505"/>
                </a:solidFill>
                <a:latin typeface="Verdana"/>
                <a:cs typeface="Verdana"/>
              </a:rPr>
              <a:t>que </a:t>
            </a:r>
            <a:r>
              <a:rPr dirty="0" sz="1200" spc="20">
                <a:solidFill>
                  <a:srgbClr val="050505"/>
                </a:solidFill>
                <a:latin typeface="Verdana"/>
                <a:cs typeface="Verdana"/>
              </a:rPr>
              <a:t>prepare </a:t>
            </a:r>
            <a:r>
              <a:rPr dirty="0" sz="1200" spc="30">
                <a:solidFill>
                  <a:srgbClr val="050505"/>
                </a:solidFill>
                <a:latin typeface="Verdana"/>
                <a:cs typeface="Verdana"/>
              </a:rPr>
              <a:t>su  </a:t>
            </a:r>
            <a:r>
              <a:rPr dirty="0" sz="1200" spc="25">
                <a:solidFill>
                  <a:srgbClr val="050505"/>
                </a:solidFill>
                <a:latin typeface="Verdana"/>
                <a:cs typeface="Verdana"/>
              </a:rPr>
              <a:t>casa para </a:t>
            </a:r>
            <a:r>
              <a:rPr dirty="0" sz="1200" spc="20">
                <a:solidFill>
                  <a:srgbClr val="050505"/>
                </a:solidFill>
                <a:latin typeface="Verdana"/>
                <a:cs typeface="Verdana"/>
              </a:rPr>
              <a:t>la venta. </a:t>
            </a:r>
            <a:r>
              <a:rPr dirty="0" sz="1200" spc="15">
                <a:solidFill>
                  <a:srgbClr val="050505"/>
                </a:solidFill>
                <a:latin typeface="Verdana"/>
                <a:cs typeface="Verdana"/>
              </a:rPr>
              <a:t>Ellos </a:t>
            </a:r>
            <a:r>
              <a:rPr dirty="0" sz="1200" spc="25">
                <a:solidFill>
                  <a:srgbClr val="050505"/>
                </a:solidFill>
                <a:latin typeface="Verdana"/>
                <a:cs typeface="Verdana"/>
              </a:rPr>
              <a:t>conocen </a:t>
            </a:r>
            <a:r>
              <a:rPr dirty="0" sz="1200" spc="20">
                <a:solidFill>
                  <a:srgbClr val="050505"/>
                </a:solidFill>
                <a:latin typeface="Verdana"/>
                <a:cs typeface="Verdana"/>
              </a:rPr>
              <a:t>los </a:t>
            </a:r>
            <a:r>
              <a:rPr dirty="0" sz="1200" spc="15">
                <a:solidFill>
                  <a:srgbClr val="050505"/>
                </a:solidFill>
                <a:latin typeface="Verdana"/>
                <a:cs typeface="Verdana"/>
              </a:rPr>
              <a:t>entresijos </a:t>
            </a:r>
            <a:r>
              <a:rPr dirty="0" sz="1200" spc="30">
                <a:solidFill>
                  <a:srgbClr val="050505"/>
                </a:solidFill>
                <a:latin typeface="Verdana"/>
                <a:cs typeface="Verdana"/>
              </a:rPr>
              <a:t>de cómo </a:t>
            </a:r>
            <a:r>
              <a:rPr dirty="0" sz="1200" spc="20">
                <a:solidFill>
                  <a:srgbClr val="050505"/>
                </a:solidFill>
                <a:latin typeface="Verdana"/>
                <a:cs typeface="Verdana"/>
              </a:rPr>
              <a:t>acentuar </a:t>
            </a:r>
            <a:r>
              <a:rPr dirty="0" sz="1200" spc="10">
                <a:solidFill>
                  <a:srgbClr val="050505"/>
                </a:solidFill>
                <a:latin typeface="Verdana"/>
                <a:cs typeface="Verdana"/>
              </a:rPr>
              <a:t>las  </a:t>
            </a:r>
            <a:r>
              <a:rPr dirty="0" sz="1200" spc="20">
                <a:solidFill>
                  <a:srgbClr val="050505"/>
                </a:solidFill>
                <a:latin typeface="Verdana"/>
                <a:cs typeface="Verdana"/>
              </a:rPr>
              <a:t>mejores </a:t>
            </a:r>
            <a:r>
              <a:rPr dirty="0" sz="1200" spc="15">
                <a:solidFill>
                  <a:srgbClr val="050505"/>
                </a:solidFill>
                <a:latin typeface="Verdana"/>
                <a:cs typeface="Verdana"/>
              </a:rPr>
              <a:t>características </a:t>
            </a:r>
            <a:r>
              <a:rPr dirty="0" sz="1200" spc="30">
                <a:solidFill>
                  <a:srgbClr val="050505"/>
                </a:solidFill>
                <a:latin typeface="Verdana"/>
                <a:cs typeface="Verdana"/>
              </a:rPr>
              <a:t>de su </a:t>
            </a:r>
            <a:r>
              <a:rPr dirty="0" sz="1200" spc="25">
                <a:solidFill>
                  <a:srgbClr val="050505"/>
                </a:solidFill>
                <a:latin typeface="Verdana"/>
                <a:cs typeface="Verdana"/>
              </a:rPr>
              <a:t>casa </a:t>
            </a:r>
            <a:r>
              <a:rPr dirty="0" sz="1200" spc="40">
                <a:solidFill>
                  <a:srgbClr val="050505"/>
                </a:solidFill>
                <a:latin typeface="Verdana"/>
                <a:cs typeface="Verdana"/>
              </a:rPr>
              <a:t>y </a:t>
            </a:r>
            <a:r>
              <a:rPr dirty="0" sz="1200" spc="20">
                <a:solidFill>
                  <a:srgbClr val="050505"/>
                </a:solidFill>
                <a:latin typeface="Verdana"/>
                <a:cs typeface="Verdana"/>
              </a:rPr>
              <a:t>la</a:t>
            </a:r>
            <a:r>
              <a:rPr dirty="0" sz="1200" spc="-229">
                <a:solidFill>
                  <a:srgbClr val="050505"/>
                </a:solidFill>
                <a:latin typeface="Verdana"/>
                <a:cs typeface="Verdana"/>
              </a:rPr>
              <a:t> </a:t>
            </a:r>
            <a:r>
              <a:rPr dirty="0" sz="1200" spc="15">
                <a:solidFill>
                  <a:srgbClr val="050505"/>
                </a:solidFill>
                <a:latin typeface="Verdana"/>
                <a:cs typeface="Verdana"/>
              </a:rPr>
              <a:t>iluminación.</a:t>
            </a:r>
            <a:endParaRPr sz="1200">
              <a:latin typeface="Verdana"/>
              <a:cs typeface="Verdana"/>
            </a:endParaRPr>
          </a:p>
          <a:p>
            <a:pPr marL="168910" marR="293370" indent="-156210">
              <a:lnSpc>
                <a:spcPct val="100000"/>
              </a:lnSpc>
              <a:buClr>
                <a:srgbClr val="060606"/>
              </a:buClr>
              <a:buChar char="•"/>
              <a:tabLst>
                <a:tab pos="188595" algn="l"/>
              </a:tabLst>
            </a:pPr>
            <a:r>
              <a:rPr dirty="0" sz="1200" spc="20">
                <a:solidFill>
                  <a:srgbClr val="050505"/>
                </a:solidFill>
                <a:latin typeface="Verdana"/>
                <a:cs typeface="Verdana"/>
              </a:rPr>
              <a:t>Considere la </a:t>
            </a:r>
            <a:r>
              <a:rPr dirty="0" sz="1200" spc="15">
                <a:solidFill>
                  <a:srgbClr val="050505"/>
                </a:solidFill>
                <a:latin typeface="Verdana"/>
                <a:cs typeface="Verdana"/>
              </a:rPr>
              <a:t>posibilidad </a:t>
            </a:r>
            <a:r>
              <a:rPr dirty="0" sz="1200" spc="30">
                <a:solidFill>
                  <a:srgbClr val="050505"/>
                </a:solidFill>
                <a:latin typeface="Verdana"/>
                <a:cs typeface="Verdana"/>
              </a:rPr>
              <a:t>de </a:t>
            </a:r>
            <a:r>
              <a:rPr dirty="0" sz="1200" spc="15">
                <a:solidFill>
                  <a:srgbClr val="050505"/>
                </a:solidFill>
                <a:latin typeface="Verdana"/>
                <a:cs typeface="Verdana"/>
              </a:rPr>
              <a:t>ajardinar </a:t>
            </a:r>
            <a:r>
              <a:rPr dirty="0" sz="1200" spc="30">
                <a:solidFill>
                  <a:srgbClr val="050505"/>
                </a:solidFill>
                <a:latin typeface="Verdana"/>
                <a:cs typeface="Verdana"/>
              </a:rPr>
              <a:t>su </a:t>
            </a:r>
            <a:r>
              <a:rPr dirty="0" sz="1200" spc="15">
                <a:solidFill>
                  <a:srgbClr val="050505"/>
                </a:solidFill>
                <a:latin typeface="Verdana"/>
                <a:cs typeface="Verdana"/>
              </a:rPr>
              <a:t>jardín. </a:t>
            </a:r>
            <a:r>
              <a:rPr dirty="0" sz="1200" spc="20">
                <a:solidFill>
                  <a:srgbClr val="050505"/>
                </a:solidFill>
                <a:latin typeface="Verdana"/>
                <a:cs typeface="Verdana"/>
              </a:rPr>
              <a:t>Esto añadirá </a:t>
            </a:r>
            <a:r>
              <a:rPr dirty="0" sz="1200" spc="35">
                <a:solidFill>
                  <a:srgbClr val="050505"/>
                </a:solidFill>
                <a:latin typeface="Verdana"/>
                <a:cs typeface="Verdana"/>
              </a:rPr>
              <a:t>un </a:t>
            </a:r>
            <a:r>
              <a:rPr dirty="0" sz="1200" spc="20">
                <a:solidFill>
                  <a:srgbClr val="050505"/>
                </a:solidFill>
                <a:latin typeface="Verdana"/>
                <a:cs typeface="Verdana"/>
              </a:rPr>
              <a:t>gran  </a:t>
            </a:r>
            <a:r>
              <a:rPr dirty="0" sz="1200" spc="15">
                <a:solidFill>
                  <a:srgbClr val="050505"/>
                </a:solidFill>
                <a:latin typeface="Verdana"/>
                <a:cs typeface="Verdana"/>
              </a:rPr>
              <a:t>atractivo</a:t>
            </a:r>
            <a:r>
              <a:rPr dirty="0" sz="1200" spc="-10">
                <a:solidFill>
                  <a:srgbClr val="050505"/>
                </a:solidFill>
                <a:latin typeface="Verdana"/>
                <a:cs typeface="Verdana"/>
              </a:rPr>
              <a:t> </a:t>
            </a:r>
            <a:r>
              <a:rPr dirty="0" sz="1200" spc="40">
                <a:solidFill>
                  <a:srgbClr val="050505"/>
                </a:solidFill>
                <a:latin typeface="Verdana"/>
                <a:cs typeface="Verdana"/>
              </a:rPr>
              <a:t>a</a:t>
            </a:r>
            <a:r>
              <a:rPr dirty="0" sz="1200" spc="-5">
                <a:solidFill>
                  <a:srgbClr val="050505"/>
                </a:solidFill>
                <a:latin typeface="Verdana"/>
                <a:cs typeface="Verdana"/>
              </a:rPr>
              <a:t> </a:t>
            </a:r>
            <a:r>
              <a:rPr dirty="0" sz="1200" spc="30">
                <a:solidFill>
                  <a:srgbClr val="050505"/>
                </a:solidFill>
                <a:latin typeface="Verdana"/>
                <a:cs typeface="Verdana"/>
              </a:rPr>
              <a:t>su</a:t>
            </a:r>
            <a:r>
              <a:rPr dirty="0" sz="1200" spc="-5">
                <a:solidFill>
                  <a:srgbClr val="050505"/>
                </a:solidFill>
                <a:latin typeface="Verdana"/>
                <a:cs typeface="Verdana"/>
              </a:rPr>
              <a:t> </a:t>
            </a:r>
            <a:r>
              <a:rPr dirty="0" sz="1200" spc="20">
                <a:solidFill>
                  <a:srgbClr val="050505"/>
                </a:solidFill>
                <a:latin typeface="Verdana"/>
                <a:cs typeface="Verdana"/>
              </a:rPr>
              <a:t>casa,</a:t>
            </a:r>
            <a:r>
              <a:rPr dirty="0" sz="1200" spc="-5">
                <a:solidFill>
                  <a:srgbClr val="050505"/>
                </a:solidFill>
                <a:latin typeface="Verdana"/>
                <a:cs typeface="Verdana"/>
              </a:rPr>
              <a:t> </a:t>
            </a:r>
            <a:r>
              <a:rPr dirty="0" sz="1200" spc="40">
                <a:solidFill>
                  <a:srgbClr val="050505"/>
                </a:solidFill>
                <a:latin typeface="Verdana"/>
                <a:cs typeface="Verdana"/>
              </a:rPr>
              <a:t>y</a:t>
            </a:r>
            <a:r>
              <a:rPr dirty="0" sz="1200" spc="-10">
                <a:solidFill>
                  <a:srgbClr val="050505"/>
                </a:solidFill>
                <a:latin typeface="Verdana"/>
                <a:cs typeface="Verdana"/>
              </a:rPr>
              <a:t> </a:t>
            </a:r>
            <a:r>
              <a:rPr dirty="0" sz="1200" spc="20">
                <a:solidFill>
                  <a:srgbClr val="050505"/>
                </a:solidFill>
                <a:latin typeface="Verdana"/>
                <a:cs typeface="Verdana"/>
              </a:rPr>
              <a:t>los</a:t>
            </a:r>
            <a:r>
              <a:rPr dirty="0" sz="1200" spc="-5">
                <a:solidFill>
                  <a:srgbClr val="050505"/>
                </a:solidFill>
                <a:latin typeface="Verdana"/>
                <a:cs typeface="Verdana"/>
              </a:rPr>
              <a:t> </a:t>
            </a:r>
            <a:r>
              <a:rPr dirty="0" sz="1200" spc="20">
                <a:solidFill>
                  <a:srgbClr val="050505"/>
                </a:solidFill>
                <a:latin typeface="Verdana"/>
                <a:cs typeface="Verdana"/>
              </a:rPr>
              <a:t>compradores</a:t>
            </a:r>
            <a:r>
              <a:rPr dirty="0" sz="1200" spc="-5">
                <a:solidFill>
                  <a:srgbClr val="050505"/>
                </a:solidFill>
                <a:latin typeface="Verdana"/>
                <a:cs typeface="Verdana"/>
              </a:rPr>
              <a:t> </a:t>
            </a:r>
            <a:r>
              <a:rPr dirty="0" sz="1200" spc="15">
                <a:solidFill>
                  <a:srgbClr val="050505"/>
                </a:solidFill>
                <a:latin typeface="Verdana"/>
                <a:cs typeface="Verdana"/>
              </a:rPr>
              <a:t>potenciales</a:t>
            </a:r>
            <a:r>
              <a:rPr dirty="0" sz="1200" spc="-5">
                <a:solidFill>
                  <a:srgbClr val="050505"/>
                </a:solidFill>
                <a:latin typeface="Verdana"/>
                <a:cs typeface="Verdana"/>
              </a:rPr>
              <a:t> </a:t>
            </a:r>
            <a:r>
              <a:rPr dirty="0" sz="1200" spc="25">
                <a:solidFill>
                  <a:srgbClr val="050505"/>
                </a:solidFill>
                <a:latin typeface="Verdana"/>
                <a:cs typeface="Verdana"/>
              </a:rPr>
              <a:t>verán</a:t>
            </a:r>
            <a:r>
              <a:rPr dirty="0" sz="1200" spc="-10">
                <a:solidFill>
                  <a:srgbClr val="050505"/>
                </a:solidFill>
                <a:latin typeface="Verdana"/>
                <a:cs typeface="Verdana"/>
              </a:rPr>
              <a:t> </a:t>
            </a:r>
            <a:r>
              <a:rPr dirty="0" sz="1200" spc="30">
                <a:solidFill>
                  <a:srgbClr val="050505"/>
                </a:solidFill>
                <a:latin typeface="Verdana"/>
                <a:cs typeface="Verdana"/>
              </a:rPr>
              <a:t>que</a:t>
            </a:r>
            <a:r>
              <a:rPr dirty="0" sz="1200" spc="-5">
                <a:solidFill>
                  <a:srgbClr val="050505"/>
                </a:solidFill>
                <a:latin typeface="Verdana"/>
                <a:cs typeface="Verdana"/>
              </a:rPr>
              <a:t> </a:t>
            </a:r>
            <a:r>
              <a:rPr dirty="0" sz="1200" spc="30">
                <a:solidFill>
                  <a:srgbClr val="050505"/>
                </a:solidFill>
                <a:latin typeface="Verdana"/>
                <a:cs typeface="Verdana"/>
              </a:rPr>
              <a:t>su</a:t>
            </a:r>
            <a:r>
              <a:rPr dirty="0" sz="1200" spc="-5">
                <a:solidFill>
                  <a:srgbClr val="050505"/>
                </a:solidFill>
                <a:latin typeface="Verdana"/>
                <a:cs typeface="Verdana"/>
              </a:rPr>
              <a:t> </a:t>
            </a:r>
            <a:r>
              <a:rPr dirty="0" sz="1200" spc="25">
                <a:solidFill>
                  <a:srgbClr val="050505"/>
                </a:solidFill>
                <a:latin typeface="Verdana"/>
                <a:cs typeface="Verdana"/>
              </a:rPr>
              <a:t>casa</a:t>
            </a:r>
            <a:r>
              <a:rPr dirty="0" sz="1200" spc="-5">
                <a:solidFill>
                  <a:srgbClr val="050505"/>
                </a:solidFill>
                <a:latin typeface="Verdana"/>
                <a:cs typeface="Verdana"/>
              </a:rPr>
              <a:t> </a:t>
            </a:r>
            <a:r>
              <a:rPr dirty="0" sz="1200" spc="30">
                <a:solidFill>
                  <a:srgbClr val="050505"/>
                </a:solidFill>
                <a:latin typeface="Verdana"/>
                <a:cs typeface="Verdana"/>
              </a:rPr>
              <a:t>ha  </a:t>
            </a:r>
            <a:r>
              <a:rPr dirty="0" sz="1200" spc="20">
                <a:solidFill>
                  <a:srgbClr val="050505"/>
                </a:solidFill>
                <a:latin typeface="Verdana"/>
                <a:cs typeface="Verdana"/>
              </a:rPr>
              <a:t>sido bien</a:t>
            </a:r>
            <a:r>
              <a:rPr dirty="0" sz="1200" spc="-45">
                <a:solidFill>
                  <a:srgbClr val="050505"/>
                </a:solidFill>
                <a:latin typeface="Verdana"/>
                <a:cs typeface="Verdana"/>
              </a:rPr>
              <a:t> </a:t>
            </a:r>
            <a:r>
              <a:rPr dirty="0" sz="1200" spc="20">
                <a:solidFill>
                  <a:srgbClr val="050505"/>
                </a:solidFill>
                <a:latin typeface="Verdana"/>
                <a:cs typeface="Verdana"/>
              </a:rPr>
              <a:t>mantenida.</a:t>
            </a:r>
            <a:endParaRPr sz="1200">
              <a:latin typeface="Verdana"/>
              <a:cs typeface="Verdana"/>
            </a:endParaRPr>
          </a:p>
          <a:p>
            <a:pPr marL="187960" indent="-175260">
              <a:lnSpc>
                <a:spcPct val="100000"/>
              </a:lnSpc>
              <a:buClr>
                <a:srgbClr val="060606"/>
              </a:buClr>
              <a:buChar char="•"/>
              <a:tabLst>
                <a:tab pos="188595" algn="l"/>
              </a:tabLst>
            </a:pPr>
            <a:r>
              <a:rPr dirty="0" sz="1200" spc="25">
                <a:solidFill>
                  <a:srgbClr val="050505"/>
                </a:solidFill>
                <a:latin typeface="Verdana"/>
                <a:cs typeface="Verdana"/>
              </a:rPr>
              <a:t>Lave </a:t>
            </a:r>
            <a:r>
              <a:rPr dirty="0" sz="1200" spc="20">
                <a:solidFill>
                  <a:srgbClr val="050505"/>
                </a:solidFill>
                <a:latin typeface="Verdana"/>
                <a:cs typeface="Verdana"/>
              </a:rPr>
              <a:t>todas las ventanas, </a:t>
            </a:r>
            <a:r>
              <a:rPr dirty="0" sz="1200" spc="25">
                <a:solidFill>
                  <a:srgbClr val="050505"/>
                </a:solidFill>
                <a:latin typeface="Verdana"/>
                <a:cs typeface="Verdana"/>
              </a:rPr>
              <a:t>por </a:t>
            </a:r>
            <a:r>
              <a:rPr dirty="0" sz="1200" spc="20">
                <a:solidFill>
                  <a:srgbClr val="050505"/>
                </a:solidFill>
                <a:latin typeface="Verdana"/>
                <a:cs typeface="Verdana"/>
              </a:rPr>
              <a:t>dentro </a:t>
            </a:r>
            <a:r>
              <a:rPr dirty="0" sz="1200" spc="40">
                <a:solidFill>
                  <a:srgbClr val="050505"/>
                </a:solidFill>
                <a:latin typeface="Verdana"/>
                <a:cs typeface="Verdana"/>
              </a:rPr>
              <a:t>y </a:t>
            </a:r>
            <a:r>
              <a:rPr dirty="0" sz="1200" spc="25">
                <a:solidFill>
                  <a:srgbClr val="050505"/>
                </a:solidFill>
                <a:latin typeface="Verdana"/>
                <a:cs typeface="Verdana"/>
              </a:rPr>
              <a:t>por</a:t>
            </a:r>
            <a:r>
              <a:rPr dirty="0" sz="1200" spc="-254">
                <a:solidFill>
                  <a:srgbClr val="050505"/>
                </a:solidFill>
                <a:latin typeface="Verdana"/>
                <a:cs typeface="Verdana"/>
              </a:rPr>
              <a:t> </a:t>
            </a:r>
            <a:r>
              <a:rPr dirty="0" sz="1200" spc="15">
                <a:solidFill>
                  <a:srgbClr val="050505"/>
                </a:solidFill>
                <a:latin typeface="Verdana"/>
                <a:cs typeface="Verdana"/>
              </a:rPr>
              <a:t>fuera.</a:t>
            </a:r>
            <a:endParaRPr sz="1200">
              <a:latin typeface="Verdana"/>
              <a:cs typeface="Verdana"/>
            </a:endParaRPr>
          </a:p>
          <a:p>
            <a:pPr marL="187960" indent="-175260">
              <a:lnSpc>
                <a:spcPct val="100000"/>
              </a:lnSpc>
              <a:buClr>
                <a:srgbClr val="060606"/>
              </a:buClr>
              <a:buChar char="•"/>
              <a:tabLst>
                <a:tab pos="188595" algn="l"/>
              </a:tabLst>
            </a:pPr>
            <a:r>
              <a:rPr dirty="0" sz="1200" spc="20">
                <a:solidFill>
                  <a:srgbClr val="050505"/>
                </a:solidFill>
                <a:latin typeface="Verdana"/>
                <a:cs typeface="Verdana"/>
              </a:rPr>
              <a:t>Limpie el garaje </a:t>
            </a:r>
            <a:r>
              <a:rPr dirty="0" sz="1200" spc="40">
                <a:solidFill>
                  <a:srgbClr val="050505"/>
                </a:solidFill>
                <a:latin typeface="Verdana"/>
                <a:cs typeface="Verdana"/>
              </a:rPr>
              <a:t>y</a:t>
            </a:r>
            <a:r>
              <a:rPr dirty="0" sz="1200" spc="-105">
                <a:solidFill>
                  <a:srgbClr val="050505"/>
                </a:solidFill>
                <a:latin typeface="Verdana"/>
                <a:cs typeface="Verdana"/>
              </a:rPr>
              <a:t> </a:t>
            </a:r>
            <a:r>
              <a:rPr dirty="0" sz="1200" spc="15">
                <a:solidFill>
                  <a:srgbClr val="050505"/>
                </a:solidFill>
                <a:latin typeface="Verdana"/>
                <a:cs typeface="Verdana"/>
              </a:rPr>
              <a:t>organícelo.</a:t>
            </a:r>
            <a:endParaRPr sz="1200">
              <a:latin typeface="Verdana"/>
              <a:cs typeface="Verdana"/>
            </a:endParaRPr>
          </a:p>
          <a:p>
            <a:pPr marL="187960" indent="-175260">
              <a:lnSpc>
                <a:spcPct val="100000"/>
              </a:lnSpc>
              <a:buClr>
                <a:srgbClr val="060606"/>
              </a:buClr>
              <a:buChar char="•"/>
              <a:tabLst>
                <a:tab pos="188595" algn="l"/>
              </a:tabLst>
            </a:pPr>
            <a:r>
              <a:rPr dirty="0" sz="1200" spc="20">
                <a:solidFill>
                  <a:srgbClr val="050505"/>
                </a:solidFill>
                <a:latin typeface="Verdana"/>
                <a:cs typeface="Verdana"/>
              </a:rPr>
              <a:t>Elimine los </a:t>
            </a:r>
            <a:r>
              <a:rPr dirty="0" sz="1200" spc="25">
                <a:solidFill>
                  <a:srgbClr val="050505"/>
                </a:solidFill>
                <a:latin typeface="Verdana"/>
                <a:cs typeface="Verdana"/>
              </a:rPr>
              <a:t>malos </a:t>
            </a:r>
            <a:r>
              <a:rPr dirty="0" sz="1200" spc="15">
                <a:solidFill>
                  <a:srgbClr val="050505"/>
                </a:solidFill>
                <a:latin typeface="Verdana"/>
                <a:cs typeface="Verdana"/>
              </a:rPr>
              <a:t>olores </a:t>
            </a:r>
            <a:r>
              <a:rPr dirty="0" sz="1200" spc="20">
                <a:solidFill>
                  <a:srgbClr val="050505"/>
                </a:solidFill>
                <a:latin typeface="Verdana"/>
                <a:cs typeface="Verdana"/>
              </a:rPr>
              <a:t>antes </a:t>
            </a:r>
            <a:r>
              <a:rPr dirty="0" sz="1200" spc="30">
                <a:solidFill>
                  <a:srgbClr val="050505"/>
                </a:solidFill>
                <a:latin typeface="Verdana"/>
                <a:cs typeface="Verdana"/>
              </a:rPr>
              <a:t>de </a:t>
            </a:r>
            <a:r>
              <a:rPr dirty="0" sz="1200" spc="25">
                <a:solidFill>
                  <a:srgbClr val="050505"/>
                </a:solidFill>
                <a:latin typeface="Verdana"/>
                <a:cs typeface="Verdana"/>
              </a:rPr>
              <a:t>cada</a:t>
            </a:r>
            <a:r>
              <a:rPr dirty="0" sz="1200" spc="-204">
                <a:solidFill>
                  <a:srgbClr val="050505"/>
                </a:solidFill>
                <a:latin typeface="Verdana"/>
                <a:cs typeface="Verdana"/>
              </a:rPr>
              <a:t> </a:t>
            </a:r>
            <a:r>
              <a:rPr dirty="0" sz="1200" spc="10">
                <a:solidFill>
                  <a:srgbClr val="050505"/>
                </a:solidFill>
                <a:latin typeface="Verdana"/>
                <a:cs typeface="Verdana"/>
              </a:rPr>
              <a:t>visita.</a:t>
            </a:r>
            <a:endParaRPr sz="1200">
              <a:latin typeface="Verdana"/>
              <a:cs typeface="Verdana"/>
            </a:endParaRPr>
          </a:p>
        </p:txBody>
      </p:sp>
      <p:sp>
        <p:nvSpPr>
          <p:cNvPr id="6" name="object 6"/>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5" name="object 5"/>
          <p:cNvSpPr txBox="1"/>
          <p:nvPr/>
        </p:nvSpPr>
        <p:spPr>
          <a:xfrm>
            <a:off x="707644" y="3823347"/>
            <a:ext cx="6305550" cy="3149600"/>
          </a:xfrm>
          <a:prstGeom prst="rect">
            <a:avLst/>
          </a:prstGeom>
        </p:spPr>
        <p:txBody>
          <a:bodyPr wrap="square" lIns="0" tIns="12700" rIns="0" bIns="0" rtlCol="0" vert="horz">
            <a:spAutoFit/>
          </a:bodyPr>
          <a:lstStyle/>
          <a:p>
            <a:pPr algn="just" marL="12700" marR="5715" indent="3810">
              <a:lnSpc>
                <a:spcPct val="116300"/>
              </a:lnSpc>
              <a:spcBef>
                <a:spcPts val="100"/>
              </a:spcBef>
            </a:pPr>
            <a:r>
              <a:rPr dirty="0" sz="1200">
                <a:solidFill>
                  <a:srgbClr val="070707"/>
                </a:solidFill>
                <a:latin typeface="Verdana"/>
                <a:cs typeface="Verdana"/>
              </a:rPr>
              <a:t>Algunos propietarios deciden no </a:t>
            </a:r>
            <a:r>
              <a:rPr dirty="0" sz="1200" spc="-5">
                <a:solidFill>
                  <a:srgbClr val="070707"/>
                </a:solidFill>
                <a:latin typeface="Verdana"/>
                <a:cs typeface="Verdana"/>
              </a:rPr>
              <a:t>hacer </a:t>
            </a:r>
            <a:r>
              <a:rPr dirty="0" sz="1200">
                <a:solidFill>
                  <a:srgbClr val="070707"/>
                </a:solidFill>
                <a:latin typeface="Verdana"/>
                <a:cs typeface="Verdana"/>
              </a:rPr>
              <a:t>ninguna reforma, </a:t>
            </a:r>
            <a:r>
              <a:rPr dirty="0" sz="1200" spc="-5">
                <a:solidFill>
                  <a:srgbClr val="070707"/>
                </a:solidFill>
                <a:latin typeface="Verdana"/>
                <a:cs typeface="Verdana"/>
              </a:rPr>
              <a:t>creyendo </a:t>
            </a:r>
            <a:r>
              <a:rPr dirty="0" sz="1200">
                <a:solidFill>
                  <a:srgbClr val="070707"/>
                </a:solidFill>
                <a:latin typeface="Verdana"/>
                <a:cs typeface="Verdana"/>
              </a:rPr>
              <a:t>que los  nuevos dueños prefieren elegir lo que quieren. Sin </a:t>
            </a:r>
            <a:r>
              <a:rPr dirty="0" sz="1200" spc="-5">
                <a:solidFill>
                  <a:srgbClr val="070707"/>
                </a:solidFill>
                <a:latin typeface="Verdana"/>
                <a:cs typeface="Verdana"/>
              </a:rPr>
              <a:t>embargo, </a:t>
            </a:r>
            <a:r>
              <a:rPr dirty="0" sz="1200">
                <a:solidFill>
                  <a:srgbClr val="070707"/>
                </a:solidFill>
                <a:latin typeface="Verdana"/>
                <a:cs typeface="Verdana"/>
              </a:rPr>
              <a:t>hay que tener en  cuenta que la mayoría de los compradores están </a:t>
            </a:r>
            <a:r>
              <a:rPr dirty="0" sz="1200" spc="-5">
                <a:solidFill>
                  <a:srgbClr val="070707"/>
                </a:solidFill>
                <a:latin typeface="Verdana"/>
                <a:cs typeface="Verdana"/>
              </a:rPr>
              <a:t>destinando </a:t>
            </a:r>
            <a:r>
              <a:rPr dirty="0" sz="1200">
                <a:solidFill>
                  <a:srgbClr val="070707"/>
                </a:solidFill>
                <a:latin typeface="Verdana"/>
                <a:cs typeface="Verdana"/>
              </a:rPr>
              <a:t>sus recursos a la  compra de la vivienda y es posible que no puedan renovarla durante un</a:t>
            </a:r>
            <a:r>
              <a:rPr dirty="0" sz="1200" spc="-85">
                <a:solidFill>
                  <a:srgbClr val="070707"/>
                </a:solidFill>
                <a:latin typeface="Verdana"/>
                <a:cs typeface="Verdana"/>
              </a:rPr>
              <a:t> </a:t>
            </a:r>
            <a:r>
              <a:rPr dirty="0" sz="1200">
                <a:solidFill>
                  <a:srgbClr val="070707"/>
                </a:solidFill>
                <a:latin typeface="Verdana"/>
                <a:cs typeface="Verdana"/>
              </a:rPr>
              <a:t>tiempo.</a:t>
            </a:r>
            <a:endParaRPr sz="1200">
              <a:latin typeface="Verdana"/>
              <a:cs typeface="Verdana"/>
            </a:endParaRPr>
          </a:p>
          <a:p>
            <a:pPr>
              <a:lnSpc>
                <a:spcPct val="100000"/>
              </a:lnSpc>
              <a:spcBef>
                <a:spcPts val="5"/>
              </a:spcBef>
            </a:pPr>
            <a:endParaRPr sz="1300">
              <a:latin typeface="Times New Roman"/>
              <a:cs typeface="Times New Roman"/>
            </a:endParaRPr>
          </a:p>
          <a:p>
            <a:pPr algn="just" marL="12700" marR="5080" indent="3810">
              <a:lnSpc>
                <a:spcPct val="116300"/>
              </a:lnSpc>
            </a:pPr>
            <a:r>
              <a:rPr dirty="0" sz="1200">
                <a:solidFill>
                  <a:srgbClr val="070707"/>
                </a:solidFill>
                <a:latin typeface="Verdana"/>
                <a:cs typeface="Verdana"/>
              </a:rPr>
              <a:t>En los mercados competitivos, atraer a los compradores adecuados significa que  no sólo está en una competición de precios, sino que </a:t>
            </a:r>
            <a:r>
              <a:rPr dirty="0" sz="1200" spc="-5">
                <a:solidFill>
                  <a:srgbClr val="070707"/>
                </a:solidFill>
                <a:latin typeface="Verdana"/>
                <a:cs typeface="Verdana"/>
              </a:rPr>
              <a:t>está </a:t>
            </a:r>
            <a:r>
              <a:rPr dirty="0" sz="1200">
                <a:solidFill>
                  <a:srgbClr val="070707"/>
                </a:solidFill>
                <a:latin typeface="Verdana"/>
                <a:cs typeface="Verdana"/>
              </a:rPr>
              <a:t>en un concurso de  belleza con otras viviendas como</a:t>
            </a:r>
            <a:r>
              <a:rPr dirty="0" sz="1200" spc="-5">
                <a:solidFill>
                  <a:srgbClr val="070707"/>
                </a:solidFill>
                <a:latin typeface="Verdana"/>
                <a:cs typeface="Verdana"/>
              </a:rPr>
              <a:t> competencia.</a:t>
            </a:r>
            <a:endParaRPr sz="1200">
              <a:latin typeface="Verdana"/>
              <a:cs typeface="Verdana"/>
            </a:endParaRPr>
          </a:p>
          <a:p>
            <a:pPr>
              <a:lnSpc>
                <a:spcPct val="100000"/>
              </a:lnSpc>
              <a:spcBef>
                <a:spcPts val="5"/>
              </a:spcBef>
            </a:pPr>
            <a:endParaRPr sz="1300">
              <a:latin typeface="Times New Roman"/>
              <a:cs typeface="Times New Roman"/>
            </a:endParaRPr>
          </a:p>
          <a:p>
            <a:pPr algn="just" marL="12700" marR="6350" indent="3810">
              <a:lnSpc>
                <a:spcPct val="116300"/>
              </a:lnSpc>
            </a:pPr>
            <a:r>
              <a:rPr dirty="0" sz="1200">
                <a:solidFill>
                  <a:srgbClr val="070707"/>
                </a:solidFill>
                <a:latin typeface="Verdana"/>
                <a:cs typeface="Verdana"/>
              </a:rPr>
              <a:t>Cada pequeño detalle cuenta. Los </a:t>
            </a:r>
            <a:r>
              <a:rPr dirty="0" sz="1200" spc="-5">
                <a:solidFill>
                  <a:srgbClr val="070707"/>
                </a:solidFill>
                <a:latin typeface="Verdana"/>
                <a:cs typeface="Verdana"/>
              </a:rPr>
              <a:t>compradores </a:t>
            </a:r>
            <a:r>
              <a:rPr dirty="0" sz="1200">
                <a:solidFill>
                  <a:srgbClr val="070707"/>
                </a:solidFill>
                <a:latin typeface="Verdana"/>
                <a:cs typeface="Verdana"/>
              </a:rPr>
              <a:t>potenciales tienen en cuenta el  trabajo que tendrán que realizar en la casa y, por lo tanto, pueden </a:t>
            </a:r>
            <a:r>
              <a:rPr dirty="0" sz="1200" spc="-5">
                <a:solidFill>
                  <a:srgbClr val="070707"/>
                </a:solidFill>
                <a:latin typeface="Verdana"/>
                <a:cs typeface="Verdana"/>
              </a:rPr>
              <a:t>presentar </a:t>
            </a:r>
            <a:r>
              <a:rPr dirty="0" sz="1200">
                <a:solidFill>
                  <a:srgbClr val="070707"/>
                </a:solidFill>
                <a:latin typeface="Verdana"/>
                <a:cs typeface="Verdana"/>
              </a:rPr>
              <a:t>una  oferta más baja </a:t>
            </a:r>
            <a:r>
              <a:rPr dirty="0" sz="1200" spc="-5">
                <a:solidFill>
                  <a:srgbClr val="070707"/>
                </a:solidFill>
                <a:latin typeface="Verdana"/>
                <a:cs typeface="Verdana"/>
              </a:rPr>
              <a:t>teniendo </a:t>
            </a:r>
            <a:r>
              <a:rPr dirty="0" sz="1200">
                <a:solidFill>
                  <a:srgbClr val="070707"/>
                </a:solidFill>
                <a:latin typeface="Verdana"/>
                <a:cs typeface="Verdana"/>
              </a:rPr>
              <a:t>en </a:t>
            </a:r>
            <a:r>
              <a:rPr dirty="0" sz="1200" spc="-5">
                <a:solidFill>
                  <a:srgbClr val="070707"/>
                </a:solidFill>
                <a:latin typeface="Verdana"/>
                <a:cs typeface="Verdana"/>
              </a:rPr>
              <a:t>cuenta </a:t>
            </a:r>
            <a:r>
              <a:rPr dirty="0" sz="1200">
                <a:solidFill>
                  <a:srgbClr val="070707"/>
                </a:solidFill>
                <a:latin typeface="Verdana"/>
                <a:cs typeface="Verdana"/>
              </a:rPr>
              <a:t>ese trabajo y el</a:t>
            </a:r>
            <a:r>
              <a:rPr dirty="0" sz="1200" spc="5">
                <a:solidFill>
                  <a:srgbClr val="070707"/>
                </a:solidFill>
                <a:latin typeface="Verdana"/>
                <a:cs typeface="Verdana"/>
              </a:rPr>
              <a:t> </a:t>
            </a:r>
            <a:r>
              <a:rPr dirty="0" sz="1200" spc="-5">
                <a:solidFill>
                  <a:srgbClr val="070707"/>
                </a:solidFill>
                <a:latin typeface="Verdana"/>
                <a:cs typeface="Verdana"/>
              </a:rPr>
              <a:t>coste.</a:t>
            </a:r>
            <a:endParaRPr sz="1200">
              <a:latin typeface="Verdana"/>
              <a:cs typeface="Verdana"/>
            </a:endParaRPr>
          </a:p>
          <a:p>
            <a:pPr>
              <a:lnSpc>
                <a:spcPct val="100000"/>
              </a:lnSpc>
              <a:spcBef>
                <a:spcPts val="5"/>
              </a:spcBef>
            </a:pPr>
            <a:endParaRPr sz="1300">
              <a:latin typeface="Times New Roman"/>
              <a:cs typeface="Times New Roman"/>
            </a:endParaRPr>
          </a:p>
          <a:p>
            <a:pPr algn="just" marL="12700" marR="6350" indent="3810">
              <a:lnSpc>
                <a:spcPct val="116300"/>
              </a:lnSpc>
            </a:pPr>
            <a:r>
              <a:rPr dirty="0" sz="1200">
                <a:solidFill>
                  <a:srgbClr val="070707"/>
                </a:solidFill>
                <a:latin typeface="Verdana"/>
                <a:cs typeface="Verdana"/>
              </a:rPr>
              <a:t>Para una evaluación real y una lista detallada de lo </a:t>
            </a:r>
            <a:r>
              <a:rPr dirty="0" sz="1200" spc="-5">
                <a:solidFill>
                  <a:srgbClr val="070707"/>
                </a:solidFill>
                <a:latin typeface="Verdana"/>
                <a:cs typeface="Verdana"/>
              </a:rPr>
              <a:t>que </a:t>
            </a:r>
            <a:r>
              <a:rPr dirty="0" sz="1200">
                <a:solidFill>
                  <a:srgbClr val="070707"/>
                </a:solidFill>
                <a:latin typeface="Verdana"/>
                <a:cs typeface="Verdana"/>
              </a:rPr>
              <a:t>es necesario para </a:t>
            </a:r>
            <a:r>
              <a:rPr dirty="0" sz="1200" spc="-5">
                <a:solidFill>
                  <a:srgbClr val="070707"/>
                </a:solidFill>
                <a:latin typeface="Verdana"/>
                <a:cs typeface="Verdana"/>
              </a:rPr>
              <a:t>que </a:t>
            </a:r>
            <a:r>
              <a:rPr dirty="0" sz="1200">
                <a:solidFill>
                  <a:srgbClr val="070707"/>
                </a:solidFill>
                <a:latin typeface="Verdana"/>
                <a:cs typeface="Verdana"/>
              </a:rPr>
              <a:t>su  casa esté lista para el mercado, pida consejo a un </a:t>
            </a:r>
            <a:r>
              <a:rPr dirty="0" sz="1200" spc="-5">
                <a:solidFill>
                  <a:srgbClr val="070707"/>
                </a:solidFill>
                <a:latin typeface="Verdana"/>
                <a:cs typeface="Verdana"/>
              </a:rPr>
              <a:t>profesional</a:t>
            </a:r>
            <a:r>
              <a:rPr dirty="0" sz="1200" spc="-30">
                <a:solidFill>
                  <a:srgbClr val="070707"/>
                </a:solidFill>
                <a:latin typeface="Verdana"/>
                <a:cs typeface="Verdana"/>
              </a:rPr>
              <a:t> </a:t>
            </a:r>
            <a:r>
              <a:rPr dirty="0" sz="1200">
                <a:solidFill>
                  <a:srgbClr val="070707"/>
                </a:solidFill>
                <a:latin typeface="Verdana"/>
                <a:cs typeface="Verdana"/>
              </a:rPr>
              <a:t>inmobiliario.</a:t>
            </a:r>
            <a:endParaRPr sz="1200">
              <a:latin typeface="Verdana"/>
              <a:cs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8653" cy="10054653"/>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0"/>
            <a:ext cx="7749915" cy="9548685"/>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1882399" y="298429"/>
            <a:ext cx="4040268" cy="436161"/>
          </a:xfrm>
          <a:prstGeom prst="rect">
            <a:avLst/>
          </a:prstGeom>
          <a:blipFill>
            <a:blip r:embed="rId4" cstate="print"/>
            <a:stretch>
              <a:fillRect/>
            </a:stretch>
          </a:blipFill>
        </p:spPr>
        <p:txBody>
          <a:bodyPr wrap="square" lIns="0" tIns="0" rIns="0" bIns="0" rtlCol="0"/>
          <a:lstStyle/>
          <a:p/>
        </p:txBody>
      </p:sp>
      <p:sp>
        <p:nvSpPr>
          <p:cNvPr id="5" name="object 5"/>
          <p:cNvSpPr txBox="1"/>
          <p:nvPr/>
        </p:nvSpPr>
        <p:spPr>
          <a:xfrm>
            <a:off x="1893862" y="189433"/>
            <a:ext cx="3928745" cy="254000"/>
          </a:xfrm>
          <a:prstGeom prst="rect">
            <a:avLst/>
          </a:prstGeom>
        </p:spPr>
        <p:txBody>
          <a:bodyPr wrap="square" lIns="0" tIns="12700" rIns="0" bIns="0" rtlCol="0" vert="horz">
            <a:spAutoFit/>
          </a:bodyPr>
          <a:lstStyle/>
          <a:p>
            <a:pPr marL="12700">
              <a:lnSpc>
                <a:spcPct val="100000"/>
              </a:lnSpc>
              <a:spcBef>
                <a:spcPts val="100"/>
              </a:spcBef>
            </a:pPr>
            <a:r>
              <a:rPr dirty="0" sz="1500" spc="30" b="1">
                <a:solidFill>
                  <a:srgbClr val="B4A08F"/>
                </a:solidFill>
                <a:latin typeface="Arial"/>
                <a:cs typeface="Arial"/>
              </a:rPr>
              <a:t>PREPARANDO</a:t>
            </a:r>
            <a:r>
              <a:rPr dirty="0" sz="1500" spc="-220" b="1">
                <a:solidFill>
                  <a:srgbClr val="B4A08F"/>
                </a:solidFill>
                <a:latin typeface="Arial"/>
                <a:cs typeface="Arial"/>
              </a:rPr>
              <a:t> </a:t>
            </a:r>
            <a:r>
              <a:rPr dirty="0" sz="1500" spc="85" b="1">
                <a:solidFill>
                  <a:srgbClr val="B4A08F"/>
                </a:solidFill>
                <a:latin typeface="Arial"/>
                <a:cs typeface="Arial"/>
              </a:rPr>
              <a:t>SU</a:t>
            </a:r>
            <a:r>
              <a:rPr dirty="0" sz="1500" spc="-220" b="1">
                <a:solidFill>
                  <a:srgbClr val="B4A08F"/>
                </a:solidFill>
                <a:latin typeface="Arial"/>
                <a:cs typeface="Arial"/>
              </a:rPr>
              <a:t> </a:t>
            </a:r>
            <a:r>
              <a:rPr dirty="0" sz="1500" spc="50" b="1">
                <a:solidFill>
                  <a:srgbClr val="B4A08F"/>
                </a:solidFill>
                <a:latin typeface="Arial"/>
                <a:cs typeface="Arial"/>
              </a:rPr>
              <a:t>CASA</a:t>
            </a:r>
            <a:r>
              <a:rPr dirty="0" sz="1500" spc="-215" b="1">
                <a:solidFill>
                  <a:srgbClr val="B4A08F"/>
                </a:solidFill>
                <a:latin typeface="Arial"/>
                <a:cs typeface="Arial"/>
              </a:rPr>
              <a:t> </a:t>
            </a:r>
            <a:r>
              <a:rPr dirty="0" sz="1500" spc="50" b="1">
                <a:solidFill>
                  <a:srgbClr val="B4A08F"/>
                </a:solidFill>
                <a:latin typeface="Arial"/>
                <a:cs typeface="Arial"/>
              </a:rPr>
              <a:t>PARA</a:t>
            </a:r>
            <a:r>
              <a:rPr dirty="0" sz="1500" spc="-220" b="1">
                <a:solidFill>
                  <a:srgbClr val="B4A08F"/>
                </a:solidFill>
                <a:latin typeface="Arial"/>
                <a:cs typeface="Arial"/>
              </a:rPr>
              <a:t> </a:t>
            </a:r>
            <a:r>
              <a:rPr dirty="0" sz="1500" spc="80" b="1">
                <a:solidFill>
                  <a:srgbClr val="B4A08F"/>
                </a:solidFill>
                <a:latin typeface="Arial"/>
                <a:cs typeface="Arial"/>
              </a:rPr>
              <a:t>LA</a:t>
            </a:r>
            <a:r>
              <a:rPr dirty="0" sz="1500" spc="-220" b="1">
                <a:solidFill>
                  <a:srgbClr val="B4A08F"/>
                </a:solidFill>
                <a:latin typeface="Arial"/>
                <a:cs typeface="Arial"/>
              </a:rPr>
              <a:t> </a:t>
            </a:r>
            <a:r>
              <a:rPr dirty="0" sz="1500" spc="40" b="1">
                <a:solidFill>
                  <a:srgbClr val="B4A08F"/>
                </a:solidFill>
                <a:latin typeface="Arial"/>
                <a:cs typeface="Arial"/>
              </a:rPr>
              <a:t>VENTA</a:t>
            </a:r>
            <a:endParaRPr sz="1500">
              <a:latin typeface="Arial"/>
              <a:cs typeface="Arial"/>
            </a:endParaRPr>
          </a:p>
        </p:txBody>
      </p:sp>
      <p:sp>
        <p:nvSpPr>
          <p:cNvPr id="6" name="object 6"/>
          <p:cNvSpPr/>
          <p:nvPr/>
        </p:nvSpPr>
        <p:spPr>
          <a:xfrm>
            <a:off x="1090414" y="2387432"/>
            <a:ext cx="5693105" cy="657351"/>
          </a:xfrm>
          <a:prstGeom prst="rect">
            <a:avLst/>
          </a:prstGeom>
          <a:blipFill>
            <a:blip r:embed="rId4" cstate="print"/>
            <a:stretch>
              <a:fillRect/>
            </a:stretch>
          </a:blipFill>
        </p:spPr>
        <p:txBody>
          <a:bodyPr wrap="square" lIns="0" tIns="0" rIns="0" bIns="0" rtlCol="0"/>
          <a:lstStyle/>
          <a:p/>
        </p:txBody>
      </p:sp>
      <p:sp>
        <p:nvSpPr>
          <p:cNvPr id="7" name="object 7"/>
          <p:cNvSpPr/>
          <p:nvPr/>
        </p:nvSpPr>
        <p:spPr>
          <a:xfrm>
            <a:off x="1021571" y="1665311"/>
            <a:ext cx="3615553" cy="549952"/>
          </a:xfrm>
          <a:prstGeom prst="rect">
            <a:avLst/>
          </a:prstGeom>
          <a:blipFill>
            <a:blip r:embed="rId5" cstate="print"/>
            <a:stretch>
              <a:fillRect/>
            </a:stretch>
          </a:blipFill>
        </p:spPr>
        <p:txBody>
          <a:bodyPr wrap="square" lIns="0" tIns="0" rIns="0" bIns="0" rtlCol="0"/>
          <a:lstStyle/>
          <a:p/>
        </p:txBody>
      </p:sp>
      <p:sp>
        <p:nvSpPr>
          <p:cNvPr id="8" name="object 8"/>
          <p:cNvSpPr txBox="1">
            <a:spLocks noGrp="1"/>
          </p:cNvSpPr>
          <p:nvPr>
            <p:ph type="title"/>
          </p:nvPr>
        </p:nvSpPr>
        <p:spPr>
          <a:xfrm>
            <a:off x="1054760" y="1528305"/>
            <a:ext cx="3206750" cy="452120"/>
          </a:xfrm>
          <a:prstGeom prst="rect"/>
        </p:spPr>
        <p:txBody>
          <a:bodyPr wrap="square" lIns="0" tIns="12700" rIns="0" bIns="0" rtlCol="0" vert="horz">
            <a:spAutoFit/>
          </a:bodyPr>
          <a:lstStyle/>
          <a:p>
            <a:pPr marL="12700">
              <a:lnSpc>
                <a:spcPct val="100000"/>
              </a:lnSpc>
              <a:spcBef>
                <a:spcPts val="100"/>
              </a:spcBef>
            </a:pPr>
            <a:r>
              <a:rPr dirty="0" sz="2800">
                <a:solidFill>
                  <a:srgbClr val="FFFFFF"/>
                </a:solidFill>
              </a:rPr>
              <a:t>Atraer al</a:t>
            </a:r>
            <a:r>
              <a:rPr dirty="0" sz="2800" spc="-60">
                <a:solidFill>
                  <a:srgbClr val="FFFFFF"/>
                </a:solidFill>
              </a:rPr>
              <a:t> </a:t>
            </a:r>
            <a:r>
              <a:rPr dirty="0" sz="2800" spc="-5">
                <a:solidFill>
                  <a:srgbClr val="FFFFFF"/>
                </a:solidFill>
              </a:rPr>
              <a:t>comprador</a:t>
            </a:r>
            <a:endParaRPr sz="2800"/>
          </a:p>
        </p:txBody>
      </p:sp>
      <p:sp>
        <p:nvSpPr>
          <p:cNvPr id="9" name="object 9"/>
          <p:cNvSpPr/>
          <p:nvPr/>
        </p:nvSpPr>
        <p:spPr>
          <a:xfrm>
            <a:off x="1055980" y="3213851"/>
            <a:ext cx="4912602" cy="1274060"/>
          </a:xfrm>
          <a:prstGeom prst="rect">
            <a:avLst/>
          </a:prstGeom>
          <a:blipFill>
            <a:blip r:embed="rId4" cstate="print"/>
            <a:stretch>
              <a:fillRect/>
            </a:stretch>
          </a:blipFill>
        </p:spPr>
        <p:txBody>
          <a:bodyPr wrap="square" lIns="0" tIns="0" rIns="0" bIns="0" rtlCol="0"/>
          <a:lstStyle/>
          <a:p/>
        </p:txBody>
      </p:sp>
      <p:sp>
        <p:nvSpPr>
          <p:cNvPr id="10" name="object 10"/>
          <p:cNvSpPr/>
          <p:nvPr/>
        </p:nvSpPr>
        <p:spPr>
          <a:xfrm>
            <a:off x="1078935" y="4671562"/>
            <a:ext cx="2743253" cy="2433343"/>
          </a:xfrm>
          <a:prstGeom prst="rect">
            <a:avLst/>
          </a:prstGeom>
          <a:blipFill>
            <a:blip r:embed="rId4" cstate="print"/>
            <a:stretch>
              <a:fillRect/>
            </a:stretch>
          </a:blipFill>
        </p:spPr>
        <p:txBody>
          <a:bodyPr wrap="square" lIns="0" tIns="0" rIns="0" bIns="0" rtlCol="0"/>
          <a:lstStyle/>
          <a:p/>
        </p:txBody>
      </p:sp>
      <p:sp>
        <p:nvSpPr>
          <p:cNvPr id="11" name="object 11"/>
          <p:cNvSpPr/>
          <p:nvPr/>
        </p:nvSpPr>
        <p:spPr>
          <a:xfrm>
            <a:off x="1078936" y="7265599"/>
            <a:ext cx="5612758" cy="1790575"/>
          </a:xfrm>
          <a:prstGeom prst="rect">
            <a:avLst/>
          </a:prstGeom>
          <a:blipFill>
            <a:blip r:embed="rId4" cstate="print"/>
            <a:stretch>
              <a:fillRect/>
            </a:stretch>
          </a:blipFill>
        </p:spPr>
        <p:txBody>
          <a:bodyPr wrap="square" lIns="0" tIns="0" rIns="0" bIns="0" rtlCol="0"/>
          <a:lstStyle/>
          <a:p/>
        </p:txBody>
      </p:sp>
      <p:sp>
        <p:nvSpPr>
          <p:cNvPr id="12" name="object 12"/>
          <p:cNvSpPr txBox="1"/>
          <p:nvPr/>
        </p:nvSpPr>
        <p:spPr>
          <a:xfrm>
            <a:off x="1066241" y="2395563"/>
            <a:ext cx="5677535" cy="6250940"/>
          </a:xfrm>
          <a:prstGeom prst="rect">
            <a:avLst/>
          </a:prstGeom>
        </p:spPr>
        <p:txBody>
          <a:bodyPr wrap="square" lIns="0" tIns="43180" rIns="0" bIns="0" rtlCol="0" vert="horz">
            <a:spAutoFit/>
          </a:bodyPr>
          <a:lstStyle/>
          <a:p>
            <a:pPr algn="just" marL="46990" marR="238760">
              <a:lnSpc>
                <a:spcPts val="1200"/>
              </a:lnSpc>
              <a:spcBef>
                <a:spcPts val="340"/>
              </a:spcBef>
            </a:pPr>
            <a:r>
              <a:rPr dirty="0" sz="1200">
                <a:solidFill>
                  <a:srgbClr val="FFFFFF"/>
                </a:solidFill>
                <a:latin typeface="Arial"/>
                <a:cs typeface="Arial"/>
              </a:rPr>
              <a:t>En un mundo tan cambiante como el actual, los vendedores no deberían  confiar únicamente en los planes de marketing tradicionales para atraer a los  compradores inteligentes. Necesitan tanto herramientas tradicionales como  una estrategia de marketing</a:t>
            </a:r>
            <a:r>
              <a:rPr dirty="0" sz="1200" spc="-10">
                <a:solidFill>
                  <a:srgbClr val="FFFFFF"/>
                </a:solidFill>
                <a:latin typeface="Arial"/>
                <a:cs typeface="Arial"/>
              </a:rPr>
              <a:t> </a:t>
            </a:r>
            <a:r>
              <a:rPr dirty="0" sz="1200">
                <a:solidFill>
                  <a:srgbClr val="FFFFFF"/>
                </a:solidFill>
                <a:latin typeface="Arial"/>
                <a:cs typeface="Arial"/>
              </a:rPr>
              <a:t>digital.</a:t>
            </a:r>
            <a:endParaRPr sz="1200">
              <a:latin typeface="Arial"/>
              <a:cs typeface="Arial"/>
            </a:endParaRPr>
          </a:p>
          <a:p>
            <a:pPr>
              <a:lnSpc>
                <a:spcPct val="100000"/>
              </a:lnSpc>
            </a:pPr>
            <a:endParaRPr sz="1300">
              <a:latin typeface="Times New Roman"/>
              <a:cs typeface="Times New Roman"/>
            </a:endParaRPr>
          </a:p>
          <a:p>
            <a:pPr marL="12700">
              <a:lnSpc>
                <a:spcPct val="100000"/>
              </a:lnSpc>
            </a:pPr>
            <a:r>
              <a:rPr dirty="0" sz="1200">
                <a:solidFill>
                  <a:srgbClr val="FFFFFF"/>
                </a:solidFill>
                <a:latin typeface="Arial"/>
                <a:cs typeface="Arial"/>
              </a:rPr>
              <a:t>Esto significa una combinación de marketing tradicional</a:t>
            </a:r>
            <a:r>
              <a:rPr dirty="0" sz="1200" spc="-20">
                <a:solidFill>
                  <a:srgbClr val="FFFFFF"/>
                </a:solidFill>
                <a:latin typeface="Arial"/>
                <a:cs typeface="Arial"/>
              </a:rPr>
              <a:t> </a:t>
            </a:r>
            <a:r>
              <a:rPr dirty="0" sz="1200">
                <a:solidFill>
                  <a:srgbClr val="FFFFFF"/>
                </a:solidFill>
                <a:latin typeface="Arial"/>
                <a:cs typeface="Arial"/>
              </a:rPr>
              <a:t>como:</a:t>
            </a:r>
            <a:endParaRPr sz="1200">
              <a:latin typeface="Arial"/>
              <a:cs typeface="Arial"/>
            </a:endParaRPr>
          </a:p>
          <a:p>
            <a:pPr marL="342900" indent="-203200">
              <a:lnSpc>
                <a:spcPct val="100000"/>
              </a:lnSpc>
              <a:spcBef>
                <a:spcPts val="960"/>
              </a:spcBef>
              <a:buFont typeface="Symbol"/>
              <a:buChar char=""/>
              <a:tabLst>
                <a:tab pos="342265" algn="l"/>
                <a:tab pos="342900" algn="l"/>
              </a:tabLst>
            </a:pPr>
            <a:r>
              <a:rPr dirty="0" sz="1200">
                <a:solidFill>
                  <a:srgbClr val="FFFFFF"/>
                </a:solidFill>
                <a:latin typeface="Arial"/>
                <a:cs typeface="Arial"/>
              </a:rPr>
              <a:t>Correos</a:t>
            </a:r>
            <a:r>
              <a:rPr dirty="0" sz="1200" spc="-5">
                <a:solidFill>
                  <a:srgbClr val="FFFFFF"/>
                </a:solidFill>
                <a:latin typeface="Arial"/>
                <a:cs typeface="Arial"/>
              </a:rPr>
              <a:t> </a:t>
            </a:r>
            <a:r>
              <a:rPr dirty="0" sz="1200">
                <a:solidFill>
                  <a:srgbClr val="FFFFFF"/>
                </a:solidFill>
                <a:latin typeface="Arial"/>
                <a:cs typeface="Arial"/>
              </a:rPr>
              <a:t>impresos</a:t>
            </a:r>
            <a:endParaRPr sz="1200">
              <a:latin typeface="Arial"/>
              <a:cs typeface="Arial"/>
            </a:endParaRPr>
          </a:p>
          <a:p>
            <a:pPr marL="342900" indent="-203200">
              <a:lnSpc>
                <a:spcPct val="100000"/>
              </a:lnSpc>
              <a:spcBef>
                <a:spcPts val="60"/>
              </a:spcBef>
              <a:buFont typeface="Symbol"/>
              <a:buChar char=""/>
              <a:tabLst>
                <a:tab pos="342265" algn="l"/>
                <a:tab pos="342900" algn="l"/>
              </a:tabLst>
            </a:pPr>
            <a:r>
              <a:rPr dirty="0" sz="1200">
                <a:solidFill>
                  <a:srgbClr val="FFFFFF"/>
                </a:solidFill>
                <a:latin typeface="Arial"/>
                <a:cs typeface="Arial"/>
              </a:rPr>
              <a:t>Trabajo telefónico a la antigua</a:t>
            </a:r>
            <a:r>
              <a:rPr dirty="0" sz="1200" spc="-10">
                <a:solidFill>
                  <a:srgbClr val="FFFFFF"/>
                </a:solidFill>
                <a:latin typeface="Arial"/>
                <a:cs typeface="Arial"/>
              </a:rPr>
              <a:t> </a:t>
            </a:r>
            <a:r>
              <a:rPr dirty="0" sz="1200">
                <a:solidFill>
                  <a:srgbClr val="FFFFFF"/>
                </a:solidFill>
                <a:latin typeface="Arial"/>
                <a:cs typeface="Arial"/>
              </a:rPr>
              <a:t>usanza</a:t>
            </a:r>
            <a:endParaRPr sz="1200">
              <a:latin typeface="Arial"/>
              <a:cs typeface="Arial"/>
            </a:endParaRPr>
          </a:p>
          <a:p>
            <a:pPr marL="342900" indent="-203200">
              <a:lnSpc>
                <a:spcPct val="100000"/>
              </a:lnSpc>
              <a:spcBef>
                <a:spcPts val="60"/>
              </a:spcBef>
              <a:buFont typeface="Symbol"/>
              <a:buChar char=""/>
              <a:tabLst>
                <a:tab pos="342265" algn="l"/>
                <a:tab pos="342900" algn="l"/>
              </a:tabLst>
            </a:pPr>
            <a:r>
              <a:rPr dirty="0" sz="1200">
                <a:solidFill>
                  <a:srgbClr val="FFFFFF"/>
                </a:solidFill>
                <a:latin typeface="Arial"/>
                <a:cs typeface="Arial"/>
              </a:rPr>
              <a:t>Red de</a:t>
            </a:r>
            <a:r>
              <a:rPr dirty="0" sz="1200" spc="-5">
                <a:solidFill>
                  <a:srgbClr val="FFFFFF"/>
                </a:solidFill>
                <a:latin typeface="Arial"/>
                <a:cs typeface="Arial"/>
              </a:rPr>
              <a:t> </a:t>
            </a:r>
            <a:r>
              <a:rPr dirty="0" sz="1200">
                <a:solidFill>
                  <a:srgbClr val="FFFFFF"/>
                </a:solidFill>
                <a:latin typeface="Arial"/>
                <a:cs typeface="Arial"/>
              </a:rPr>
              <a:t>agentes</a:t>
            </a:r>
            <a:endParaRPr sz="1200">
              <a:latin typeface="Arial"/>
              <a:cs typeface="Arial"/>
            </a:endParaRPr>
          </a:p>
          <a:p>
            <a:pPr marL="342900" indent="-203200">
              <a:lnSpc>
                <a:spcPct val="100000"/>
              </a:lnSpc>
              <a:spcBef>
                <a:spcPts val="60"/>
              </a:spcBef>
              <a:buFont typeface="Symbol"/>
              <a:buChar char=""/>
              <a:tabLst>
                <a:tab pos="342265" algn="l"/>
                <a:tab pos="342900" algn="l"/>
              </a:tabLst>
            </a:pPr>
            <a:r>
              <a:rPr dirty="0" sz="1200">
                <a:solidFill>
                  <a:srgbClr val="FFFFFF"/>
                </a:solidFill>
                <a:latin typeface="Arial"/>
                <a:cs typeface="Arial"/>
              </a:rPr>
              <a:t>Visitas a</a:t>
            </a:r>
            <a:r>
              <a:rPr dirty="0" sz="1200" spc="-5">
                <a:solidFill>
                  <a:srgbClr val="FFFFFF"/>
                </a:solidFill>
                <a:latin typeface="Arial"/>
                <a:cs typeface="Arial"/>
              </a:rPr>
              <a:t> </a:t>
            </a:r>
            <a:r>
              <a:rPr dirty="0" sz="1200">
                <a:solidFill>
                  <a:srgbClr val="FFFFFF"/>
                </a:solidFill>
                <a:latin typeface="Arial"/>
                <a:cs typeface="Arial"/>
              </a:rPr>
              <a:t>domicilio</a:t>
            </a:r>
            <a:endParaRPr sz="1200">
              <a:latin typeface="Arial"/>
              <a:cs typeface="Arial"/>
            </a:endParaRPr>
          </a:p>
          <a:p>
            <a:pPr marL="342900" indent="-203200">
              <a:lnSpc>
                <a:spcPct val="100000"/>
              </a:lnSpc>
              <a:spcBef>
                <a:spcPts val="60"/>
              </a:spcBef>
              <a:buFont typeface="Symbol"/>
              <a:buChar char=""/>
              <a:tabLst>
                <a:tab pos="342265" algn="l"/>
                <a:tab pos="342900" algn="l"/>
              </a:tabLst>
            </a:pPr>
            <a:r>
              <a:rPr dirty="0" sz="1200">
                <a:solidFill>
                  <a:srgbClr val="FFFFFF"/>
                </a:solidFill>
                <a:latin typeface="Arial"/>
                <a:cs typeface="Arial"/>
              </a:rPr>
              <a:t>Llamadas a la</a:t>
            </a:r>
            <a:r>
              <a:rPr dirty="0" sz="1200" spc="-100">
                <a:solidFill>
                  <a:srgbClr val="FFFFFF"/>
                </a:solidFill>
                <a:latin typeface="Arial"/>
                <a:cs typeface="Arial"/>
              </a:rPr>
              <a:t> </a:t>
            </a:r>
            <a:r>
              <a:rPr dirty="0" sz="1200">
                <a:solidFill>
                  <a:srgbClr val="FFFFFF"/>
                </a:solidFill>
                <a:latin typeface="Arial"/>
                <a:cs typeface="Arial"/>
              </a:rPr>
              <a:t>puerta</a:t>
            </a:r>
            <a:endParaRPr sz="1200">
              <a:latin typeface="Arial"/>
              <a:cs typeface="Arial"/>
            </a:endParaRPr>
          </a:p>
          <a:p>
            <a:pPr>
              <a:lnSpc>
                <a:spcPct val="100000"/>
              </a:lnSpc>
              <a:spcBef>
                <a:spcPts val="45"/>
              </a:spcBef>
              <a:buClr>
                <a:srgbClr val="FFFFFF"/>
              </a:buClr>
              <a:buFont typeface="Symbol"/>
              <a:buChar char=""/>
            </a:pPr>
            <a:endParaRPr sz="1900">
              <a:latin typeface="Times New Roman"/>
              <a:cs typeface="Times New Roman"/>
            </a:endParaRPr>
          </a:p>
          <a:p>
            <a:pPr marL="24130">
              <a:lnSpc>
                <a:spcPct val="100000"/>
              </a:lnSpc>
            </a:pPr>
            <a:r>
              <a:rPr dirty="0" sz="1200">
                <a:solidFill>
                  <a:srgbClr val="FFFFFF"/>
                </a:solidFill>
                <a:latin typeface="Arial"/>
                <a:cs typeface="Arial"/>
              </a:rPr>
              <a:t>Y herramientas digitales</a:t>
            </a:r>
            <a:r>
              <a:rPr dirty="0" sz="1200" spc="-100">
                <a:solidFill>
                  <a:srgbClr val="FFFFFF"/>
                </a:solidFill>
                <a:latin typeface="Arial"/>
                <a:cs typeface="Arial"/>
              </a:rPr>
              <a:t> </a:t>
            </a:r>
            <a:r>
              <a:rPr dirty="0" sz="1200">
                <a:solidFill>
                  <a:srgbClr val="FFFFFF"/>
                </a:solidFill>
                <a:latin typeface="Arial"/>
                <a:cs typeface="Arial"/>
              </a:rPr>
              <a:t>como:</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dirty="0" sz="1200">
                <a:solidFill>
                  <a:srgbClr val="FFFFFF"/>
                </a:solidFill>
                <a:latin typeface="Arial"/>
                <a:cs typeface="Arial"/>
              </a:rPr>
              <a:t>Recorridos en</a:t>
            </a:r>
            <a:r>
              <a:rPr dirty="0" sz="1200" spc="-5">
                <a:solidFill>
                  <a:srgbClr val="FFFFFF"/>
                </a:solidFill>
                <a:latin typeface="Arial"/>
                <a:cs typeface="Arial"/>
              </a:rPr>
              <a:t> </a:t>
            </a:r>
            <a:r>
              <a:rPr dirty="0" sz="1200">
                <a:solidFill>
                  <a:srgbClr val="FFFFFF"/>
                </a:solidFill>
                <a:latin typeface="Arial"/>
                <a:cs typeface="Arial"/>
              </a:rPr>
              <a:t>3-D</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dirty="0" sz="1200">
                <a:solidFill>
                  <a:srgbClr val="FFFFFF"/>
                </a:solidFill>
                <a:latin typeface="Arial"/>
                <a:cs typeface="Arial"/>
              </a:rPr>
              <a:t>Zoom</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dirty="0" sz="1200">
                <a:solidFill>
                  <a:srgbClr val="FFFFFF"/>
                </a:solidFill>
                <a:latin typeface="Arial"/>
                <a:cs typeface="Arial"/>
              </a:rPr>
              <a:t>Facetime</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dirty="0" sz="1200">
                <a:solidFill>
                  <a:srgbClr val="FFFFFF"/>
                </a:solidFill>
                <a:latin typeface="Arial"/>
                <a:cs typeface="Arial"/>
              </a:rPr>
              <a:t>Herramientas de planos</a:t>
            </a:r>
            <a:r>
              <a:rPr dirty="0" sz="1200" spc="-5">
                <a:solidFill>
                  <a:srgbClr val="FFFFFF"/>
                </a:solidFill>
                <a:latin typeface="Arial"/>
                <a:cs typeface="Arial"/>
              </a:rPr>
              <a:t> </a:t>
            </a:r>
            <a:r>
              <a:rPr dirty="0" sz="1200">
                <a:solidFill>
                  <a:srgbClr val="FFFFFF"/>
                </a:solidFill>
                <a:latin typeface="Arial"/>
                <a:cs typeface="Arial"/>
              </a:rPr>
              <a:t>digitales</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dirty="0" sz="1200">
                <a:solidFill>
                  <a:srgbClr val="FFFFFF"/>
                </a:solidFill>
                <a:latin typeface="Arial"/>
                <a:cs typeface="Arial"/>
              </a:rPr>
              <a:t>Casas abiertas</a:t>
            </a:r>
            <a:r>
              <a:rPr dirty="0" sz="1200" spc="-5">
                <a:solidFill>
                  <a:srgbClr val="FFFFFF"/>
                </a:solidFill>
                <a:latin typeface="Arial"/>
                <a:cs typeface="Arial"/>
              </a:rPr>
              <a:t> </a:t>
            </a:r>
            <a:r>
              <a:rPr dirty="0" sz="1200">
                <a:solidFill>
                  <a:srgbClr val="FFFFFF"/>
                </a:solidFill>
                <a:latin typeface="Arial"/>
                <a:cs typeface="Arial"/>
              </a:rPr>
              <a:t>virtuales</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dirty="0" sz="1200">
                <a:solidFill>
                  <a:srgbClr val="FFFFFF"/>
                </a:solidFill>
                <a:latin typeface="Arial"/>
                <a:cs typeface="Arial"/>
              </a:rPr>
              <a:t>Presencia web y</a:t>
            </a:r>
            <a:r>
              <a:rPr dirty="0" sz="1200" spc="-5">
                <a:solidFill>
                  <a:srgbClr val="FFFFFF"/>
                </a:solidFill>
                <a:latin typeface="Arial"/>
                <a:cs typeface="Arial"/>
              </a:rPr>
              <a:t> </a:t>
            </a:r>
            <a:r>
              <a:rPr dirty="0" sz="1200">
                <a:solidFill>
                  <a:srgbClr val="FFFFFF"/>
                </a:solidFill>
                <a:latin typeface="Arial"/>
                <a:cs typeface="Arial"/>
              </a:rPr>
              <a:t>SEO</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dirty="0" sz="1200">
                <a:solidFill>
                  <a:srgbClr val="FFFFFF"/>
                </a:solidFill>
                <a:latin typeface="Arial"/>
                <a:cs typeface="Arial"/>
              </a:rPr>
              <a:t>Publicidad en redes</a:t>
            </a:r>
            <a:r>
              <a:rPr dirty="0" sz="1200" spc="-5">
                <a:solidFill>
                  <a:srgbClr val="FFFFFF"/>
                </a:solidFill>
                <a:latin typeface="Arial"/>
                <a:cs typeface="Arial"/>
              </a:rPr>
              <a:t> </a:t>
            </a:r>
            <a:r>
              <a:rPr dirty="0" sz="1200">
                <a:solidFill>
                  <a:srgbClr val="FFFFFF"/>
                </a:solidFill>
                <a:latin typeface="Arial"/>
                <a:cs typeface="Arial"/>
              </a:rPr>
              <a:t>sociales</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dirty="0" sz="1200">
                <a:solidFill>
                  <a:srgbClr val="FFFFFF"/>
                </a:solidFill>
                <a:latin typeface="Arial"/>
                <a:cs typeface="Arial"/>
              </a:rPr>
              <a:t>Sindicación de</a:t>
            </a:r>
            <a:r>
              <a:rPr dirty="0" sz="1200" spc="-5">
                <a:solidFill>
                  <a:srgbClr val="FFFFFF"/>
                </a:solidFill>
                <a:latin typeface="Arial"/>
                <a:cs typeface="Arial"/>
              </a:rPr>
              <a:t> </a:t>
            </a:r>
            <a:r>
              <a:rPr dirty="0" sz="1200">
                <a:solidFill>
                  <a:srgbClr val="FFFFFF"/>
                </a:solidFill>
                <a:latin typeface="Arial"/>
                <a:cs typeface="Arial"/>
              </a:rPr>
              <a:t>listados</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dirty="0" sz="1200">
                <a:solidFill>
                  <a:srgbClr val="FFFFFF"/>
                </a:solidFill>
                <a:latin typeface="Arial"/>
                <a:cs typeface="Arial"/>
              </a:rPr>
              <a:t>Visitas</a:t>
            </a:r>
            <a:r>
              <a:rPr dirty="0" sz="1200" spc="-5">
                <a:solidFill>
                  <a:srgbClr val="FFFFFF"/>
                </a:solidFill>
                <a:latin typeface="Arial"/>
                <a:cs typeface="Arial"/>
              </a:rPr>
              <a:t> </a:t>
            </a:r>
            <a:r>
              <a:rPr dirty="0" sz="1200">
                <a:solidFill>
                  <a:srgbClr val="FFFFFF"/>
                </a:solidFill>
                <a:latin typeface="Arial"/>
                <a:cs typeface="Arial"/>
              </a:rPr>
              <a:t>virtuales</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dirty="0" sz="1200">
                <a:solidFill>
                  <a:srgbClr val="FFFFFF"/>
                </a:solidFill>
                <a:latin typeface="Arial"/>
                <a:cs typeface="Arial"/>
              </a:rPr>
              <a:t>Google Street</a:t>
            </a:r>
            <a:r>
              <a:rPr dirty="0" sz="1200" spc="-5">
                <a:solidFill>
                  <a:srgbClr val="FFFFFF"/>
                </a:solidFill>
                <a:latin typeface="Arial"/>
                <a:cs typeface="Arial"/>
              </a:rPr>
              <a:t> </a:t>
            </a:r>
            <a:r>
              <a:rPr dirty="0" sz="1200">
                <a:solidFill>
                  <a:srgbClr val="FFFFFF"/>
                </a:solidFill>
                <a:latin typeface="Arial"/>
                <a:cs typeface="Arial"/>
              </a:rPr>
              <a:t>View</a:t>
            </a:r>
            <a:endParaRPr sz="1200">
              <a:latin typeface="Arial"/>
              <a:cs typeface="Arial"/>
            </a:endParaRPr>
          </a:p>
          <a:p>
            <a:pPr>
              <a:lnSpc>
                <a:spcPct val="100000"/>
              </a:lnSpc>
            </a:pPr>
            <a:endParaRPr sz="1500">
              <a:latin typeface="Times New Roman"/>
              <a:cs typeface="Times New Roman"/>
            </a:endParaRPr>
          </a:p>
          <a:p>
            <a:pPr>
              <a:lnSpc>
                <a:spcPct val="100000"/>
              </a:lnSpc>
              <a:spcBef>
                <a:spcPts val="35"/>
              </a:spcBef>
            </a:pPr>
            <a:endParaRPr sz="1750">
              <a:latin typeface="Times New Roman"/>
              <a:cs typeface="Times New Roman"/>
            </a:endParaRPr>
          </a:p>
          <a:p>
            <a:pPr marL="46990" marR="5080">
              <a:lnSpc>
                <a:spcPts val="1200"/>
              </a:lnSpc>
            </a:pPr>
            <a:r>
              <a:rPr dirty="0" sz="1200">
                <a:solidFill>
                  <a:srgbClr val="FFFFFF"/>
                </a:solidFill>
                <a:latin typeface="Arial"/>
                <a:cs typeface="Arial"/>
              </a:rPr>
              <a:t>Hay muchas maneras de mostrar su casa. Dado que el 93% de los compradores  comienzan su búsqueda en Internet, la presión para asegurarse de que su</a:t>
            </a:r>
            <a:r>
              <a:rPr dirty="0" sz="1200" spc="-100">
                <a:solidFill>
                  <a:srgbClr val="FFFFFF"/>
                </a:solidFill>
                <a:latin typeface="Arial"/>
                <a:cs typeface="Arial"/>
              </a:rPr>
              <a:t> </a:t>
            </a:r>
            <a:r>
              <a:rPr dirty="0" sz="1200">
                <a:solidFill>
                  <a:srgbClr val="FFFFFF"/>
                </a:solidFill>
                <a:latin typeface="Arial"/>
                <a:cs typeface="Arial"/>
              </a:rPr>
              <a:t>anuncio  destaque entre los demás es</a:t>
            </a:r>
            <a:r>
              <a:rPr dirty="0" sz="1200" spc="-10">
                <a:solidFill>
                  <a:srgbClr val="FFFFFF"/>
                </a:solidFill>
                <a:latin typeface="Arial"/>
                <a:cs typeface="Arial"/>
              </a:rPr>
              <a:t> </a:t>
            </a:r>
            <a:r>
              <a:rPr dirty="0" sz="1200">
                <a:solidFill>
                  <a:srgbClr val="FFFFFF"/>
                </a:solidFill>
                <a:latin typeface="Arial"/>
                <a:cs typeface="Arial"/>
              </a:rPr>
              <a:t>enorme.</a:t>
            </a:r>
            <a:endParaRPr sz="1200">
              <a:latin typeface="Arial"/>
              <a:cs typeface="Arial"/>
            </a:endParaRPr>
          </a:p>
          <a:p>
            <a:pPr>
              <a:lnSpc>
                <a:spcPct val="100000"/>
              </a:lnSpc>
              <a:spcBef>
                <a:spcPts val="20"/>
              </a:spcBef>
            </a:pPr>
            <a:endParaRPr sz="1550">
              <a:latin typeface="Times New Roman"/>
              <a:cs typeface="Times New Roman"/>
            </a:endParaRPr>
          </a:p>
          <a:p>
            <a:pPr marL="46990" marR="209550">
              <a:lnSpc>
                <a:spcPts val="1200"/>
              </a:lnSpc>
            </a:pPr>
            <a:r>
              <a:rPr dirty="0" sz="1200">
                <a:solidFill>
                  <a:srgbClr val="FFFFFF"/>
                </a:solidFill>
                <a:latin typeface="Arial"/>
                <a:cs typeface="Arial"/>
              </a:rPr>
              <a:t>No hay necesidad de intentar reinventar la rueda. Un profesional inmobiliario de  confianza tiene las herramientas, estrategias y procesos para atraer a los  compradores PRE-CALIFICADOS y seleccionados que necesita para vender</a:t>
            </a:r>
            <a:r>
              <a:rPr dirty="0" sz="1200" spc="-100">
                <a:solidFill>
                  <a:srgbClr val="FFFFFF"/>
                </a:solidFill>
                <a:latin typeface="Arial"/>
                <a:cs typeface="Arial"/>
              </a:rPr>
              <a:t> </a:t>
            </a:r>
            <a:r>
              <a:rPr dirty="0" sz="1200">
                <a:solidFill>
                  <a:srgbClr val="FFFFFF"/>
                </a:solidFill>
                <a:latin typeface="Arial"/>
                <a:cs typeface="Arial"/>
              </a:rPr>
              <a:t>su  casa - y venderla con</a:t>
            </a:r>
            <a:r>
              <a:rPr dirty="0" sz="1200" spc="-10">
                <a:solidFill>
                  <a:srgbClr val="FFFFFF"/>
                </a:solidFill>
                <a:latin typeface="Arial"/>
                <a:cs typeface="Arial"/>
              </a:rPr>
              <a:t> </a:t>
            </a:r>
            <a:r>
              <a:rPr dirty="0" sz="1200">
                <a:solidFill>
                  <a:srgbClr val="FFFFFF"/>
                </a:solidFill>
                <a:latin typeface="Arial"/>
                <a:cs typeface="Arial"/>
              </a:rPr>
              <a:t>seguridad.</a:t>
            </a:r>
            <a:endParaRPr sz="1200">
              <a:latin typeface="Arial"/>
              <a:cs typeface="Arial"/>
            </a:endParaRPr>
          </a:p>
        </p:txBody>
      </p:sp>
      <p:sp>
        <p:nvSpPr>
          <p:cNvPr id="13" name="object 13"/>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9289499"/>
            <a:ext cx="597160" cy="328438"/>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813688" y="6635874"/>
            <a:ext cx="2157238" cy="2982064"/>
          </a:xfrm>
          <a:prstGeom prst="rect">
            <a:avLst/>
          </a:prstGeom>
          <a:blipFill>
            <a:blip r:embed="rId4" cstate="print"/>
            <a:stretch>
              <a:fillRect/>
            </a:stretch>
          </a:blipFill>
        </p:spPr>
        <p:txBody>
          <a:bodyPr wrap="square" lIns="0" tIns="0" rIns="0" bIns="0" rtlCol="0"/>
          <a:lstStyle/>
          <a:p/>
        </p:txBody>
      </p:sp>
      <p:sp>
        <p:nvSpPr>
          <p:cNvPr id="5" name="object 5"/>
          <p:cNvSpPr/>
          <p:nvPr/>
        </p:nvSpPr>
        <p:spPr>
          <a:xfrm>
            <a:off x="3452367" y="5784922"/>
            <a:ext cx="3818087" cy="3833016"/>
          </a:xfrm>
          <a:prstGeom prst="rect">
            <a:avLst/>
          </a:prstGeom>
          <a:blipFill>
            <a:blip r:embed="rId5" cstate="print"/>
            <a:stretch>
              <a:fillRect/>
            </a:stretch>
          </a:blipFill>
        </p:spPr>
        <p:txBody>
          <a:bodyPr wrap="square" lIns="0" tIns="0" rIns="0" bIns="0" rtlCol="0"/>
          <a:lstStyle/>
          <a:p/>
        </p:txBody>
      </p:sp>
      <p:sp>
        <p:nvSpPr>
          <p:cNvPr id="6" name="object 6"/>
          <p:cNvSpPr txBox="1"/>
          <p:nvPr/>
        </p:nvSpPr>
        <p:spPr>
          <a:xfrm>
            <a:off x="1948522" y="244246"/>
            <a:ext cx="3889375" cy="254000"/>
          </a:xfrm>
          <a:prstGeom prst="rect">
            <a:avLst/>
          </a:prstGeom>
        </p:spPr>
        <p:txBody>
          <a:bodyPr wrap="square" lIns="0" tIns="12700" rIns="0" bIns="0" rtlCol="0" vert="horz">
            <a:spAutoFit/>
          </a:bodyPr>
          <a:lstStyle/>
          <a:p>
            <a:pPr marL="12700">
              <a:lnSpc>
                <a:spcPct val="100000"/>
              </a:lnSpc>
              <a:spcBef>
                <a:spcPts val="100"/>
              </a:spcBef>
            </a:pPr>
            <a:r>
              <a:rPr dirty="0" sz="1500" spc="20" b="1">
                <a:solidFill>
                  <a:srgbClr val="B49F8E"/>
                </a:solidFill>
                <a:latin typeface="Arial"/>
                <a:cs typeface="Arial"/>
              </a:rPr>
              <a:t>PREPARANDO</a:t>
            </a:r>
            <a:r>
              <a:rPr dirty="0" sz="1500" spc="-204" b="1">
                <a:solidFill>
                  <a:srgbClr val="B49F8E"/>
                </a:solidFill>
                <a:latin typeface="Arial"/>
                <a:cs typeface="Arial"/>
              </a:rPr>
              <a:t> </a:t>
            </a:r>
            <a:r>
              <a:rPr dirty="0" sz="1500" spc="65" b="1">
                <a:solidFill>
                  <a:srgbClr val="B49F8E"/>
                </a:solidFill>
                <a:latin typeface="Arial"/>
                <a:cs typeface="Arial"/>
              </a:rPr>
              <a:t>SU</a:t>
            </a:r>
            <a:r>
              <a:rPr dirty="0" sz="1500" spc="-204" b="1">
                <a:solidFill>
                  <a:srgbClr val="B49F8E"/>
                </a:solidFill>
                <a:latin typeface="Arial"/>
                <a:cs typeface="Arial"/>
              </a:rPr>
              <a:t> </a:t>
            </a:r>
            <a:r>
              <a:rPr dirty="0" sz="1500" spc="35" b="1">
                <a:solidFill>
                  <a:srgbClr val="B49F8E"/>
                </a:solidFill>
                <a:latin typeface="Arial"/>
                <a:cs typeface="Arial"/>
              </a:rPr>
              <a:t>CASA</a:t>
            </a:r>
            <a:r>
              <a:rPr dirty="0" sz="1500" spc="-200" b="1">
                <a:solidFill>
                  <a:srgbClr val="B49F8E"/>
                </a:solidFill>
                <a:latin typeface="Arial"/>
                <a:cs typeface="Arial"/>
              </a:rPr>
              <a:t> </a:t>
            </a:r>
            <a:r>
              <a:rPr dirty="0" sz="1500" spc="35" b="1">
                <a:solidFill>
                  <a:srgbClr val="B49F8E"/>
                </a:solidFill>
                <a:latin typeface="Arial"/>
                <a:cs typeface="Arial"/>
              </a:rPr>
              <a:t>PARA</a:t>
            </a:r>
            <a:r>
              <a:rPr dirty="0" sz="1500" spc="-204" b="1">
                <a:solidFill>
                  <a:srgbClr val="B49F8E"/>
                </a:solidFill>
                <a:latin typeface="Arial"/>
                <a:cs typeface="Arial"/>
              </a:rPr>
              <a:t> </a:t>
            </a:r>
            <a:r>
              <a:rPr dirty="0" sz="1500" spc="60" b="1">
                <a:solidFill>
                  <a:srgbClr val="B49F8E"/>
                </a:solidFill>
                <a:latin typeface="Arial"/>
                <a:cs typeface="Arial"/>
              </a:rPr>
              <a:t>LA</a:t>
            </a:r>
            <a:r>
              <a:rPr dirty="0" sz="1500" spc="-200" b="1">
                <a:solidFill>
                  <a:srgbClr val="B49F8E"/>
                </a:solidFill>
                <a:latin typeface="Arial"/>
                <a:cs typeface="Arial"/>
              </a:rPr>
              <a:t> </a:t>
            </a:r>
            <a:r>
              <a:rPr dirty="0" sz="1500" spc="25" b="1">
                <a:solidFill>
                  <a:srgbClr val="B49F8E"/>
                </a:solidFill>
                <a:latin typeface="Arial"/>
                <a:cs typeface="Arial"/>
              </a:rPr>
              <a:t>VENTA</a:t>
            </a:r>
            <a:endParaRPr sz="1500">
              <a:latin typeface="Arial"/>
              <a:cs typeface="Arial"/>
            </a:endParaRPr>
          </a:p>
        </p:txBody>
      </p:sp>
      <p:sp>
        <p:nvSpPr>
          <p:cNvPr id="11" name="object 11"/>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7" name="object 7"/>
          <p:cNvSpPr txBox="1">
            <a:spLocks noGrp="1"/>
          </p:cNvSpPr>
          <p:nvPr>
            <p:ph type="title"/>
          </p:nvPr>
        </p:nvSpPr>
        <p:spPr>
          <a:xfrm>
            <a:off x="741591" y="684555"/>
            <a:ext cx="6264275" cy="482600"/>
          </a:xfrm>
          <a:prstGeom prst="rect"/>
        </p:spPr>
        <p:txBody>
          <a:bodyPr wrap="square" lIns="0" tIns="12700" rIns="0" bIns="0" rtlCol="0" vert="horz">
            <a:spAutoFit/>
          </a:bodyPr>
          <a:lstStyle/>
          <a:p>
            <a:pPr marL="12700">
              <a:lnSpc>
                <a:spcPct val="100000"/>
              </a:lnSpc>
              <a:spcBef>
                <a:spcPts val="100"/>
              </a:spcBef>
            </a:pPr>
            <a:r>
              <a:rPr dirty="0" sz="3000" spc="35">
                <a:solidFill>
                  <a:srgbClr val="1D1D1D"/>
                </a:solidFill>
              </a:rPr>
              <a:t>Tecnología </a:t>
            </a:r>
            <a:r>
              <a:rPr dirty="0" sz="3000" spc="30">
                <a:solidFill>
                  <a:srgbClr val="1D1D1D"/>
                </a:solidFill>
              </a:rPr>
              <a:t>para vender</a:t>
            </a:r>
            <a:r>
              <a:rPr dirty="0" sz="3000" spc="130">
                <a:solidFill>
                  <a:srgbClr val="1D1D1D"/>
                </a:solidFill>
              </a:rPr>
              <a:t> </a:t>
            </a:r>
            <a:r>
              <a:rPr dirty="0" sz="3000" spc="40">
                <a:solidFill>
                  <a:srgbClr val="1D1D1D"/>
                </a:solidFill>
              </a:rPr>
              <a:t>virtualmente</a:t>
            </a:r>
            <a:endParaRPr sz="3000"/>
          </a:p>
        </p:txBody>
      </p:sp>
      <p:sp>
        <p:nvSpPr>
          <p:cNvPr id="8" name="object 8"/>
          <p:cNvSpPr txBox="1"/>
          <p:nvPr/>
        </p:nvSpPr>
        <p:spPr>
          <a:xfrm>
            <a:off x="741591" y="1464894"/>
            <a:ext cx="6260465" cy="1935480"/>
          </a:xfrm>
          <a:prstGeom prst="rect">
            <a:avLst/>
          </a:prstGeom>
        </p:spPr>
        <p:txBody>
          <a:bodyPr wrap="square" lIns="0" tIns="12700" rIns="0" bIns="0" rtlCol="0" vert="horz">
            <a:spAutoFit/>
          </a:bodyPr>
          <a:lstStyle/>
          <a:p>
            <a:pPr marL="23495">
              <a:lnSpc>
                <a:spcPct val="100000"/>
              </a:lnSpc>
              <a:spcBef>
                <a:spcPts val="100"/>
              </a:spcBef>
            </a:pPr>
            <a:r>
              <a:rPr dirty="0" sz="1200">
                <a:solidFill>
                  <a:srgbClr val="111111"/>
                </a:solidFill>
                <a:latin typeface="Arial"/>
                <a:cs typeface="Arial"/>
              </a:rPr>
              <a:t>Los agentes inmobiliarios llevan mucho tiempo adaptándose rápidamente a la</a:t>
            </a:r>
            <a:r>
              <a:rPr dirty="0" sz="1200" spc="-70">
                <a:solidFill>
                  <a:srgbClr val="111111"/>
                </a:solidFill>
                <a:latin typeface="Arial"/>
                <a:cs typeface="Arial"/>
              </a:rPr>
              <a:t> </a:t>
            </a:r>
            <a:r>
              <a:rPr dirty="0" sz="1200">
                <a:solidFill>
                  <a:srgbClr val="111111"/>
                </a:solidFill>
                <a:latin typeface="Arial"/>
                <a:cs typeface="Arial"/>
              </a:rPr>
              <a:t>tecnología.</a:t>
            </a:r>
            <a:endParaRPr sz="1200">
              <a:latin typeface="Arial"/>
              <a:cs typeface="Arial"/>
            </a:endParaRPr>
          </a:p>
          <a:p>
            <a:pPr>
              <a:lnSpc>
                <a:spcPct val="100000"/>
              </a:lnSpc>
              <a:spcBef>
                <a:spcPts val="45"/>
              </a:spcBef>
            </a:pPr>
            <a:endParaRPr sz="1700">
              <a:latin typeface="Times New Roman"/>
              <a:cs typeface="Times New Roman"/>
            </a:endParaRPr>
          </a:p>
          <a:p>
            <a:pPr marL="19685" marR="45720" indent="-7620">
              <a:lnSpc>
                <a:spcPts val="1200"/>
              </a:lnSpc>
            </a:pPr>
            <a:r>
              <a:rPr dirty="0" sz="1200">
                <a:solidFill>
                  <a:srgbClr val="121212"/>
                </a:solidFill>
                <a:latin typeface="Arial"/>
                <a:cs typeface="Arial"/>
              </a:rPr>
              <a:t>Ya sea que se reúnan con un cliente potencial usando Zoom para discutir el listado de una  casa, la creación de visitas virtuales para ayudar a mostrar su casa a los compradores  interesados, o la preparación de todo el papeleo y la recogida de todas las firmas  digitalmente para completar la transacción, usted puede estar seguro de que su</a:t>
            </a:r>
            <a:r>
              <a:rPr dirty="0" sz="1200" spc="-100">
                <a:solidFill>
                  <a:srgbClr val="121212"/>
                </a:solidFill>
                <a:latin typeface="Arial"/>
                <a:cs typeface="Arial"/>
              </a:rPr>
              <a:t> </a:t>
            </a:r>
            <a:r>
              <a:rPr dirty="0" sz="1200">
                <a:solidFill>
                  <a:srgbClr val="121212"/>
                </a:solidFill>
                <a:latin typeface="Arial"/>
                <a:cs typeface="Arial"/>
              </a:rPr>
              <a:t>profesional  de bienes raíces está bien versado en toda la última tecnología que ayudará a vender su  casa.</a:t>
            </a:r>
            <a:endParaRPr sz="1200">
              <a:latin typeface="Arial"/>
              <a:cs typeface="Arial"/>
            </a:endParaRPr>
          </a:p>
          <a:p>
            <a:pPr>
              <a:lnSpc>
                <a:spcPct val="100000"/>
              </a:lnSpc>
              <a:spcBef>
                <a:spcPts val="45"/>
              </a:spcBef>
            </a:pPr>
            <a:endParaRPr sz="1700">
              <a:latin typeface="Times New Roman"/>
              <a:cs typeface="Times New Roman"/>
            </a:endParaRPr>
          </a:p>
          <a:p>
            <a:pPr marL="19685" marR="5080" indent="-7620">
              <a:lnSpc>
                <a:spcPts val="1200"/>
              </a:lnSpc>
            </a:pPr>
            <a:r>
              <a:rPr dirty="0" sz="1200">
                <a:solidFill>
                  <a:srgbClr val="121212"/>
                </a:solidFill>
                <a:latin typeface="Arial"/>
                <a:cs typeface="Arial"/>
              </a:rPr>
              <a:t>El sector inmobiliario "escribió el libro" sobre la innovación en las demostraciones virtuales</a:t>
            </a:r>
            <a:r>
              <a:rPr dirty="0" sz="1200" spc="-95">
                <a:solidFill>
                  <a:srgbClr val="121212"/>
                </a:solidFill>
                <a:latin typeface="Arial"/>
                <a:cs typeface="Arial"/>
              </a:rPr>
              <a:t> </a:t>
            </a:r>
            <a:r>
              <a:rPr dirty="0" sz="1200">
                <a:solidFill>
                  <a:srgbClr val="121212"/>
                </a:solidFill>
                <a:latin typeface="Arial"/>
                <a:cs typeface="Arial"/>
              </a:rPr>
              <a:t>y  sigue marcando la pauta y liderando otros sectores en la tecnología</a:t>
            </a:r>
            <a:r>
              <a:rPr dirty="0" sz="1200" spc="-30">
                <a:solidFill>
                  <a:srgbClr val="121212"/>
                </a:solidFill>
                <a:latin typeface="Arial"/>
                <a:cs typeface="Arial"/>
              </a:rPr>
              <a:t> </a:t>
            </a:r>
            <a:r>
              <a:rPr dirty="0" sz="1200">
                <a:solidFill>
                  <a:srgbClr val="121212"/>
                </a:solidFill>
                <a:latin typeface="Arial"/>
                <a:cs typeface="Arial"/>
              </a:rPr>
              <a:t>virtual.</a:t>
            </a:r>
            <a:endParaRPr sz="1200">
              <a:latin typeface="Arial"/>
              <a:cs typeface="Arial"/>
            </a:endParaRPr>
          </a:p>
        </p:txBody>
      </p:sp>
      <p:sp>
        <p:nvSpPr>
          <p:cNvPr id="9" name="object 9"/>
          <p:cNvSpPr txBox="1"/>
          <p:nvPr/>
        </p:nvSpPr>
        <p:spPr>
          <a:xfrm>
            <a:off x="752768" y="4028625"/>
            <a:ext cx="3742690" cy="1447800"/>
          </a:xfrm>
          <a:prstGeom prst="rect">
            <a:avLst/>
          </a:prstGeom>
        </p:spPr>
        <p:txBody>
          <a:bodyPr wrap="square" lIns="0" tIns="12700" rIns="0" bIns="0" rtlCol="0" vert="horz">
            <a:spAutoFit/>
          </a:bodyPr>
          <a:lstStyle/>
          <a:p>
            <a:pPr marL="12700">
              <a:lnSpc>
                <a:spcPct val="100000"/>
              </a:lnSpc>
              <a:spcBef>
                <a:spcPts val="100"/>
              </a:spcBef>
            </a:pPr>
            <a:r>
              <a:rPr dirty="0" sz="1300" spc="-35" b="1">
                <a:solidFill>
                  <a:srgbClr val="050606"/>
                </a:solidFill>
                <a:latin typeface="Cambria"/>
                <a:cs typeface="Cambria"/>
              </a:rPr>
              <a:t>Estas</a:t>
            </a:r>
            <a:r>
              <a:rPr dirty="0" sz="1300" spc="-80" b="1">
                <a:solidFill>
                  <a:srgbClr val="050606"/>
                </a:solidFill>
                <a:latin typeface="Cambria"/>
                <a:cs typeface="Cambria"/>
              </a:rPr>
              <a:t> </a:t>
            </a:r>
            <a:r>
              <a:rPr dirty="0" sz="1300" spc="-30" b="1">
                <a:solidFill>
                  <a:srgbClr val="050606"/>
                </a:solidFill>
                <a:latin typeface="Cambria"/>
                <a:cs typeface="Cambria"/>
              </a:rPr>
              <a:t>son</a:t>
            </a:r>
            <a:r>
              <a:rPr dirty="0" sz="1300" spc="-75" b="1">
                <a:solidFill>
                  <a:srgbClr val="050606"/>
                </a:solidFill>
                <a:latin typeface="Cambria"/>
                <a:cs typeface="Cambria"/>
              </a:rPr>
              <a:t> </a:t>
            </a:r>
            <a:r>
              <a:rPr dirty="0" sz="1300" spc="-35" b="1">
                <a:solidFill>
                  <a:srgbClr val="050606"/>
                </a:solidFill>
                <a:latin typeface="Cambria"/>
                <a:cs typeface="Cambria"/>
              </a:rPr>
              <a:t>algunas</a:t>
            </a:r>
            <a:r>
              <a:rPr dirty="0" sz="1300" spc="-80" b="1">
                <a:solidFill>
                  <a:srgbClr val="050606"/>
                </a:solidFill>
                <a:latin typeface="Cambria"/>
                <a:cs typeface="Cambria"/>
              </a:rPr>
              <a:t> </a:t>
            </a:r>
            <a:r>
              <a:rPr dirty="0" sz="1300" spc="-20" b="1">
                <a:solidFill>
                  <a:srgbClr val="050606"/>
                </a:solidFill>
                <a:latin typeface="Cambria"/>
                <a:cs typeface="Cambria"/>
              </a:rPr>
              <a:t>de</a:t>
            </a:r>
            <a:r>
              <a:rPr dirty="0" sz="1300" spc="-75" b="1">
                <a:solidFill>
                  <a:srgbClr val="050606"/>
                </a:solidFill>
                <a:latin typeface="Cambria"/>
                <a:cs typeface="Cambria"/>
              </a:rPr>
              <a:t> </a:t>
            </a:r>
            <a:r>
              <a:rPr dirty="0" sz="1300" spc="-30" b="1">
                <a:solidFill>
                  <a:srgbClr val="050606"/>
                </a:solidFill>
                <a:latin typeface="Cambria"/>
                <a:cs typeface="Cambria"/>
              </a:rPr>
              <a:t>las</a:t>
            </a:r>
            <a:r>
              <a:rPr dirty="0" sz="1300" spc="-75" b="1">
                <a:solidFill>
                  <a:srgbClr val="050606"/>
                </a:solidFill>
                <a:latin typeface="Cambria"/>
                <a:cs typeface="Cambria"/>
              </a:rPr>
              <a:t> </a:t>
            </a:r>
            <a:r>
              <a:rPr dirty="0" sz="1300" spc="-40" b="1">
                <a:solidFill>
                  <a:srgbClr val="050606"/>
                </a:solidFill>
                <a:latin typeface="Cambria"/>
                <a:cs typeface="Cambria"/>
              </a:rPr>
              <a:t>aplicaciones</a:t>
            </a:r>
            <a:r>
              <a:rPr dirty="0" sz="1300" spc="-80" b="1">
                <a:solidFill>
                  <a:srgbClr val="050606"/>
                </a:solidFill>
                <a:latin typeface="Cambria"/>
                <a:cs typeface="Cambria"/>
              </a:rPr>
              <a:t> </a:t>
            </a:r>
            <a:r>
              <a:rPr dirty="0" sz="1300" spc="-30" b="1">
                <a:solidFill>
                  <a:srgbClr val="050606"/>
                </a:solidFill>
                <a:latin typeface="Cambria"/>
                <a:cs typeface="Cambria"/>
              </a:rPr>
              <a:t>que</a:t>
            </a:r>
            <a:r>
              <a:rPr dirty="0" sz="1300" spc="-75" b="1">
                <a:solidFill>
                  <a:srgbClr val="050606"/>
                </a:solidFill>
                <a:latin typeface="Cambria"/>
                <a:cs typeface="Cambria"/>
              </a:rPr>
              <a:t> </a:t>
            </a:r>
            <a:r>
              <a:rPr dirty="0" sz="1300" spc="-40" b="1">
                <a:solidFill>
                  <a:srgbClr val="050606"/>
                </a:solidFill>
                <a:latin typeface="Cambria"/>
                <a:cs typeface="Cambria"/>
              </a:rPr>
              <a:t>utilizamos:</a:t>
            </a:r>
            <a:endParaRPr sz="1300">
              <a:latin typeface="Cambria"/>
              <a:cs typeface="Cambria"/>
            </a:endParaRPr>
          </a:p>
          <a:p>
            <a:pPr marL="426084" indent="-203200">
              <a:lnSpc>
                <a:spcPct val="100000"/>
              </a:lnSpc>
              <a:spcBef>
                <a:spcPts val="994"/>
              </a:spcBef>
              <a:buFont typeface="Symbol"/>
              <a:buChar char=""/>
              <a:tabLst>
                <a:tab pos="426084" algn="l"/>
                <a:tab pos="426720" algn="l"/>
              </a:tabLst>
            </a:pPr>
            <a:r>
              <a:rPr dirty="0" sz="1200" spc="25">
                <a:solidFill>
                  <a:srgbClr val="121212"/>
                </a:solidFill>
                <a:latin typeface="Verdana"/>
                <a:cs typeface="Verdana"/>
              </a:rPr>
              <a:t>Caja </a:t>
            </a:r>
            <a:r>
              <a:rPr dirty="0" sz="1200" spc="30">
                <a:solidFill>
                  <a:srgbClr val="121212"/>
                </a:solidFill>
                <a:latin typeface="Verdana"/>
                <a:cs typeface="Verdana"/>
              </a:rPr>
              <a:t>de </a:t>
            </a:r>
            <a:r>
              <a:rPr dirty="0" sz="1200" spc="20">
                <a:solidFill>
                  <a:srgbClr val="121212"/>
                </a:solidFill>
                <a:latin typeface="Verdana"/>
                <a:cs typeface="Verdana"/>
              </a:rPr>
              <a:t>seguridad</a:t>
            </a:r>
            <a:r>
              <a:rPr dirty="0" sz="1200" spc="-110">
                <a:solidFill>
                  <a:srgbClr val="121212"/>
                </a:solidFill>
                <a:latin typeface="Verdana"/>
                <a:cs typeface="Verdana"/>
              </a:rPr>
              <a:t> </a:t>
            </a:r>
            <a:r>
              <a:rPr dirty="0" sz="1200" spc="10">
                <a:solidFill>
                  <a:srgbClr val="121212"/>
                </a:solidFill>
                <a:latin typeface="Verdana"/>
                <a:cs typeface="Verdana"/>
              </a:rPr>
              <a:t>digital</a:t>
            </a:r>
            <a:endParaRPr sz="1200">
              <a:latin typeface="Verdana"/>
              <a:cs typeface="Verdana"/>
            </a:endParaRPr>
          </a:p>
          <a:p>
            <a:pPr marL="426084" indent="-203200">
              <a:lnSpc>
                <a:spcPct val="100000"/>
              </a:lnSpc>
              <a:buFont typeface="Symbol"/>
              <a:buChar char=""/>
              <a:tabLst>
                <a:tab pos="426084" algn="l"/>
                <a:tab pos="426720" algn="l"/>
              </a:tabLst>
            </a:pPr>
            <a:r>
              <a:rPr dirty="0" sz="1200" spc="15">
                <a:solidFill>
                  <a:srgbClr val="121212"/>
                </a:solidFill>
                <a:latin typeface="Verdana"/>
                <a:cs typeface="Verdana"/>
              </a:rPr>
              <a:t>Visitas virtuales </a:t>
            </a:r>
            <a:r>
              <a:rPr dirty="0" sz="1200" spc="30">
                <a:solidFill>
                  <a:srgbClr val="121212"/>
                </a:solidFill>
                <a:latin typeface="Verdana"/>
                <a:cs typeface="Verdana"/>
              </a:rPr>
              <a:t>en</a:t>
            </a:r>
            <a:r>
              <a:rPr dirty="0" sz="1200" spc="-85">
                <a:solidFill>
                  <a:srgbClr val="121212"/>
                </a:solidFill>
                <a:latin typeface="Verdana"/>
                <a:cs typeface="Verdana"/>
              </a:rPr>
              <a:t> </a:t>
            </a:r>
            <a:r>
              <a:rPr dirty="0" sz="1200" spc="40">
                <a:solidFill>
                  <a:srgbClr val="121212"/>
                </a:solidFill>
                <a:latin typeface="Verdana"/>
                <a:cs typeface="Verdana"/>
              </a:rPr>
              <a:t>3D</a:t>
            </a:r>
            <a:endParaRPr sz="1200">
              <a:latin typeface="Verdana"/>
              <a:cs typeface="Verdana"/>
            </a:endParaRPr>
          </a:p>
          <a:p>
            <a:pPr marL="426084" indent="-203200">
              <a:lnSpc>
                <a:spcPct val="100000"/>
              </a:lnSpc>
              <a:buFont typeface="Symbol"/>
              <a:buChar char=""/>
              <a:tabLst>
                <a:tab pos="426084" algn="l"/>
                <a:tab pos="426720" algn="l"/>
              </a:tabLst>
            </a:pPr>
            <a:r>
              <a:rPr dirty="0" sz="1200" spc="20">
                <a:solidFill>
                  <a:srgbClr val="121212"/>
                </a:solidFill>
                <a:latin typeface="Verdana"/>
                <a:cs typeface="Verdana"/>
              </a:rPr>
              <a:t>Puesta </a:t>
            </a:r>
            <a:r>
              <a:rPr dirty="0" sz="1200" spc="30">
                <a:solidFill>
                  <a:srgbClr val="121212"/>
                </a:solidFill>
                <a:latin typeface="Verdana"/>
                <a:cs typeface="Verdana"/>
              </a:rPr>
              <a:t>en </a:t>
            </a:r>
            <a:r>
              <a:rPr dirty="0" sz="1200" spc="20">
                <a:solidFill>
                  <a:srgbClr val="121212"/>
                </a:solidFill>
                <a:latin typeface="Verdana"/>
                <a:cs typeface="Verdana"/>
              </a:rPr>
              <a:t>escena</a:t>
            </a:r>
            <a:r>
              <a:rPr dirty="0" sz="1200" spc="-100">
                <a:solidFill>
                  <a:srgbClr val="121212"/>
                </a:solidFill>
                <a:latin typeface="Verdana"/>
                <a:cs typeface="Verdana"/>
              </a:rPr>
              <a:t> </a:t>
            </a:r>
            <a:r>
              <a:rPr dirty="0" sz="1200" spc="10">
                <a:solidFill>
                  <a:srgbClr val="121212"/>
                </a:solidFill>
                <a:latin typeface="Verdana"/>
                <a:cs typeface="Verdana"/>
              </a:rPr>
              <a:t>virtual</a:t>
            </a:r>
            <a:endParaRPr sz="1200">
              <a:latin typeface="Verdana"/>
              <a:cs typeface="Verdana"/>
            </a:endParaRPr>
          </a:p>
          <a:p>
            <a:pPr marL="426084" indent="-203200">
              <a:lnSpc>
                <a:spcPct val="100000"/>
              </a:lnSpc>
              <a:buFont typeface="Symbol"/>
              <a:buChar char=""/>
              <a:tabLst>
                <a:tab pos="426084" algn="l"/>
                <a:tab pos="426720" algn="l"/>
              </a:tabLst>
            </a:pPr>
            <a:r>
              <a:rPr dirty="0" sz="1200" spc="20">
                <a:solidFill>
                  <a:srgbClr val="121212"/>
                </a:solidFill>
                <a:latin typeface="Verdana"/>
                <a:cs typeface="Verdana"/>
              </a:rPr>
              <a:t>Mejora </a:t>
            </a:r>
            <a:r>
              <a:rPr dirty="0" sz="1200" spc="30">
                <a:solidFill>
                  <a:srgbClr val="121212"/>
                </a:solidFill>
                <a:latin typeface="Verdana"/>
                <a:cs typeface="Verdana"/>
              </a:rPr>
              <a:t>de </a:t>
            </a:r>
            <a:r>
              <a:rPr dirty="0" sz="1200" spc="20">
                <a:solidFill>
                  <a:srgbClr val="121212"/>
                </a:solidFill>
                <a:latin typeface="Verdana"/>
                <a:cs typeface="Verdana"/>
              </a:rPr>
              <a:t>la </a:t>
            </a:r>
            <a:r>
              <a:rPr dirty="0" sz="1200" spc="15">
                <a:solidFill>
                  <a:srgbClr val="121212"/>
                </a:solidFill>
                <a:latin typeface="Verdana"/>
                <a:cs typeface="Verdana"/>
              </a:rPr>
              <a:t>fotografía </a:t>
            </a:r>
            <a:r>
              <a:rPr dirty="0" sz="1200" spc="20">
                <a:solidFill>
                  <a:srgbClr val="121212"/>
                </a:solidFill>
                <a:latin typeface="Verdana"/>
                <a:cs typeface="Verdana"/>
              </a:rPr>
              <a:t>del</a:t>
            </a:r>
            <a:r>
              <a:rPr dirty="0" sz="1200" spc="-170">
                <a:solidFill>
                  <a:srgbClr val="121212"/>
                </a:solidFill>
                <a:latin typeface="Verdana"/>
                <a:cs typeface="Verdana"/>
              </a:rPr>
              <a:t> </a:t>
            </a:r>
            <a:r>
              <a:rPr dirty="0" sz="1200" spc="15">
                <a:solidFill>
                  <a:srgbClr val="121212"/>
                </a:solidFill>
                <a:latin typeface="Verdana"/>
                <a:cs typeface="Verdana"/>
              </a:rPr>
              <a:t>listado</a:t>
            </a:r>
            <a:endParaRPr sz="1200">
              <a:latin typeface="Verdana"/>
              <a:cs typeface="Verdana"/>
            </a:endParaRPr>
          </a:p>
          <a:p>
            <a:pPr marL="426084" indent="-203200">
              <a:lnSpc>
                <a:spcPct val="100000"/>
              </a:lnSpc>
              <a:buFont typeface="Symbol"/>
              <a:buChar char=""/>
              <a:tabLst>
                <a:tab pos="426084" algn="l"/>
                <a:tab pos="426720" algn="l"/>
              </a:tabLst>
            </a:pPr>
            <a:r>
              <a:rPr dirty="0" sz="1200" spc="20">
                <a:solidFill>
                  <a:srgbClr val="121212"/>
                </a:solidFill>
                <a:latin typeface="Verdana"/>
                <a:cs typeface="Verdana"/>
              </a:rPr>
              <a:t>Herramientas </a:t>
            </a:r>
            <a:r>
              <a:rPr dirty="0" sz="1200" spc="30">
                <a:solidFill>
                  <a:srgbClr val="121212"/>
                </a:solidFill>
                <a:latin typeface="Verdana"/>
                <a:cs typeface="Verdana"/>
              </a:rPr>
              <a:t>de </a:t>
            </a:r>
            <a:r>
              <a:rPr dirty="0" sz="1200" spc="20">
                <a:solidFill>
                  <a:srgbClr val="121212"/>
                </a:solidFill>
                <a:latin typeface="Verdana"/>
                <a:cs typeface="Verdana"/>
              </a:rPr>
              <a:t>firma </a:t>
            </a:r>
            <a:r>
              <a:rPr dirty="0" sz="1200" spc="10">
                <a:solidFill>
                  <a:srgbClr val="121212"/>
                </a:solidFill>
                <a:latin typeface="Verdana"/>
                <a:cs typeface="Verdana"/>
              </a:rPr>
              <a:t>digital </a:t>
            </a:r>
            <a:r>
              <a:rPr dirty="0" sz="1200" spc="40">
                <a:solidFill>
                  <a:srgbClr val="121212"/>
                </a:solidFill>
                <a:latin typeface="Verdana"/>
                <a:cs typeface="Verdana"/>
              </a:rPr>
              <a:t>y</a:t>
            </a:r>
            <a:r>
              <a:rPr dirty="0" sz="1200" spc="-170">
                <a:solidFill>
                  <a:srgbClr val="121212"/>
                </a:solidFill>
                <a:latin typeface="Verdana"/>
                <a:cs typeface="Verdana"/>
              </a:rPr>
              <a:t> </a:t>
            </a:r>
            <a:r>
              <a:rPr dirty="0" sz="1200" spc="20">
                <a:solidFill>
                  <a:srgbClr val="121212"/>
                </a:solidFill>
                <a:latin typeface="Verdana"/>
                <a:cs typeface="Verdana"/>
              </a:rPr>
              <a:t>contrato</a:t>
            </a:r>
            <a:endParaRPr sz="1200">
              <a:latin typeface="Verdana"/>
              <a:cs typeface="Verdana"/>
            </a:endParaRPr>
          </a:p>
          <a:p>
            <a:pPr marL="426084" indent="-203200">
              <a:lnSpc>
                <a:spcPct val="100000"/>
              </a:lnSpc>
              <a:buFont typeface="Symbol"/>
              <a:buChar char=""/>
              <a:tabLst>
                <a:tab pos="426084" algn="l"/>
                <a:tab pos="426720" algn="l"/>
              </a:tabLst>
            </a:pPr>
            <a:r>
              <a:rPr dirty="0" sz="1200" spc="20">
                <a:solidFill>
                  <a:srgbClr val="121212"/>
                </a:solidFill>
                <a:latin typeface="Verdana"/>
                <a:cs typeface="Verdana"/>
              </a:rPr>
              <a:t>Plataformas </a:t>
            </a:r>
            <a:r>
              <a:rPr dirty="0" sz="1200" spc="30">
                <a:solidFill>
                  <a:srgbClr val="121212"/>
                </a:solidFill>
                <a:latin typeface="Verdana"/>
                <a:cs typeface="Verdana"/>
              </a:rPr>
              <a:t>de </a:t>
            </a:r>
            <a:r>
              <a:rPr dirty="0" sz="1200" spc="20">
                <a:solidFill>
                  <a:srgbClr val="121212"/>
                </a:solidFill>
                <a:latin typeface="Verdana"/>
                <a:cs typeface="Verdana"/>
              </a:rPr>
              <a:t>marketing</a:t>
            </a:r>
            <a:r>
              <a:rPr dirty="0" sz="1200" spc="-105">
                <a:solidFill>
                  <a:srgbClr val="121212"/>
                </a:solidFill>
                <a:latin typeface="Verdana"/>
                <a:cs typeface="Verdana"/>
              </a:rPr>
              <a:t> </a:t>
            </a:r>
            <a:r>
              <a:rPr dirty="0" sz="1200" spc="10">
                <a:solidFill>
                  <a:srgbClr val="121212"/>
                </a:solidFill>
                <a:latin typeface="Verdana"/>
                <a:cs typeface="Verdana"/>
              </a:rPr>
              <a:t>digital</a:t>
            </a:r>
            <a:endParaRPr sz="1200">
              <a:latin typeface="Verdana"/>
              <a:cs typeface="Verdana"/>
            </a:endParaRPr>
          </a:p>
        </p:txBody>
      </p:sp>
      <p:sp>
        <p:nvSpPr>
          <p:cNvPr id="10" name="object 10"/>
          <p:cNvSpPr txBox="1"/>
          <p:nvPr/>
        </p:nvSpPr>
        <p:spPr>
          <a:xfrm>
            <a:off x="3253104" y="9211538"/>
            <a:ext cx="135890" cy="421640"/>
          </a:xfrm>
          <a:prstGeom prst="rect">
            <a:avLst/>
          </a:prstGeom>
        </p:spPr>
        <p:txBody>
          <a:bodyPr wrap="square" lIns="0" tIns="12700" rIns="0" bIns="0" rtlCol="0" vert="horz">
            <a:spAutoFit/>
          </a:bodyPr>
          <a:lstStyle/>
          <a:p>
            <a:pPr marL="12700">
              <a:lnSpc>
                <a:spcPct val="100000"/>
              </a:lnSpc>
              <a:spcBef>
                <a:spcPts val="100"/>
              </a:spcBef>
            </a:pPr>
            <a:r>
              <a:rPr dirty="0" sz="2600" i="1">
                <a:solidFill>
                  <a:srgbClr val="8B9084"/>
                </a:solidFill>
                <a:latin typeface="Times New Roman"/>
                <a:cs typeface="Times New Roman"/>
              </a:rPr>
              <a:t>(</a:t>
            </a:r>
            <a:endParaRPr sz="2600">
              <a:latin typeface="Times New Roman"/>
              <a:cs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4758690" y="1828799"/>
            <a:ext cx="2563977" cy="1481683"/>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0" y="9490986"/>
            <a:ext cx="7751872" cy="544908"/>
          </a:xfrm>
          <a:prstGeom prst="rect">
            <a:avLst/>
          </a:prstGeom>
          <a:blipFill>
            <a:blip r:embed="rId4" cstate="print"/>
            <a:stretch>
              <a:fillRect/>
            </a:stretch>
          </a:blipFill>
        </p:spPr>
        <p:txBody>
          <a:bodyPr wrap="square" lIns="0" tIns="0" rIns="0" bIns="0" rtlCol="0"/>
          <a:lstStyle/>
          <a:p/>
        </p:txBody>
      </p:sp>
      <p:sp>
        <p:nvSpPr>
          <p:cNvPr id="5" name="object 5"/>
          <p:cNvSpPr txBox="1"/>
          <p:nvPr/>
        </p:nvSpPr>
        <p:spPr>
          <a:xfrm>
            <a:off x="2003755" y="246100"/>
            <a:ext cx="3824604" cy="238760"/>
          </a:xfrm>
          <a:prstGeom prst="rect">
            <a:avLst/>
          </a:prstGeom>
        </p:spPr>
        <p:txBody>
          <a:bodyPr wrap="square" lIns="0" tIns="12700" rIns="0" bIns="0" rtlCol="0" vert="horz">
            <a:spAutoFit/>
          </a:bodyPr>
          <a:lstStyle/>
          <a:p>
            <a:pPr marL="12700">
              <a:lnSpc>
                <a:spcPct val="100000"/>
              </a:lnSpc>
              <a:spcBef>
                <a:spcPts val="100"/>
              </a:spcBef>
            </a:pPr>
            <a:r>
              <a:rPr dirty="0" sz="1400" spc="75" b="1">
                <a:solidFill>
                  <a:srgbClr val="B49F8E"/>
                </a:solidFill>
                <a:latin typeface="Microsoft Sans Serif"/>
                <a:cs typeface="Microsoft Sans Serif"/>
              </a:rPr>
              <a:t>PREPARANDO</a:t>
            </a:r>
            <a:r>
              <a:rPr dirty="0" sz="1400" spc="-60" b="1">
                <a:solidFill>
                  <a:srgbClr val="B49F8E"/>
                </a:solidFill>
                <a:latin typeface="Microsoft Sans Serif"/>
                <a:cs typeface="Microsoft Sans Serif"/>
              </a:rPr>
              <a:t> </a:t>
            </a:r>
            <a:r>
              <a:rPr dirty="0" sz="1400" spc="70" b="1">
                <a:solidFill>
                  <a:srgbClr val="B49F8E"/>
                </a:solidFill>
                <a:latin typeface="Microsoft Sans Serif"/>
                <a:cs typeface="Microsoft Sans Serif"/>
              </a:rPr>
              <a:t>SU</a:t>
            </a:r>
            <a:r>
              <a:rPr dirty="0" sz="1400" spc="-60" b="1">
                <a:solidFill>
                  <a:srgbClr val="B49F8E"/>
                </a:solidFill>
                <a:latin typeface="Microsoft Sans Serif"/>
                <a:cs typeface="Microsoft Sans Serif"/>
              </a:rPr>
              <a:t> </a:t>
            </a:r>
            <a:r>
              <a:rPr dirty="0" sz="1400" spc="65" b="1">
                <a:solidFill>
                  <a:srgbClr val="B49F8E"/>
                </a:solidFill>
                <a:latin typeface="Microsoft Sans Serif"/>
                <a:cs typeface="Microsoft Sans Serif"/>
              </a:rPr>
              <a:t>CASA</a:t>
            </a:r>
            <a:r>
              <a:rPr dirty="0" sz="1400" spc="-60" b="1">
                <a:solidFill>
                  <a:srgbClr val="B49F8E"/>
                </a:solidFill>
                <a:latin typeface="Microsoft Sans Serif"/>
                <a:cs typeface="Microsoft Sans Serif"/>
              </a:rPr>
              <a:t> </a:t>
            </a:r>
            <a:r>
              <a:rPr dirty="0" sz="1400" spc="65" b="1">
                <a:solidFill>
                  <a:srgbClr val="B49F8E"/>
                </a:solidFill>
                <a:latin typeface="Microsoft Sans Serif"/>
                <a:cs typeface="Microsoft Sans Serif"/>
              </a:rPr>
              <a:t>PARA</a:t>
            </a:r>
            <a:r>
              <a:rPr dirty="0" sz="1400" spc="-55" b="1">
                <a:solidFill>
                  <a:srgbClr val="B49F8E"/>
                </a:solidFill>
                <a:latin typeface="Microsoft Sans Serif"/>
                <a:cs typeface="Microsoft Sans Serif"/>
              </a:rPr>
              <a:t> </a:t>
            </a:r>
            <a:r>
              <a:rPr dirty="0" sz="1400" spc="45" b="1">
                <a:solidFill>
                  <a:srgbClr val="B49F8E"/>
                </a:solidFill>
                <a:latin typeface="Microsoft Sans Serif"/>
                <a:cs typeface="Microsoft Sans Serif"/>
              </a:rPr>
              <a:t>LA</a:t>
            </a:r>
            <a:r>
              <a:rPr dirty="0" sz="1400" spc="-60" b="1">
                <a:solidFill>
                  <a:srgbClr val="B49F8E"/>
                </a:solidFill>
                <a:latin typeface="Microsoft Sans Serif"/>
                <a:cs typeface="Microsoft Sans Serif"/>
              </a:rPr>
              <a:t> </a:t>
            </a:r>
            <a:r>
              <a:rPr dirty="0" sz="1400" spc="90" b="1">
                <a:solidFill>
                  <a:srgbClr val="B49F8E"/>
                </a:solidFill>
                <a:latin typeface="Microsoft Sans Serif"/>
                <a:cs typeface="Microsoft Sans Serif"/>
              </a:rPr>
              <a:t>VENTA</a:t>
            </a:r>
            <a:r>
              <a:rPr dirty="0" sz="1400" spc="165" b="1">
                <a:solidFill>
                  <a:srgbClr val="B49F8E"/>
                </a:solidFill>
                <a:latin typeface="Microsoft Sans Serif"/>
                <a:cs typeface="Microsoft Sans Serif"/>
              </a:rPr>
              <a:t> </a:t>
            </a:r>
            <a:endParaRPr sz="1400">
              <a:latin typeface="Microsoft Sans Serif"/>
              <a:cs typeface="Microsoft Sans Serif"/>
            </a:endParaRPr>
          </a:p>
        </p:txBody>
      </p:sp>
      <p:sp>
        <p:nvSpPr>
          <p:cNvPr id="13" name="object 13"/>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6" name="object 6"/>
          <p:cNvSpPr txBox="1">
            <a:spLocks noGrp="1"/>
          </p:cNvSpPr>
          <p:nvPr>
            <p:ph type="title"/>
          </p:nvPr>
        </p:nvSpPr>
        <p:spPr>
          <a:xfrm>
            <a:off x="1626514" y="484098"/>
            <a:ext cx="4521835" cy="513080"/>
          </a:xfrm>
          <a:prstGeom prst="rect"/>
        </p:spPr>
        <p:txBody>
          <a:bodyPr wrap="square" lIns="0" tIns="12700" rIns="0" bIns="0" rtlCol="0" vert="horz">
            <a:spAutoFit/>
          </a:bodyPr>
          <a:lstStyle/>
          <a:p>
            <a:pPr marL="12700">
              <a:lnSpc>
                <a:spcPct val="100000"/>
              </a:lnSpc>
              <a:spcBef>
                <a:spcPts val="100"/>
              </a:spcBef>
            </a:pPr>
            <a:r>
              <a:rPr dirty="0" sz="3200" spc="-70">
                <a:solidFill>
                  <a:srgbClr val="1E1E1E"/>
                </a:solidFill>
              </a:rPr>
              <a:t>Visitas</a:t>
            </a:r>
            <a:r>
              <a:rPr dirty="0" sz="3200" spc="-350">
                <a:solidFill>
                  <a:srgbClr val="1E1E1E"/>
                </a:solidFill>
              </a:rPr>
              <a:t> </a:t>
            </a:r>
            <a:r>
              <a:rPr dirty="0" sz="3200" spc="125">
                <a:solidFill>
                  <a:srgbClr val="1E1E1E"/>
                </a:solidFill>
              </a:rPr>
              <a:t>a</a:t>
            </a:r>
            <a:r>
              <a:rPr dirty="0" sz="3200" spc="-345">
                <a:solidFill>
                  <a:srgbClr val="1E1E1E"/>
                </a:solidFill>
              </a:rPr>
              <a:t> </a:t>
            </a:r>
            <a:r>
              <a:rPr dirty="0" sz="3200" spc="20">
                <a:solidFill>
                  <a:srgbClr val="1E1E1E"/>
                </a:solidFill>
              </a:rPr>
              <a:t>su</a:t>
            </a:r>
            <a:r>
              <a:rPr dirty="0" sz="3200" spc="-350">
                <a:solidFill>
                  <a:srgbClr val="1E1E1E"/>
                </a:solidFill>
              </a:rPr>
              <a:t> </a:t>
            </a:r>
            <a:r>
              <a:rPr dirty="0" sz="3200" spc="-35">
                <a:solidFill>
                  <a:srgbClr val="1E1E1E"/>
                </a:solidFill>
              </a:rPr>
              <a:t>casa</a:t>
            </a:r>
            <a:r>
              <a:rPr dirty="0" sz="3200" spc="-345">
                <a:solidFill>
                  <a:srgbClr val="1E1E1E"/>
                </a:solidFill>
              </a:rPr>
              <a:t> </a:t>
            </a:r>
            <a:r>
              <a:rPr dirty="0" sz="3200" spc="25">
                <a:solidFill>
                  <a:srgbClr val="1E1E1E"/>
                </a:solidFill>
              </a:rPr>
              <a:t>en</a:t>
            </a:r>
            <a:r>
              <a:rPr dirty="0" sz="3200" spc="-350">
                <a:solidFill>
                  <a:srgbClr val="1E1E1E"/>
                </a:solidFill>
              </a:rPr>
              <a:t> </a:t>
            </a:r>
            <a:r>
              <a:rPr dirty="0" sz="3200" spc="-50">
                <a:solidFill>
                  <a:srgbClr val="1E1E1E"/>
                </a:solidFill>
              </a:rPr>
              <a:t>persona</a:t>
            </a:r>
            <a:endParaRPr sz="3200"/>
          </a:p>
        </p:txBody>
      </p:sp>
      <p:sp>
        <p:nvSpPr>
          <p:cNvPr id="7" name="object 7"/>
          <p:cNvSpPr txBox="1"/>
          <p:nvPr/>
        </p:nvSpPr>
        <p:spPr>
          <a:xfrm>
            <a:off x="319531" y="1119898"/>
            <a:ext cx="6990715" cy="619125"/>
          </a:xfrm>
          <a:prstGeom prst="rect">
            <a:avLst/>
          </a:prstGeom>
        </p:spPr>
        <p:txBody>
          <a:bodyPr wrap="square" lIns="0" tIns="12700" rIns="0" bIns="0" rtlCol="0" vert="horz">
            <a:spAutoFit/>
          </a:bodyPr>
          <a:lstStyle/>
          <a:p>
            <a:pPr algn="just" marL="12700" marR="5080" indent="3175">
              <a:lnSpc>
                <a:spcPct val="118000"/>
              </a:lnSpc>
              <a:spcBef>
                <a:spcPts val="100"/>
              </a:spcBef>
            </a:pPr>
            <a:r>
              <a:rPr dirty="0" sz="1100" spc="-5">
                <a:solidFill>
                  <a:srgbClr val="121313"/>
                </a:solidFill>
                <a:latin typeface="Verdana"/>
                <a:cs typeface="Verdana"/>
              </a:rPr>
              <a:t>Una </a:t>
            </a:r>
            <a:r>
              <a:rPr dirty="0" sz="1100" spc="-10">
                <a:solidFill>
                  <a:srgbClr val="121313"/>
                </a:solidFill>
                <a:latin typeface="Verdana"/>
                <a:cs typeface="Verdana"/>
              </a:rPr>
              <a:t>vez que </a:t>
            </a:r>
            <a:r>
              <a:rPr dirty="0" sz="1100" spc="5">
                <a:solidFill>
                  <a:srgbClr val="121313"/>
                </a:solidFill>
                <a:latin typeface="Verdana"/>
                <a:cs typeface="Verdana"/>
              </a:rPr>
              <a:t>su </a:t>
            </a:r>
            <a:r>
              <a:rPr dirty="0" sz="1100" spc="-20">
                <a:solidFill>
                  <a:srgbClr val="121313"/>
                </a:solidFill>
                <a:latin typeface="Verdana"/>
                <a:cs typeface="Verdana"/>
              </a:rPr>
              <a:t>casa </a:t>
            </a:r>
            <a:r>
              <a:rPr dirty="0" sz="1100" spc="-25">
                <a:solidFill>
                  <a:srgbClr val="121313"/>
                </a:solidFill>
                <a:latin typeface="Verdana"/>
                <a:cs typeface="Verdana"/>
              </a:rPr>
              <a:t>está </a:t>
            </a:r>
            <a:r>
              <a:rPr dirty="0" sz="1100" spc="-40">
                <a:solidFill>
                  <a:srgbClr val="121313"/>
                </a:solidFill>
                <a:latin typeface="Verdana"/>
                <a:cs typeface="Verdana"/>
              </a:rPr>
              <a:t>oficialmente </a:t>
            </a:r>
            <a:r>
              <a:rPr dirty="0" sz="1100" spc="5">
                <a:solidFill>
                  <a:srgbClr val="121313"/>
                </a:solidFill>
                <a:latin typeface="Verdana"/>
                <a:cs typeface="Verdana"/>
              </a:rPr>
              <a:t>en </a:t>
            </a:r>
            <a:r>
              <a:rPr dirty="0" sz="1100" spc="-10">
                <a:solidFill>
                  <a:srgbClr val="121313"/>
                </a:solidFill>
                <a:latin typeface="Verdana"/>
                <a:cs typeface="Verdana"/>
              </a:rPr>
              <a:t>el </a:t>
            </a:r>
            <a:r>
              <a:rPr dirty="0" sz="1100" spc="-30">
                <a:solidFill>
                  <a:srgbClr val="121313"/>
                </a:solidFill>
                <a:latin typeface="Verdana"/>
                <a:cs typeface="Verdana"/>
              </a:rPr>
              <a:t>mercado, </a:t>
            </a:r>
            <a:r>
              <a:rPr dirty="0" sz="1100" spc="-20">
                <a:solidFill>
                  <a:srgbClr val="121313"/>
                </a:solidFill>
                <a:latin typeface="Verdana"/>
                <a:cs typeface="Verdana"/>
              </a:rPr>
              <a:t>las </a:t>
            </a:r>
            <a:r>
              <a:rPr dirty="0" sz="1100" spc="-40">
                <a:solidFill>
                  <a:srgbClr val="121313"/>
                </a:solidFill>
                <a:latin typeface="Verdana"/>
                <a:cs typeface="Verdana"/>
              </a:rPr>
              <a:t>visitas </a:t>
            </a:r>
            <a:r>
              <a:rPr dirty="0" sz="1100" spc="-25">
                <a:solidFill>
                  <a:srgbClr val="121313"/>
                </a:solidFill>
                <a:latin typeface="Verdana"/>
                <a:cs typeface="Verdana"/>
              </a:rPr>
              <a:t>pueden </a:t>
            </a:r>
            <a:r>
              <a:rPr dirty="0" sz="1100" spc="-30">
                <a:solidFill>
                  <a:srgbClr val="121313"/>
                </a:solidFill>
                <a:latin typeface="Verdana"/>
                <a:cs typeface="Verdana"/>
              </a:rPr>
              <a:t>comenzar. </a:t>
            </a:r>
            <a:r>
              <a:rPr dirty="0" sz="1100" spc="-5">
                <a:solidFill>
                  <a:srgbClr val="121313"/>
                </a:solidFill>
                <a:latin typeface="Verdana"/>
                <a:cs typeface="Verdana"/>
              </a:rPr>
              <a:t>Si </a:t>
            </a:r>
            <a:r>
              <a:rPr dirty="0" sz="1100" spc="-25">
                <a:solidFill>
                  <a:srgbClr val="121313"/>
                </a:solidFill>
                <a:latin typeface="Verdana"/>
                <a:cs typeface="Verdana"/>
              </a:rPr>
              <a:t>está </a:t>
            </a:r>
            <a:r>
              <a:rPr dirty="0" sz="1100" spc="-35">
                <a:solidFill>
                  <a:srgbClr val="121313"/>
                </a:solidFill>
                <a:latin typeface="Verdana"/>
                <a:cs typeface="Verdana"/>
              </a:rPr>
              <a:t>llevando </a:t>
            </a:r>
            <a:r>
              <a:rPr dirty="0" sz="1100" spc="50">
                <a:solidFill>
                  <a:srgbClr val="121313"/>
                </a:solidFill>
                <a:latin typeface="Verdana"/>
                <a:cs typeface="Verdana"/>
              </a:rPr>
              <a:t>a  </a:t>
            </a:r>
            <a:r>
              <a:rPr dirty="0" sz="1100" spc="-20">
                <a:solidFill>
                  <a:srgbClr val="121313"/>
                </a:solidFill>
                <a:latin typeface="Verdana"/>
                <a:cs typeface="Verdana"/>
              </a:rPr>
              <a:t>cabo</a:t>
            </a:r>
            <a:r>
              <a:rPr dirty="0" sz="1100" spc="-50">
                <a:solidFill>
                  <a:srgbClr val="121313"/>
                </a:solidFill>
                <a:latin typeface="Verdana"/>
                <a:cs typeface="Verdana"/>
              </a:rPr>
              <a:t> </a:t>
            </a:r>
            <a:r>
              <a:rPr dirty="0" sz="1100" spc="-40">
                <a:solidFill>
                  <a:srgbClr val="121313"/>
                </a:solidFill>
                <a:latin typeface="Verdana"/>
                <a:cs typeface="Verdana"/>
              </a:rPr>
              <a:t>visitas</a:t>
            </a:r>
            <a:r>
              <a:rPr dirty="0" sz="1100" spc="-45">
                <a:solidFill>
                  <a:srgbClr val="121313"/>
                </a:solidFill>
                <a:latin typeface="Verdana"/>
                <a:cs typeface="Verdana"/>
              </a:rPr>
              <a:t> </a:t>
            </a:r>
            <a:r>
              <a:rPr dirty="0" sz="1100" spc="5">
                <a:solidFill>
                  <a:srgbClr val="121313"/>
                </a:solidFill>
                <a:latin typeface="Verdana"/>
                <a:cs typeface="Verdana"/>
              </a:rPr>
              <a:t>en</a:t>
            </a:r>
            <a:r>
              <a:rPr dirty="0" sz="1100" spc="-45">
                <a:solidFill>
                  <a:srgbClr val="121313"/>
                </a:solidFill>
                <a:latin typeface="Verdana"/>
                <a:cs typeface="Verdana"/>
              </a:rPr>
              <a:t> </a:t>
            </a:r>
            <a:r>
              <a:rPr dirty="0" sz="1100" spc="-30">
                <a:solidFill>
                  <a:srgbClr val="121313"/>
                </a:solidFill>
                <a:latin typeface="Verdana"/>
                <a:cs typeface="Verdana"/>
              </a:rPr>
              <a:t>persona</a:t>
            </a:r>
            <a:r>
              <a:rPr dirty="0" sz="1100" spc="-45">
                <a:solidFill>
                  <a:srgbClr val="121313"/>
                </a:solidFill>
                <a:latin typeface="Verdana"/>
                <a:cs typeface="Verdana"/>
              </a:rPr>
              <a:t> </a:t>
            </a:r>
            <a:r>
              <a:rPr dirty="0" sz="1100" spc="50">
                <a:solidFill>
                  <a:srgbClr val="121313"/>
                </a:solidFill>
                <a:latin typeface="Verdana"/>
                <a:cs typeface="Verdana"/>
              </a:rPr>
              <a:t>y</a:t>
            </a:r>
            <a:r>
              <a:rPr dirty="0" sz="1100" spc="-50">
                <a:solidFill>
                  <a:srgbClr val="121313"/>
                </a:solidFill>
                <a:latin typeface="Verdana"/>
                <a:cs typeface="Verdana"/>
              </a:rPr>
              <a:t> </a:t>
            </a:r>
            <a:r>
              <a:rPr dirty="0" sz="1100" spc="-30">
                <a:solidFill>
                  <a:srgbClr val="121313"/>
                </a:solidFill>
                <a:latin typeface="Verdana"/>
                <a:cs typeface="Verdana"/>
              </a:rPr>
              <a:t>tiene</a:t>
            </a:r>
            <a:r>
              <a:rPr dirty="0" sz="1100" spc="-45">
                <a:solidFill>
                  <a:srgbClr val="121313"/>
                </a:solidFill>
                <a:latin typeface="Verdana"/>
                <a:cs typeface="Verdana"/>
              </a:rPr>
              <a:t> </a:t>
            </a:r>
            <a:r>
              <a:rPr dirty="0" sz="1100" spc="10">
                <a:solidFill>
                  <a:srgbClr val="121313"/>
                </a:solidFill>
                <a:latin typeface="Verdana"/>
                <a:cs typeface="Verdana"/>
              </a:rPr>
              <a:t>un</a:t>
            </a:r>
            <a:r>
              <a:rPr dirty="0" sz="1100" spc="-45">
                <a:solidFill>
                  <a:srgbClr val="121313"/>
                </a:solidFill>
                <a:latin typeface="Verdana"/>
                <a:cs typeface="Verdana"/>
              </a:rPr>
              <a:t> </a:t>
            </a:r>
            <a:r>
              <a:rPr dirty="0" sz="1100" spc="-35">
                <a:solidFill>
                  <a:srgbClr val="121313"/>
                </a:solidFill>
                <a:latin typeface="Verdana"/>
                <a:cs typeface="Verdana"/>
              </a:rPr>
              <a:t>corredor,</a:t>
            </a:r>
            <a:r>
              <a:rPr dirty="0" sz="1100" spc="-45">
                <a:solidFill>
                  <a:srgbClr val="121313"/>
                </a:solidFill>
                <a:latin typeface="Verdana"/>
                <a:cs typeface="Verdana"/>
              </a:rPr>
              <a:t> </a:t>
            </a:r>
            <a:r>
              <a:rPr dirty="0" sz="1100" spc="-20">
                <a:solidFill>
                  <a:srgbClr val="121313"/>
                </a:solidFill>
                <a:latin typeface="Verdana"/>
                <a:cs typeface="Verdana"/>
              </a:rPr>
              <a:t>las</a:t>
            </a:r>
            <a:r>
              <a:rPr dirty="0" sz="1100" spc="-50">
                <a:solidFill>
                  <a:srgbClr val="121313"/>
                </a:solidFill>
                <a:latin typeface="Verdana"/>
                <a:cs typeface="Verdana"/>
              </a:rPr>
              <a:t> </a:t>
            </a:r>
            <a:r>
              <a:rPr dirty="0" sz="1100" spc="-35">
                <a:solidFill>
                  <a:srgbClr val="121313"/>
                </a:solidFill>
                <a:latin typeface="Verdana"/>
                <a:cs typeface="Verdana"/>
              </a:rPr>
              <a:t>citas</a:t>
            </a:r>
            <a:r>
              <a:rPr dirty="0" sz="1100" spc="-45">
                <a:solidFill>
                  <a:srgbClr val="121313"/>
                </a:solidFill>
                <a:latin typeface="Verdana"/>
                <a:cs typeface="Verdana"/>
              </a:rPr>
              <a:t> </a:t>
            </a:r>
            <a:r>
              <a:rPr dirty="0" sz="1100">
                <a:solidFill>
                  <a:srgbClr val="121313"/>
                </a:solidFill>
                <a:latin typeface="Verdana"/>
                <a:cs typeface="Verdana"/>
              </a:rPr>
              <a:t>se</a:t>
            </a:r>
            <a:r>
              <a:rPr dirty="0" sz="1100" spc="-45">
                <a:solidFill>
                  <a:srgbClr val="121313"/>
                </a:solidFill>
                <a:latin typeface="Verdana"/>
                <a:cs typeface="Verdana"/>
              </a:rPr>
              <a:t> </a:t>
            </a:r>
            <a:r>
              <a:rPr dirty="0" sz="1100" spc="-25">
                <a:solidFill>
                  <a:srgbClr val="121313"/>
                </a:solidFill>
                <a:latin typeface="Verdana"/>
                <a:cs typeface="Verdana"/>
              </a:rPr>
              <a:t>harán</a:t>
            </a:r>
            <a:r>
              <a:rPr dirty="0" sz="1100" spc="-45">
                <a:solidFill>
                  <a:srgbClr val="121313"/>
                </a:solidFill>
                <a:latin typeface="Verdana"/>
                <a:cs typeface="Verdana"/>
              </a:rPr>
              <a:t> </a:t>
            </a:r>
            <a:r>
              <a:rPr dirty="0" sz="1100" spc="50">
                <a:solidFill>
                  <a:srgbClr val="121313"/>
                </a:solidFill>
                <a:latin typeface="Verdana"/>
                <a:cs typeface="Verdana"/>
              </a:rPr>
              <a:t>y</a:t>
            </a:r>
            <a:r>
              <a:rPr dirty="0" sz="1100" spc="-50">
                <a:solidFill>
                  <a:srgbClr val="121313"/>
                </a:solidFill>
                <a:latin typeface="Verdana"/>
                <a:cs typeface="Verdana"/>
              </a:rPr>
              <a:t> </a:t>
            </a:r>
            <a:r>
              <a:rPr dirty="0" sz="1100" spc="-35">
                <a:solidFill>
                  <a:srgbClr val="121313"/>
                </a:solidFill>
                <a:latin typeface="Verdana"/>
                <a:cs typeface="Verdana"/>
              </a:rPr>
              <a:t>coordinarán</a:t>
            </a:r>
            <a:r>
              <a:rPr dirty="0" sz="1100" spc="-45">
                <a:solidFill>
                  <a:srgbClr val="121313"/>
                </a:solidFill>
                <a:latin typeface="Verdana"/>
                <a:cs typeface="Verdana"/>
              </a:rPr>
              <a:t> </a:t>
            </a:r>
            <a:r>
              <a:rPr dirty="0" sz="1100" spc="50">
                <a:solidFill>
                  <a:srgbClr val="121313"/>
                </a:solidFill>
                <a:latin typeface="Verdana"/>
                <a:cs typeface="Verdana"/>
              </a:rPr>
              <a:t>a</a:t>
            </a:r>
            <a:r>
              <a:rPr dirty="0" sz="1100" spc="-45">
                <a:solidFill>
                  <a:srgbClr val="121313"/>
                </a:solidFill>
                <a:latin typeface="Verdana"/>
                <a:cs typeface="Verdana"/>
              </a:rPr>
              <a:t> </a:t>
            </a:r>
            <a:r>
              <a:rPr dirty="0" sz="1100" spc="-30">
                <a:solidFill>
                  <a:srgbClr val="121313"/>
                </a:solidFill>
                <a:latin typeface="Verdana"/>
                <a:cs typeface="Verdana"/>
              </a:rPr>
              <a:t>través</a:t>
            </a:r>
            <a:r>
              <a:rPr dirty="0" sz="1100" spc="-45">
                <a:solidFill>
                  <a:srgbClr val="121313"/>
                </a:solidFill>
                <a:latin typeface="Verdana"/>
                <a:cs typeface="Verdana"/>
              </a:rPr>
              <a:t> </a:t>
            </a:r>
            <a:r>
              <a:rPr dirty="0" sz="1100" spc="5">
                <a:solidFill>
                  <a:srgbClr val="121313"/>
                </a:solidFill>
                <a:latin typeface="Verdana"/>
                <a:cs typeface="Verdana"/>
              </a:rPr>
              <a:t>de</a:t>
            </a:r>
            <a:r>
              <a:rPr dirty="0" sz="1100" spc="-45">
                <a:solidFill>
                  <a:srgbClr val="121313"/>
                </a:solidFill>
                <a:latin typeface="Verdana"/>
                <a:cs typeface="Verdana"/>
              </a:rPr>
              <a:t> </a:t>
            </a:r>
            <a:r>
              <a:rPr dirty="0" sz="1100" spc="5">
                <a:solidFill>
                  <a:srgbClr val="121313"/>
                </a:solidFill>
                <a:latin typeface="Verdana"/>
                <a:cs typeface="Verdana"/>
              </a:rPr>
              <a:t>su</a:t>
            </a:r>
            <a:r>
              <a:rPr dirty="0" sz="1100" spc="-50">
                <a:solidFill>
                  <a:srgbClr val="121313"/>
                </a:solidFill>
                <a:latin typeface="Verdana"/>
                <a:cs typeface="Verdana"/>
              </a:rPr>
              <a:t> </a:t>
            </a:r>
            <a:r>
              <a:rPr dirty="0" sz="1100" spc="-30">
                <a:solidFill>
                  <a:srgbClr val="121313"/>
                </a:solidFill>
                <a:latin typeface="Verdana"/>
                <a:cs typeface="Verdana"/>
              </a:rPr>
              <a:t>agente.</a:t>
            </a:r>
            <a:r>
              <a:rPr dirty="0" sz="1100" spc="-45">
                <a:solidFill>
                  <a:srgbClr val="121313"/>
                </a:solidFill>
                <a:latin typeface="Verdana"/>
                <a:cs typeface="Verdana"/>
              </a:rPr>
              <a:t> </a:t>
            </a:r>
            <a:r>
              <a:rPr dirty="0" sz="1100" spc="-15">
                <a:solidFill>
                  <a:srgbClr val="121313"/>
                </a:solidFill>
                <a:latin typeface="Verdana"/>
                <a:cs typeface="Verdana"/>
              </a:rPr>
              <a:t>Los  </a:t>
            </a:r>
            <a:r>
              <a:rPr dirty="0" sz="1100" spc="-30">
                <a:solidFill>
                  <a:srgbClr val="121313"/>
                </a:solidFill>
                <a:latin typeface="Verdana"/>
                <a:cs typeface="Verdana"/>
              </a:rPr>
              <a:t>compradores</a:t>
            </a:r>
            <a:r>
              <a:rPr dirty="0" sz="1100" spc="-150">
                <a:solidFill>
                  <a:srgbClr val="121313"/>
                </a:solidFill>
                <a:latin typeface="Verdana"/>
                <a:cs typeface="Verdana"/>
              </a:rPr>
              <a:t> </a:t>
            </a:r>
            <a:r>
              <a:rPr dirty="0" sz="1100" spc="-30">
                <a:solidFill>
                  <a:srgbClr val="121313"/>
                </a:solidFill>
                <a:latin typeface="Verdana"/>
                <a:cs typeface="Verdana"/>
              </a:rPr>
              <a:t>estarán</a:t>
            </a:r>
            <a:r>
              <a:rPr dirty="0" sz="1100" spc="-150">
                <a:solidFill>
                  <a:srgbClr val="121313"/>
                </a:solidFill>
                <a:latin typeface="Verdana"/>
                <a:cs typeface="Verdana"/>
              </a:rPr>
              <a:t> </a:t>
            </a:r>
            <a:r>
              <a:rPr dirty="0" sz="1100" spc="-30">
                <a:solidFill>
                  <a:srgbClr val="121313"/>
                </a:solidFill>
                <a:latin typeface="Verdana"/>
                <a:cs typeface="Verdana"/>
              </a:rPr>
              <a:t>acompañados</a:t>
            </a:r>
            <a:r>
              <a:rPr dirty="0" sz="1100" spc="-150">
                <a:solidFill>
                  <a:srgbClr val="121313"/>
                </a:solidFill>
                <a:latin typeface="Verdana"/>
                <a:cs typeface="Verdana"/>
              </a:rPr>
              <a:t> </a:t>
            </a:r>
            <a:r>
              <a:rPr dirty="0" sz="1100" spc="-15">
                <a:solidFill>
                  <a:srgbClr val="121313"/>
                </a:solidFill>
                <a:latin typeface="Verdana"/>
                <a:cs typeface="Verdana"/>
              </a:rPr>
              <a:t>por</a:t>
            </a:r>
            <a:r>
              <a:rPr dirty="0" sz="1100" spc="-150">
                <a:solidFill>
                  <a:srgbClr val="121313"/>
                </a:solidFill>
                <a:latin typeface="Verdana"/>
                <a:cs typeface="Verdana"/>
              </a:rPr>
              <a:t> </a:t>
            </a:r>
            <a:r>
              <a:rPr dirty="0" sz="1100" spc="5">
                <a:solidFill>
                  <a:srgbClr val="121313"/>
                </a:solidFill>
                <a:latin typeface="Verdana"/>
                <a:cs typeface="Verdana"/>
              </a:rPr>
              <a:t>su</a:t>
            </a:r>
            <a:r>
              <a:rPr dirty="0" sz="1100" spc="-150">
                <a:solidFill>
                  <a:srgbClr val="121313"/>
                </a:solidFill>
                <a:latin typeface="Verdana"/>
                <a:cs typeface="Verdana"/>
              </a:rPr>
              <a:t> </a:t>
            </a:r>
            <a:r>
              <a:rPr dirty="0" sz="1100" spc="-25">
                <a:solidFill>
                  <a:srgbClr val="121313"/>
                </a:solidFill>
                <a:latin typeface="Verdana"/>
                <a:cs typeface="Verdana"/>
              </a:rPr>
              <a:t>agente</a:t>
            </a:r>
            <a:r>
              <a:rPr dirty="0" sz="1100" spc="-150">
                <a:solidFill>
                  <a:srgbClr val="121313"/>
                </a:solidFill>
                <a:latin typeface="Verdana"/>
                <a:cs typeface="Verdana"/>
              </a:rPr>
              <a:t> </a:t>
            </a:r>
            <a:r>
              <a:rPr dirty="0" sz="1100" spc="-25">
                <a:solidFill>
                  <a:srgbClr val="121313"/>
                </a:solidFill>
                <a:latin typeface="Verdana"/>
                <a:cs typeface="Verdana"/>
              </a:rPr>
              <a:t>cuando</a:t>
            </a:r>
            <a:r>
              <a:rPr dirty="0" sz="1100" spc="-150">
                <a:solidFill>
                  <a:srgbClr val="121313"/>
                </a:solidFill>
                <a:latin typeface="Verdana"/>
                <a:cs typeface="Verdana"/>
              </a:rPr>
              <a:t> </a:t>
            </a:r>
            <a:r>
              <a:rPr dirty="0" sz="1100" spc="-25">
                <a:solidFill>
                  <a:srgbClr val="121313"/>
                </a:solidFill>
                <a:latin typeface="Verdana"/>
                <a:cs typeface="Verdana"/>
              </a:rPr>
              <a:t>vengan</a:t>
            </a:r>
            <a:r>
              <a:rPr dirty="0" sz="1100" spc="-150">
                <a:solidFill>
                  <a:srgbClr val="121313"/>
                </a:solidFill>
                <a:latin typeface="Verdana"/>
                <a:cs typeface="Verdana"/>
              </a:rPr>
              <a:t> </a:t>
            </a:r>
            <a:r>
              <a:rPr dirty="0" sz="1100" spc="50">
                <a:solidFill>
                  <a:srgbClr val="121313"/>
                </a:solidFill>
                <a:latin typeface="Verdana"/>
                <a:cs typeface="Verdana"/>
              </a:rPr>
              <a:t>a</a:t>
            </a:r>
            <a:r>
              <a:rPr dirty="0" sz="1100" spc="-150">
                <a:solidFill>
                  <a:srgbClr val="121313"/>
                </a:solidFill>
                <a:latin typeface="Verdana"/>
                <a:cs typeface="Verdana"/>
              </a:rPr>
              <a:t> </a:t>
            </a:r>
            <a:r>
              <a:rPr dirty="0" sz="1100" spc="-15">
                <a:solidFill>
                  <a:srgbClr val="121313"/>
                </a:solidFill>
                <a:latin typeface="Verdana"/>
                <a:cs typeface="Verdana"/>
              </a:rPr>
              <a:t>ver</a:t>
            </a:r>
            <a:r>
              <a:rPr dirty="0" sz="1100" spc="-150">
                <a:solidFill>
                  <a:srgbClr val="121313"/>
                </a:solidFill>
                <a:latin typeface="Verdana"/>
                <a:cs typeface="Verdana"/>
              </a:rPr>
              <a:t> </a:t>
            </a:r>
            <a:r>
              <a:rPr dirty="0" sz="1100" spc="5">
                <a:solidFill>
                  <a:srgbClr val="121313"/>
                </a:solidFill>
                <a:latin typeface="Verdana"/>
                <a:cs typeface="Verdana"/>
              </a:rPr>
              <a:t>su</a:t>
            </a:r>
            <a:r>
              <a:rPr dirty="0" sz="1100" spc="-145">
                <a:solidFill>
                  <a:srgbClr val="121313"/>
                </a:solidFill>
                <a:latin typeface="Verdana"/>
                <a:cs typeface="Verdana"/>
              </a:rPr>
              <a:t> </a:t>
            </a:r>
            <a:r>
              <a:rPr dirty="0" sz="1100" spc="-30">
                <a:solidFill>
                  <a:srgbClr val="121313"/>
                </a:solidFill>
                <a:latin typeface="Verdana"/>
                <a:cs typeface="Verdana"/>
              </a:rPr>
              <a:t>casa.</a:t>
            </a:r>
            <a:endParaRPr sz="1100">
              <a:latin typeface="Verdana"/>
              <a:cs typeface="Verdana"/>
            </a:endParaRPr>
          </a:p>
        </p:txBody>
      </p:sp>
      <p:sp>
        <p:nvSpPr>
          <p:cNvPr id="8" name="object 8"/>
          <p:cNvSpPr txBox="1"/>
          <p:nvPr/>
        </p:nvSpPr>
        <p:spPr>
          <a:xfrm>
            <a:off x="319531" y="2057602"/>
            <a:ext cx="4296410" cy="1207135"/>
          </a:xfrm>
          <a:prstGeom prst="rect">
            <a:avLst/>
          </a:prstGeom>
        </p:spPr>
        <p:txBody>
          <a:bodyPr wrap="square" lIns="0" tIns="12700" rIns="0" bIns="0" rtlCol="0" vert="horz">
            <a:spAutoFit/>
          </a:bodyPr>
          <a:lstStyle/>
          <a:p>
            <a:pPr algn="just" marL="15875" marR="5080" indent="-3810">
              <a:lnSpc>
                <a:spcPct val="117400"/>
              </a:lnSpc>
              <a:spcBef>
                <a:spcPts val="100"/>
              </a:spcBef>
            </a:pPr>
            <a:r>
              <a:rPr dirty="0" sz="1100" spc="-5">
                <a:solidFill>
                  <a:srgbClr val="121212"/>
                </a:solidFill>
                <a:latin typeface="Verdana"/>
                <a:cs typeface="Verdana"/>
              </a:rPr>
              <a:t>Hay</a:t>
            </a:r>
            <a:r>
              <a:rPr dirty="0" sz="1100" spc="-65">
                <a:solidFill>
                  <a:srgbClr val="121212"/>
                </a:solidFill>
                <a:latin typeface="Verdana"/>
                <a:cs typeface="Verdana"/>
              </a:rPr>
              <a:t> </a:t>
            </a:r>
            <a:r>
              <a:rPr dirty="0" sz="1100" spc="-30">
                <a:solidFill>
                  <a:srgbClr val="121212"/>
                </a:solidFill>
                <a:latin typeface="Verdana"/>
                <a:cs typeface="Verdana"/>
              </a:rPr>
              <a:t>algunas</a:t>
            </a:r>
            <a:r>
              <a:rPr dirty="0" sz="1100" spc="-60">
                <a:solidFill>
                  <a:srgbClr val="121212"/>
                </a:solidFill>
                <a:latin typeface="Verdana"/>
                <a:cs typeface="Verdana"/>
              </a:rPr>
              <a:t> </a:t>
            </a:r>
            <a:r>
              <a:rPr dirty="0" sz="1100" spc="-25">
                <a:solidFill>
                  <a:srgbClr val="121212"/>
                </a:solidFill>
                <a:latin typeface="Verdana"/>
                <a:cs typeface="Verdana"/>
              </a:rPr>
              <a:t>cosas</a:t>
            </a:r>
            <a:r>
              <a:rPr dirty="0" sz="1100" spc="-60">
                <a:solidFill>
                  <a:srgbClr val="121212"/>
                </a:solidFill>
                <a:latin typeface="Verdana"/>
                <a:cs typeface="Verdana"/>
              </a:rPr>
              <a:t> </a:t>
            </a:r>
            <a:r>
              <a:rPr dirty="0" sz="1100" spc="-25">
                <a:solidFill>
                  <a:srgbClr val="121212"/>
                </a:solidFill>
                <a:latin typeface="Verdana"/>
                <a:cs typeface="Verdana"/>
              </a:rPr>
              <a:t>sobre</a:t>
            </a:r>
            <a:r>
              <a:rPr dirty="0" sz="1100" spc="-60">
                <a:solidFill>
                  <a:srgbClr val="121212"/>
                </a:solidFill>
                <a:latin typeface="Verdana"/>
                <a:cs typeface="Verdana"/>
              </a:rPr>
              <a:t> </a:t>
            </a:r>
            <a:r>
              <a:rPr dirty="0" sz="1100" spc="-20">
                <a:solidFill>
                  <a:srgbClr val="121212"/>
                </a:solidFill>
                <a:latin typeface="Verdana"/>
                <a:cs typeface="Verdana"/>
              </a:rPr>
              <a:t>las</a:t>
            </a:r>
            <a:r>
              <a:rPr dirty="0" sz="1100" spc="-60">
                <a:solidFill>
                  <a:srgbClr val="121212"/>
                </a:solidFill>
                <a:latin typeface="Verdana"/>
                <a:cs typeface="Verdana"/>
              </a:rPr>
              <a:t> </a:t>
            </a:r>
            <a:r>
              <a:rPr dirty="0" sz="1100" spc="-40">
                <a:solidFill>
                  <a:srgbClr val="121212"/>
                </a:solidFill>
                <a:latin typeface="Verdana"/>
                <a:cs typeface="Verdana"/>
              </a:rPr>
              <a:t>exhibiciones</a:t>
            </a:r>
            <a:r>
              <a:rPr dirty="0" sz="1100" spc="-60">
                <a:solidFill>
                  <a:srgbClr val="121212"/>
                </a:solidFill>
                <a:latin typeface="Verdana"/>
                <a:cs typeface="Verdana"/>
              </a:rPr>
              <a:t> </a:t>
            </a:r>
            <a:r>
              <a:rPr dirty="0" sz="1100" spc="50">
                <a:solidFill>
                  <a:srgbClr val="121212"/>
                </a:solidFill>
                <a:latin typeface="Verdana"/>
                <a:cs typeface="Verdana"/>
              </a:rPr>
              <a:t>a</a:t>
            </a:r>
            <a:r>
              <a:rPr dirty="0" sz="1100" spc="-65">
                <a:solidFill>
                  <a:srgbClr val="121212"/>
                </a:solidFill>
                <a:latin typeface="Verdana"/>
                <a:cs typeface="Verdana"/>
              </a:rPr>
              <a:t> </a:t>
            </a:r>
            <a:r>
              <a:rPr dirty="0" sz="1100" spc="-30">
                <a:solidFill>
                  <a:srgbClr val="121212"/>
                </a:solidFill>
                <a:latin typeface="Verdana"/>
                <a:cs typeface="Verdana"/>
              </a:rPr>
              <a:t>tener</a:t>
            </a:r>
            <a:r>
              <a:rPr dirty="0" sz="1100" spc="-60">
                <a:solidFill>
                  <a:srgbClr val="121212"/>
                </a:solidFill>
                <a:latin typeface="Verdana"/>
                <a:cs typeface="Verdana"/>
              </a:rPr>
              <a:t> </a:t>
            </a:r>
            <a:r>
              <a:rPr dirty="0" sz="1100" spc="5">
                <a:solidFill>
                  <a:srgbClr val="121212"/>
                </a:solidFill>
                <a:latin typeface="Verdana"/>
                <a:cs typeface="Verdana"/>
              </a:rPr>
              <a:t>en</a:t>
            </a:r>
            <a:r>
              <a:rPr dirty="0" sz="1100" spc="-60">
                <a:solidFill>
                  <a:srgbClr val="121212"/>
                </a:solidFill>
                <a:latin typeface="Verdana"/>
                <a:cs typeface="Verdana"/>
              </a:rPr>
              <a:t> </a:t>
            </a:r>
            <a:r>
              <a:rPr dirty="0" sz="1100" spc="-30">
                <a:solidFill>
                  <a:srgbClr val="121212"/>
                </a:solidFill>
                <a:latin typeface="Verdana"/>
                <a:cs typeface="Verdana"/>
              </a:rPr>
              <a:t>cuenta</a:t>
            </a:r>
            <a:r>
              <a:rPr dirty="0" sz="1100" spc="-60">
                <a:solidFill>
                  <a:srgbClr val="121212"/>
                </a:solidFill>
                <a:latin typeface="Verdana"/>
                <a:cs typeface="Verdana"/>
              </a:rPr>
              <a:t> </a:t>
            </a:r>
            <a:r>
              <a:rPr dirty="0" sz="1100" spc="-10">
                <a:solidFill>
                  <a:srgbClr val="121212"/>
                </a:solidFill>
                <a:latin typeface="Verdana"/>
                <a:cs typeface="Verdana"/>
              </a:rPr>
              <a:t>que  </a:t>
            </a:r>
            <a:r>
              <a:rPr dirty="0" sz="1100" spc="-30">
                <a:solidFill>
                  <a:srgbClr val="121212"/>
                </a:solidFill>
                <a:latin typeface="Verdana"/>
                <a:cs typeface="Verdana"/>
              </a:rPr>
              <a:t>siempre </a:t>
            </a:r>
            <a:r>
              <a:rPr dirty="0" sz="1100" spc="-35">
                <a:solidFill>
                  <a:srgbClr val="121212"/>
                </a:solidFill>
                <a:latin typeface="Verdana"/>
                <a:cs typeface="Verdana"/>
              </a:rPr>
              <a:t>discuto </a:t>
            </a:r>
            <a:r>
              <a:rPr dirty="0" sz="1100" spc="-10">
                <a:solidFill>
                  <a:srgbClr val="121212"/>
                </a:solidFill>
                <a:latin typeface="Verdana"/>
                <a:cs typeface="Verdana"/>
              </a:rPr>
              <a:t>con </a:t>
            </a:r>
            <a:r>
              <a:rPr dirty="0" sz="1100" spc="-20">
                <a:solidFill>
                  <a:srgbClr val="121212"/>
                </a:solidFill>
                <a:latin typeface="Verdana"/>
                <a:cs typeface="Verdana"/>
              </a:rPr>
              <a:t>los </a:t>
            </a:r>
            <a:r>
              <a:rPr dirty="0" sz="1100" spc="-40">
                <a:solidFill>
                  <a:srgbClr val="121212"/>
                </a:solidFill>
                <a:latin typeface="Verdana"/>
                <a:cs typeface="Verdana"/>
              </a:rPr>
              <a:t>clientes potenciales, </a:t>
            </a:r>
            <a:r>
              <a:rPr dirty="0" sz="1100" spc="-35">
                <a:solidFill>
                  <a:srgbClr val="121212"/>
                </a:solidFill>
                <a:latin typeface="Verdana"/>
                <a:cs typeface="Verdana"/>
              </a:rPr>
              <a:t>mientras </a:t>
            </a:r>
            <a:r>
              <a:rPr dirty="0" sz="1100" spc="-10">
                <a:solidFill>
                  <a:srgbClr val="121212"/>
                </a:solidFill>
                <a:latin typeface="Verdana"/>
                <a:cs typeface="Verdana"/>
              </a:rPr>
              <a:t>que</a:t>
            </a:r>
            <a:r>
              <a:rPr dirty="0" sz="1100" spc="-220">
                <a:solidFill>
                  <a:srgbClr val="121212"/>
                </a:solidFill>
                <a:latin typeface="Verdana"/>
                <a:cs typeface="Verdana"/>
              </a:rPr>
              <a:t> </a:t>
            </a:r>
            <a:r>
              <a:rPr dirty="0" sz="1100" spc="-25">
                <a:solidFill>
                  <a:srgbClr val="121212"/>
                </a:solidFill>
                <a:latin typeface="Verdana"/>
                <a:cs typeface="Verdana"/>
              </a:rPr>
              <a:t>están  </a:t>
            </a:r>
            <a:r>
              <a:rPr dirty="0" sz="1100" spc="-35">
                <a:solidFill>
                  <a:srgbClr val="121212"/>
                </a:solidFill>
                <a:latin typeface="Verdana"/>
                <a:cs typeface="Verdana"/>
              </a:rPr>
              <a:t>considerando </a:t>
            </a:r>
            <a:r>
              <a:rPr dirty="0" sz="1100" spc="-10">
                <a:solidFill>
                  <a:srgbClr val="121212"/>
                </a:solidFill>
                <a:latin typeface="Verdana"/>
                <a:cs typeface="Verdana"/>
              </a:rPr>
              <a:t>la </a:t>
            </a:r>
            <a:r>
              <a:rPr dirty="0" sz="1100" spc="-30">
                <a:solidFill>
                  <a:srgbClr val="121212"/>
                </a:solidFill>
                <a:latin typeface="Verdana"/>
                <a:cs typeface="Verdana"/>
              </a:rPr>
              <a:t>venta, </a:t>
            </a:r>
            <a:r>
              <a:rPr dirty="0" sz="1100" spc="50">
                <a:solidFill>
                  <a:srgbClr val="121212"/>
                </a:solidFill>
                <a:latin typeface="Verdana"/>
                <a:cs typeface="Verdana"/>
              </a:rPr>
              <a:t>y </a:t>
            </a:r>
            <a:r>
              <a:rPr dirty="0" sz="1100" spc="-25">
                <a:solidFill>
                  <a:srgbClr val="121212"/>
                </a:solidFill>
                <a:latin typeface="Verdana"/>
                <a:cs typeface="Verdana"/>
              </a:rPr>
              <a:t>pueden </a:t>
            </a:r>
            <a:r>
              <a:rPr dirty="0" sz="1100" spc="-30">
                <a:solidFill>
                  <a:srgbClr val="121212"/>
                </a:solidFill>
                <a:latin typeface="Verdana"/>
                <a:cs typeface="Verdana"/>
              </a:rPr>
              <a:t>estar pensando </a:t>
            </a:r>
            <a:r>
              <a:rPr dirty="0" sz="1100" spc="5">
                <a:solidFill>
                  <a:srgbClr val="121212"/>
                </a:solidFill>
                <a:latin typeface="Verdana"/>
                <a:cs typeface="Verdana"/>
              </a:rPr>
              <a:t>en </a:t>
            </a:r>
            <a:r>
              <a:rPr dirty="0" sz="1100" spc="-35">
                <a:solidFill>
                  <a:srgbClr val="121212"/>
                </a:solidFill>
                <a:latin typeface="Verdana"/>
                <a:cs typeface="Verdana"/>
              </a:rPr>
              <a:t>tratar </a:t>
            </a:r>
            <a:r>
              <a:rPr dirty="0" sz="1100" spc="5">
                <a:solidFill>
                  <a:srgbClr val="121212"/>
                </a:solidFill>
                <a:latin typeface="Verdana"/>
                <a:cs typeface="Verdana"/>
              </a:rPr>
              <a:t>de </a:t>
            </a:r>
            <a:r>
              <a:rPr dirty="0" sz="1100" spc="395">
                <a:solidFill>
                  <a:srgbClr val="121212"/>
                </a:solidFill>
                <a:latin typeface="Verdana"/>
                <a:cs typeface="Verdana"/>
              </a:rPr>
              <a:t> </a:t>
            </a:r>
            <a:r>
              <a:rPr dirty="0" sz="1100" spc="-25">
                <a:solidFill>
                  <a:srgbClr val="121212"/>
                </a:solidFill>
                <a:latin typeface="Verdana"/>
                <a:cs typeface="Verdana"/>
              </a:rPr>
              <a:t>vender </a:t>
            </a:r>
            <a:r>
              <a:rPr dirty="0" sz="1100" spc="5">
                <a:solidFill>
                  <a:srgbClr val="121212"/>
                </a:solidFill>
                <a:latin typeface="Verdana"/>
                <a:cs typeface="Verdana"/>
              </a:rPr>
              <a:t>su </a:t>
            </a:r>
            <a:r>
              <a:rPr dirty="0" sz="1100" spc="-20">
                <a:solidFill>
                  <a:srgbClr val="121212"/>
                </a:solidFill>
                <a:latin typeface="Verdana"/>
                <a:cs typeface="Verdana"/>
              </a:rPr>
              <a:t>casa </a:t>
            </a:r>
            <a:r>
              <a:rPr dirty="0" sz="1100" spc="-15">
                <a:solidFill>
                  <a:srgbClr val="121212"/>
                </a:solidFill>
                <a:latin typeface="Verdana"/>
                <a:cs typeface="Verdana"/>
              </a:rPr>
              <a:t>por </a:t>
            </a:r>
            <a:r>
              <a:rPr dirty="0" sz="1100" spc="5">
                <a:solidFill>
                  <a:srgbClr val="121212"/>
                </a:solidFill>
                <a:latin typeface="Verdana"/>
                <a:cs typeface="Verdana"/>
              </a:rPr>
              <a:t>su </a:t>
            </a:r>
            <a:r>
              <a:rPr dirty="0" sz="1100" spc="-30">
                <a:solidFill>
                  <a:srgbClr val="121212"/>
                </a:solidFill>
                <a:latin typeface="Verdana"/>
                <a:cs typeface="Verdana"/>
              </a:rPr>
              <a:t>cuenta </a:t>
            </a:r>
            <a:r>
              <a:rPr dirty="0" sz="1100" spc="-15">
                <a:solidFill>
                  <a:srgbClr val="121212"/>
                </a:solidFill>
                <a:latin typeface="Verdana"/>
                <a:cs typeface="Verdana"/>
              </a:rPr>
              <a:t>por </a:t>
            </a:r>
            <a:r>
              <a:rPr dirty="0" sz="1100" spc="-30">
                <a:solidFill>
                  <a:srgbClr val="121212"/>
                </a:solidFill>
                <a:latin typeface="Verdana"/>
                <a:cs typeface="Verdana"/>
              </a:rPr>
              <a:t>primera </a:t>
            </a:r>
            <a:r>
              <a:rPr dirty="0" sz="1100" spc="-25">
                <a:solidFill>
                  <a:srgbClr val="121212"/>
                </a:solidFill>
                <a:latin typeface="Verdana"/>
                <a:cs typeface="Verdana"/>
              </a:rPr>
              <a:t>vez. </a:t>
            </a:r>
            <a:r>
              <a:rPr dirty="0" sz="1100" spc="-20">
                <a:solidFill>
                  <a:srgbClr val="121212"/>
                </a:solidFill>
                <a:latin typeface="Verdana"/>
                <a:cs typeface="Verdana"/>
              </a:rPr>
              <a:t>Aquí </a:t>
            </a:r>
            <a:r>
              <a:rPr dirty="0" sz="1100" spc="-10">
                <a:solidFill>
                  <a:srgbClr val="121212"/>
                </a:solidFill>
                <a:latin typeface="Verdana"/>
                <a:cs typeface="Verdana"/>
              </a:rPr>
              <a:t>hay </a:t>
            </a:r>
            <a:r>
              <a:rPr dirty="0" sz="1100" spc="10">
                <a:solidFill>
                  <a:srgbClr val="121212"/>
                </a:solidFill>
                <a:latin typeface="Verdana"/>
                <a:cs typeface="Verdana"/>
              </a:rPr>
              <a:t>10  </a:t>
            </a:r>
            <a:r>
              <a:rPr dirty="0" sz="1100" spc="-35">
                <a:solidFill>
                  <a:srgbClr val="121212"/>
                </a:solidFill>
                <a:latin typeface="Verdana"/>
                <a:cs typeface="Verdana"/>
              </a:rPr>
              <a:t>precauciones </a:t>
            </a:r>
            <a:r>
              <a:rPr dirty="0" sz="1100" spc="-10">
                <a:solidFill>
                  <a:srgbClr val="121212"/>
                </a:solidFill>
                <a:latin typeface="Verdana"/>
                <a:cs typeface="Verdana"/>
              </a:rPr>
              <a:t>que </a:t>
            </a:r>
            <a:r>
              <a:rPr dirty="0" sz="1100" spc="20">
                <a:solidFill>
                  <a:srgbClr val="121212"/>
                </a:solidFill>
                <a:latin typeface="Verdana"/>
                <a:cs typeface="Verdana"/>
              </a:rPr>
              <a:t>me </a:t>
            </a:r>
            <a:r>
              <a:rPr dirty="0" sz="1100" spc="-25">
                <a:solidFill>
                  <a:srgbClr val="121212"/>
                </a:solidFill>
                <a:latin typeface="Verdana"/>
                <a:cs typeface="Verdana"/>
              </a:rPr>
              <a:t>gusta </a:t>
            </a:r>
            <a:r>
              <a:rPr dirty="0" sz="1100" spc="-35">
                <a:solidFill>
                  <a:srgbClr val="121212"/>
                </a:solidFill>
                <a:latin typeface="Verdana"/>
                <a:cs typeface="Verdana"/>
              </a:rPr>
              <a:t>compartir </a:t>
            </a:r>
            <a:r>
              <a:rPr dirty="0" sz="1100" spc="-10">
                <a:solidFill>
                  <a:srgbClr val="121212"/>
                </a:solidFill>
                <a:latin typeface="Verdana"/>
                <a:cs typeface="Verdana"/>
              </a:rPr>
              <a:t>con </a:t>
            </a:r>
            <a:r>
              <a:rPr dirty="0" sz="1100" spc="-20">
                <a:solidFill>
                  <a:srgbClr val="121212"/>
                </a:solidFill>
                <a:latin typeface="Verdana"/>
                <a:cs typeface="Verdana"/>
              </a:rPr>
              <a:t>cada </a:t>
            </a:r>
            <a:r>
              <a:rPr dirty="0" sz="1100" spc="-30">
                <a:solidFill>
                  <a:srgbClr val="121212"/>
                </a:solidFill>
                <a:latin typeface="Verdana"/>
                <a:cs typeface="Verdana"/>
              </a:rPr>
              <a:t>vendedor </a:t>
            </a:r>
            <a:r>
              <a:rPr dirty="0" sz="1100" spc="5">
                <a:solidFill>
                  <a:srgbClr val="121212"/>
                </a:solidFill>
                <a:latin typeface="Verdana"/>
                <a:cs typeface="Verdana"/>
              </a:rPr>
              <a:t>de </a:t>
            </a:r>
            <a:r>
              <a:rPr dirty="0" sz="1100" spc="-10">
                <a:solidFill>
                  <a:srgbClr val="121212"/>
                </a:solidFill>
                <a:latin typeface="Verdana"/>
                <a:cs typeface="Verdana"/>
              </a:rPr>
              <a:t>la  </a:t>
            </a:r>
            <a:r>
              <a:rPr dirty="0" sz="1100" spc="-20">
                <a:solidFill>
                  <a:srgbClr val="121212"/>
                </a:solidFill>
                <a:latin typeface="Verdana"/>
                <a:cs typeface="Verdana"/>
              </a:rPr>
              <a:t>casa</a:t>
            </a:r>
            <a:r>
              <a:rPr dirty="0" sz="1100" spc="-155">
                <a:solidFill>
                  <a:srgbClr val="121212"/>
                </a:solidFill>
                <a:latin typeface="Verdana"/>
                <a:cs typeface="Verdana"/>
              </a:rPr>
              <a:t> </a:t>
            </a:r>
            <a:r>
              <a:rPr dirty="0" sz="1100" spc="50">
                <a:solidFill>
                  <a:srgbClr val="121212"/>
                </a:solidFill>
                <a:latin typeface="Verdana"/>
                <a:cs typeface="Verdana"/>
              </a:rPr>
              <a:t>a</a:t>
            </a:r>
            <a:r>
              <a:rPr dirty="0" sz="1100" spc="-150">
                <a:solidFill>
                  <a:srgbClr val="121212"/>
                </a:solidFill>
                <a:latin typeface="Verdana"/>
                <a:cs typeface="Verdana"/>
              </a:rPr>
              <a:t> </a:t>
            </a:r>
            <a:r>
              <a:rPr dirty="0" sz="1100" spc="-30">
                <a:solidFill>
                  <a:srgbClr val="121212"/>
                </a:solidFill>
                <a:latin typeface="Verdana"/>
                <a:cs typeface="Verdana"/>
              </a:rPr>
              <a:t>través</a:t>
            </a:r>
            <a:r>
              <a:rPr dirty="0" sz="1100" spc="-150">
                <a:solidFill>
                  <a:srgbClr val="121212"/>
                </a:solidFill>
                <a:latin typeface="Verdana"/>
                <a:cs typeface="Verdana"/>
              </a:rPr>
              <a:t> </a:t>
            </a:r>
            <a:r>
              <a:rPr dirty="0" sz="1100" spc="5">
                <a:solidFill>
                  <a:srgbClr val="121212"/>
                </a:solidFill>
                <a:latin typeface="Verdana"/>
                <a:cs typeface="Verdana"/>
              </a:rPr>
              <a:t>de</a:t>
            </a:r>
            <a:r>
              <a:rPr dirty="0" sz="1100" spc="-150">
                <a:solidFill>
                  <a:srgbClr val="121212"/>
                </a:solidFill>
                <a:latin typeface="Verdana"/>
                <a:cs typeface="Verdana"/>
              </a:rPr>
              <a:t> </a:t>
            </a:r>
            <a:r>
              <a:rPr dirty="0" sz="1100" spc="-25">
                <a:solidFill>
                  <a:srgbClr val="121212"/>
                </a:solidFill>
                <a:latin typeface="Verdana"/>
                <a:cs typeface="Verdana"/>
              </a:rPr>
              <a:t>este</a:t>
            </a:r>
            <a:r>
              <a:rPr dirty="0" sz="1100" spc="-150">
                <a:solidFill>
                  <a:srgbClr val="121212"/>
                </a:solidFill>
                <a:latin typeface="Verdana"/>
                <a:cs typeface="Verdana"/>
              </a:rPr>
              <a:t> </a:t>
            </a:r>
            <a:r>
              <a:rPr dirty="0" sz="1100" spc="-35">
                <a:solidFill>
                  <a:srgbClr val="121212"/>
                </a:solidFill>
                <a:latin typeface="Verdana"/>
                <a:cs typeface="Verdana"/>
              </a:rPr>
              <a:t>proceso:</a:t>
            </a:r>
            <a:endParaRPr sz="1100">
              <a:latin typeface="Verdana"/>
              <a:cs typeface="Verdana"/>
            </a:endParaRPr>
          </a:p>
        </p:txBody>
      </p:sp>
      <p:sp>
        <p:nvSpPr>
          <p:cNvPr id="9" name="object 9"/>
          <p:cNvSpPr txBox="1"/>
          <p:nvPr/>
        </p:nvSpPr>
        <p:spPr>
          <a:xfrm>
            <a:off x="4831841" y="3020288"/>
            <a:ext cx="1651635" cy="322580"/>
          </a:xfrm>
          <a:prstGeom prst="rect">
            <a:avLst/>
          </a:prstGeom>
        </p:spPr>
        <p:txBody>
          <a:bodyPr wrap="square" lIns="0" tIns="12700" rIns="0" bIns="0" rtlCol="0" vert="horz">
            <a:spAutoFit/>
          </a:bodyPr>
          <a:lstStyle/>
          <a:p>
            <a:pPr marL="12700">
              <a:lnSpc>
                <a:spcPct val="100000"/>
              </a:lnSpc>
              <a:spcBef>
                <a:spcPts val="100"/>
              </a:spcBef>
            </a:pPr>
            <a:r>
              <a:rPr dirty="0" sz="1950" spc="-254" b="1">
                <a:solidFill>
                  <a:srgbClr val="18181B"/>
                </a:solidFill>
                <a:latin typeface="Times New Roman"/>
                <a:cs typeface="Times New Roman"/>
              </a:rPr>
              <a:t>1-1</a:t>
            </a:r>
            <a:r>
              <a:rPr dirty="0" sz="1950" spc="70" b="1">
                <a:solidFill>
                  <a:srgbClr val="18181B"/>
                </a:solidFill>
                <a:latin typeface="Times New Roman"/>
                <a:cs typeface="Times New Roman"/>
              </a:rPr>
              <a:t>0</a:t>
            </a:r>
            <a:r>
              <a:rPr dirty="0" sz="1950" spc="-254" b="1">
                <a:solidFill>
                  <a:srgbClr val="18181B"/>
                </a:solidFill>
                <a:latin typeface="Times New Roman"/>
                <a:cs typeface="Times New Roman"/>
              </a:rPr>
              <a:t>lVI</a:t>
            </a:r>
            <a:r>
              <a:rPr dirty="0" sz="1950" spc="-35" b="1">
                <a:solidFill>
                  <a:srgbClr val="18181B"/>
                </a:solidFill>
                <a:latin typeface="Times New Roman"/>
                <a:cs typeface="Times New Roman"/>
              </a:rPr>
              <a:t>E</a:t>
            </a:r>
            <a:r>
              <a:rPr dirty="0" sz="1950" spc="-175" b="1">
                <a:solidFill>
                  <a:srgbClr val="18181B"/>
                </a:solidFill>
                <a:latin typeface="Times New Roman"/>
                <a:cs typeface="Times New Roman"/>
              </a:rPr>
              <a:t>SELLER</a:t>
            </a:r>
            <a:endParaRPr sz="1950">
              <a:latin typeface="Times New Roman"/>
              <a:cs typeface="Times New Roman"/>
            </a:endParaRPr>
          </a:p>
        </p:txBody>
      </p:sp>
      <p:sp>
        <p:nvSpPr>
          <p:cNvPr id="10" name="object 10"/>
          <p:cNvSpPr txBox="1"/>
          <p:nvPr/>
        </p:nvSpPr>
        <p:spPr>
          <a:xfrm>
            <a:off x="6676506" y="3429698"/>
            <a:ext cx="525780" cy="607695"/>
          </a:xfrm>
          <a:prstGeom prst="rect">
            <a:avLst/>
          </a:prstGeom>
        </p:spPr>
        <p:txBody>
          <a:bodyPr wrap="square" lIns="0" tIns="12700" rIns="0" bIns="0" rtlCol="0" vert="horz">
            <a:spAutoFit/>
          </a:bodyPr>
          <a:lstStyle/>
          <a:p>
            <a:pPr marL="12700" marR="5080" indent="27305">
              <a:lnSpc>
                <a:spcPct val="115799"/>
              </a:lnSpc>
              <a:spcBef>
                <a:spcPts val="100"/>
              </a:spcBef>
            </a:pPr>
            <a:r>
              <a:rPr dirty="0" sz="1100">
                <a:solidFill>
                  <a:srgbClr val="121212"/>
                </a:solidFill>
                <a:latin typeface="Arial"/>
                <a:cs typeface="Arial"/>
              </a:rPr>
              <a:t>todos  licencia  intenta</a:t>
            </a:r>
            <a:endParaRPr sz="1100">
              <a:latin typeface="Arial"/>
              <a:cs typeface="Arial"/>
            </a:endParaRPr>
          </a:p>
        </p:txBody>
      </p:sp>
      <p:sp>
        <p:nvSpPr>
          <p:cNvPr id="11" name="object 11"/>
          <p:cNvSpPr txBox="1"/>
          <p:nvPr/>
        </p:nvSpPr>
        <p:spPr>
          <a:xfrm>
            <a:off x="438912" y="3429698"/>
            <a:ext cx="6189345" cy="802005"/>
          </a:xfrm>
          <a:prstGeom prst="rect">
            <a:avLst/>
          </a:prstGeom>
        </p:spPr>
        <p:txBody>
          <a:bodyPr wrap="square" lIns="0" tIns="12700" rIns="0" bIns="0" rtlCol="0" vert="horz">
            <a:spAutoFit/>
          </a:bodyPr>
          <a:lstStyle/>
          <a:p>
            <a:pPr algn="just" marL="12700" marR="5080">
              <a:lnSpc>
                <a:spcPct val="115799"/>
              </a:lnSpc>
              <a:spcBef>
                <a:spcPts val="100"/>
              </a:spcBef>
            </a:pPr>
            <a:r>
              <a:rPr dirty="0" sz="1100">
                <a:solidFill>
                  <a:srgbClr val="121212"/>
                </a:solidFill>
                <a:latin typeface="Arial"/>
                <a:cs typeface="Arial"/>
              </a:rPr>
              <a:t>1.Mostrar sólo con cita previa y documento. Como profesional inmobiliario, precalifico a  los que entran por la puerta. Tengo información de identificación que puede incluir su  de conducir y su matrícula por razones de seguridad. Usted debe hacer lo mismo si  vender usted</a:t>
            </a:r>
            <a:r>
              <a:rPr dirty="0" sz="1100" spc="140">
                <a:solidFill>
                  <a:srgbClr val="121212"/>
                </a:solidFill>
                <a:latin typeface="Arial"/>
                <a:cs typeface="Arial"/>
              </a:rPr>
              <a:t> </a:t>
            </a:r>
            <a:r>
              <a:rPr dirty="0" sz="1100">
                <a:solidFill>
                  <a:srgbClr val="121212"/>
                </a:solidFill>
                <a:latin typeface="Arial"/>
                <a:cs typeface="Arial"/>
              </a:rPr>
              <a:t>mismo.</a:t>
            </a:r>
            <a:endParaRPr sz="1100">
              <a:latin typeface="Arial"/>
              <a:cs typeface="Arial"/>
            </a:endParaRPr>
          </a:p>
        </p:txBody>
      </p:sp>
      <p:sp>
        <p:nvSpPr>
          <p:cNvPr id="12" name="object 12"/>
          <p:cNvSpPr txBox="1">
            <a:spLocks noGrp="1"/>
          </p:cNvSpPr>
          <p:nvPr>
            <p:ph type="body" idx="1"/>
          </p:nvPr>
        </p:nvSpPr>
        <p:spPr>
          <a:prstGeom prst="rect"/>
        </p:spPr>
        <p:txBody>
          <a:bodyPr wrap="square" lIns="0" tIns="12700" rIns="0" bIns="0" rtlCol="0" vert="horz">
            <a:spAutoFit/>
          </a:bodyPr>
          <a:lstStyle/>
          <a:p>
            <a:pPr marL="128270" marR="98425">
              <a:lnSpc>
                <a:spcPct val="115799"/>
              </a:lnSpc>
              <a:spcBef>
                <a:spcPts val="100"/>
              </a:spcBef>
              <a:buSzPct val="90909"/>
              <a:buAutoNum type="arabicPeriod" startAt="2"/>
              <a:tabLst>
                <a:tab pos="245745" algn="l"/>
              </a:tabLst>
            </a:pPr>
            <a:r>
              <a:rPr dirty="0"/>
              <a:t>Comparte esa información con un amigo de confianza. Avisa a alguien cuando tengas previsto mostrar una  propiedad y deja claro que una fuente externa la tiene a buen</a:t>
            </a:r>
            <a:r>
              <a:rPr dirty="0" spc="-20"/>
              <a:t> </a:t>
            </a:r>
            <a:r>
              <a:rPr dirty="0"/>
              <a:t>recaudo.</a:t>
            </a:r>
          </a:p>
          <a:p>
            <a:pPr marL="128270" marR="5080">
              <a:lnSpc>
                <a:spcPct val="100000"/>
              </a:lnSpc>
              <a:spcBef>
                <a:spcPts val="980"/>
              </a:spcBef>
              <a:buAutoNum type="arabicPeriod" startAt="2"/>
              <a:tabLst>
                <a:tab pos="273050" algn="l"/>
              </a:tabLst>
            </a:pPr>
            <a:r>
              <a:rPr dirty="0" spc="45">
                <a:solidFill>
                  <a:srgbClr val="141414"/>
                </a:solidFill>
                <a:latin typeface="Verdana"/>
                <a:cs typeface="Verdana"/>
              </a:rPr>
              <a:t>No</a:t>
            </a:r>
            <a:r>
              <a:rPr dirty="0" spc="-20">
                <a:solidFill>
                  <a:srgbClr val="141414"/>
                </a:solidFill>
                <a:latin typeface="Verdana"/>
                <a:cs typeface="Verdana"/>
              </a:rPr>
              <a:t> </a:t>
            </a:r>
            <a:r>
              <a:rPr dirty="0" spc="25">
                <a:solidFill>
                  <a:srgbClr val="141414"/>
                </a:solidFill>
                <a:latin typeface="Verdana"/>
                <a:cs typeface="Verdana"/>
              </a:rPr>
              <a:t>organice</a:t>
            </a:r>
            <a:r>
              <a:rPr dirty="0" spc="-15">
                <a:solidFill>
                  <a:srgbClr val="141414"/>
                </a:solidFill>
                <a:latin typeface="Verdana"/>
                <a:cs typeface="Verdana"/>
              </a:rPr>
              <a:t> </a:t>
            </a:r>
            <a:r>
              <a:rPr dirty="0" spc="20">
                <a:solidFill>
                  <a:srgbClr val="141414"/>
                </a:solidFill>
                <a:latin typeface="Verdana"/>
                <a:cs typeface="Verdana"/>
              </a:rPr>
              <a:t>las</a:t>
            </a:r>
            <a:r>
              <a:rPr dirty="0" spc="-20">
                <a:solidFill>
                  <a:srgbClr val="141414"/>
                </a:solidFill>
                <a:latin typeface="Verdana"/>
                <a:cs typeface="Verdana"/>
              </a:rPr>
              <a:t> </a:t>
            </a:r>
            <a:r>
              <a:rPr dirty="0" spc="25">
                <a:solidFill>
                  <a:srgbClr val="141414"/>
                </a:solidFill>
                <a:latin typeface="Verdana"/>
                <a:cs typeface="Verdana"/>
              </a:rPr>
              <a:t>jornadas</a:t>
            </a:r>
            <a:r>
              <a:rPr dirty="0" spc="-20">
                <a:solidFill>
                  <a:srgbClr val="141414"/>
                </a:solidFill>
                <a:latin typeface="Verdana"/>
                <a:cs typeface="Verdana"/>
              </a:rPr>
              <a:t> </a:t>
            </a:r>
            <a:r>
              <a:rPr dirty="0" spc="40">
                <a:solidFill>
                  <a:srgbClr val="141414"/>
                </a:solidFill>
                <a:latin typeface="Verdana"/>
                <a:cs typeface="Verdana"/>
              </a:rPr>
              <a:t>de</a:t>
            </a:r>
            <a:r>
              <a:rPr dirty="0" spc="-15">
                <a:solidFill>
                  <a:srgbClr val="141414"/>
                </a:solidFill>
                <a:latin typeface="Verdana"/>
                <a:cs typeface="Verdana"/>
              </a:rPr>
              <a:t> </a:t>
            </a:r>
            <a:r>
              <a:rPr dirty="0" spc="25">
                <a:solidFill>
                  <a:srgbClr val="141414"/>
                </a:solidFill>
                <a:latin typeface="Verdana"/>
                <a:cs typeface="Verdana"/>
              </a:rPr>
              <a:t>puertas</a:t>
            </a:r>
            <a:r>
              <a:rPr dirty="0" spc="-20">
                <a:solidFill>
                  <a:srgbClr val="141414"/>
                </a:solidFill>
                <a:latin typeface="Verdana"/>
                <a:cs typeface="Verdana"/>
              </a:rPr>
              <a:t> </a:t>
            </a:r>
            <a:r>
              <a:rPr dirty="0" spc="20">
                <a:solidFill>
                  <a:srgbClr val="141414"/>
                </a:solidFill>
                <a:latin typeface="Verdana"/>
                <a:cs typeface="Verdana"/>
              </a:rPr>
              <a:t>abiertas</a:t>
            </a:r>
            <a:r>
              <a:rPr dirty="0" spc="-15">
                <a:solidFill>
                  <a:srgbClr val="141414"/>
                </a:solidFill>
                <a:latin typeface="Verdana"/>
                <a:cs typeface="Verdana"/>
              </a:rPr>
              <a:t> </a:t>
            </a:r>
            <a:r>
              <a:rPr dirty="0" spc="20">
                <a:solidFill>
                  <a:srgbClr val="141414"/>
                </a:solidFill>
                <a:latin typeface="Verdana"/>
                <a:cs typeface="Verdana"/>
              </a:rPr>
              <a:t>solo.</a:t>
            </a:r>
            <a:r>
              <a:rPr dirty="0" spc="-20">
                <a:solidFill>
                  <a:srgbClr val="141414"/>
                </a:solidFill>
                <a:latin typeface="Verdana"/>
                <a:cs typeface="Verdana"/>
              </a:rPr>
              <a:t> </a:t>
            </a:r>
            <a:r>
              <a:rPr dirty="0" spc="35">
                <a:solidFill>
                  <a:srgbClr val="141414"/>
                </a:solidFill>
                <a:latin typeface="Verdana"/>
                <a:cs typeface="Verdana"/>
              </a:rPr>
              <a:t>Es</a:t>
            </a:r>
            <a:r>
              <a:rPr dirty="0" spc="-15">
                <a:solidFill>
                  <a:srgbClr val="141414"/>
                </a:solidFill>
                <a:latin typeface="Verdana"/>
                <a:cs typeface="Verdana"/>
              </a:rPr>
              <a:t> </a:t>
            </a:r>
            <a:r>
              <a:rPr dirty="0" spc="30">
                <a:solidFill>
                  <a:srgbClr val="141414"/>
                </a:solidFill>
                <a:latin typeface="Verdana"/>
                <a:cs typeface="Verdana"/>
              </a:rPr>
              <a:t>bueno</a:t>
            </a:r>
            <a:r>
              <a:rPr dirty="0" spc="-20">
                <a:solidFill>
                  <a:srgbClr val="141414"/>
                </a:solidFill>
                <a:latin typeface="Verdana"/>
                <a:cs typeface="Verdana"/>
              </a:rPr>
              <a:t> </a:t>
            </a:r>
            <a:r>
              <a:rPr dirty="0" spc="25">
                <a:solidFill>
                  <a:srgbClr val="141414"/>
                </a:solidFill>
                <a:latin typeface="Verdana"/>
                <a:cs typeface="Verdana"/>
              </a:rPr>
              <a:t>tener</a:t>
            </a:r>
            <a:r>
              <a:rPr dirty="0" spc="-15">
                <a:solidFill>
                  <a:srgbClr val="141414"/>
                </a:solidFill>
                <a:latin typeface="Verdana"/>
                <a:cs typeface="Verdana"/>
              </a:rPr>
              <a:t> </a:t>
            </a:r>
            <a:r>
              <a:rPr dirty="0" spc="40">
                <a:solidFill>
                  <a:srgbClr val="141414"/>
                </a:solidFill>
                <a:latin typeface="Verdana"/>
                <a:cs typeface="Verdana"/>
              </a:rPr>
              <a:t>un</a:t>
            </a:r>
            <a:r>
              <a:rPr dirty="0" spc="-20">
                <a:solidFill>
                  <a:srgbClr val="141414"/>
                </a:solidFill>
                <a:latin typeface="Verdana"/>
                <a:cs typeface="Verdana"/>
              </a:rPr>
              <a:t> </a:t>
            </a:r>
            <a:r>
              <a:rPr dirty="0" spc="30">
                <a:solidFill>
                  <a:srgbClr val="141414"/>
                </a:solidFill>
                <a:latin typeface="Verdana"/>
                <a:cs typeface="Verdana"/>
              </a:rPr>
              <a:t>segundo</a:t>
            </a:r>
            <a:r>
              <a:rPr dirty="0" spc="-15">
                <a:solidFill>
                  <a:srgbClr val="141414"/>
                </a:solidFill>
                <a:latin typeface="Verdana"/>
                <a:cs typeface="Verdana"/>
              </a:rPr>
              <a:t> </a:t>
            </a:r>
            <a:r>
              <a:rPr dirty="0" spc="30">
                <a:solidFill>
                  <a:srgbClr val="141414"/>
                </a:solidFill>
                <a:latin typeface="Verdana"/>
                <a:cs typeface="Verdana"/>
              </a:rPr>
              <a:t>par</a:t>
            </a:r>
            <a:r>
              <a:rPr dirty="0" spc="-20">
                <a:solidFill>
                  <a:srgbClr val="141414"/>
                </a:solidFill>
                <a:latin typeface="Verdana"/>
                <a:cs typeface="Verdana"/>
              </a:rPr>
              <a:t> </a:t>
            </a:r>
            <a:r>
              <a:rPr dirty="0" spc="40">
                <a:solidFill>
                  <a:srgbClr val="141414"/>
                </a:solidFill>
                <a:latin typeface="Verdana"/>
                <a:cs typeface="Verdana"/>
              </a:rPr>
              <a:t>de</a:t>
            </a:r>
            <a:r>
              <a:rPr dirty="0" spc="-15">
                <a:solidFill>
                  <a:srgbClr val="141414"/>
                </a:solidFill>
                <a:latin typeface="Verdana"/>
                <a:cs typeface="Verdana"/>
              </a:rPr>
              <a:t> </a:t>
            </a:r>
            <a:r>
              <a:rPr dirty="0" spc="25">
                <a:solidFill>
                  <a:srgbClr val="141414"/>
                </a:solidFill>
                <a:latin typeface="Verdana"/>
                <a:cs typeface="Verdana"/>
              </a:rPr>
              <a:t>ojos</a:t>
            </a:r>
            <a:r>
              <a:rPr dirty="0" spc="-20">
                <a:solidFill>
                  <a:srgbClr val="141414"/>
                </a:solidFill>
                <a:latin typeface="Verdana"/>
                <a:cs typeface="Verdana"/>
              </a:rPr>
              <a:t> </a:t>
            </a:r>
            <a:r>
              <a:rPr dirty="0" spc="50">
                <a:solidFill>
                  <a:srgbClr val="141414"/>
                </a:solidFill>
                <a:latin typeface="Verdana"/>
                <a:cs typeface="Verdana"/>
              </a:rPr>
              <a:t>y  </a:t>
            </a:r>
            <a:r>
              <a:rPr dirty="0" spc="25">
                <a:solidFill>
                  <a:srgbClr val="141414"/>
                </a:solidFill>
                <a:latin typeface="Verdana"/>
                <a:cs typeface="Verdana"/>
              </a:rPr>
              <a:t>oídos </a:t>
            </a:r>
            <a:r>
              <a:rPr dirty="0" spc="30">
                <a:solidFill>
                  <a:srgbClr val="141414"/>
                </a:solidFill>
                <a:latin typeface="Verdana"/>
                <a:cs typeface="Verdana"/>
              </a:rPr>
              <a:t>cuando </a:t>
            </a:r>
            <a:r>
              <a:rPr dirty="0" spc="35">
                <a:solidFill>
                  <a:srgbClr val="141414"/>
                </a:solidFill>
                <a:latin typeface="Verdana"/>
                <a:cs typeface="Verdana"/>
              </a:rPr>
              <a:t>se </a:t>
            </a:r>
            <a:r>
              <a:rPr dirty="0" spc="30">
                <a:solidFill>
                  <a:srgbClr val="141414"/>
                </a:solidFill>
                <a:latin typeface="Verdana"/>
                <a:cs typeface="Verdana"/>
              </a:rPr>
              <a:t>muestra </a:t>
            </a:r>
            <a:r>
              <a:rPr dirty="0" spc="35">
                <a:solidFill>
                  <a:srgbClr val="141414"/>
                </a:solidFill>
                <a:latin typeface="Verdana"/>
                <a:cs typeface="Verdana"/>
              </a:rPr>
              <a:t>una</a:t>
            </a:r>
            <a:r>
              <a:rPr dirty="0" spc="-225">
                <a:solidFill>
                  <a:srgbClr val="141414"/>
                </a:solidFill>
                <a:latin typeface="Verdana"/>
                <a:cs typeface="Verdana"/>
              </a:rPr>
              <a:t> </a:t>
            </a:r>
            <a:r>
              <a:rPr dirty="0" spc="20">
                <a:solidFill>
                  <a:srgbClr val="141414"/>
                </a:solidFill>
                <a:latin typeface="Verdana"/>
                <a:cs typeface="Verdana"/>
              </a:rPr>
              <a:t>propiedad.</a:t>
            </a:r>
          </a:p>
          <a:p>
            <a:pPr marL="116839" marR="41910">
              <a:lnSpc>
                <a:spcPts val="1530"/>
              </a:lnSpc>
              <a:spcBef>
                <a:spcPts val="65"/>
              </a:spcBef>
              <a:buSzPct val="90909"/>
              <a:buAutoNum type="arabicPeriod" startAt="2"/>
              <a:tabLst>
                <a:tab pos="269240" algn="l"/>
              </a:tabLst>
            </a:pPr>
            <a:r>
              <a:rPr dirty="0" spc="50">
                <a:latin typeface="Verdana"/>
                <a:cs typeface="Verdana"/>
              </a:rPr>
              <a:t>Mantenga en </a:t>
            </a:r>
            <a:r>
              <a:rPr dirty="0" spc="45">
                <a:latin typeface="Verdana"/>
                <a:cs typeface="Verdana"/>
              </a:rPr>
              <a:t>secreto </a:t>
            </a:r>
            <a:r>
              <a:rPr dirty="0" spc="35">
                <a:latin typeface="Verdana"/>
                <a:cs typeface="Verdana"/>
              </a:rPr>
              <a:t>la </a:t>
            </a:r>
            <a:r>
              <a:rPr dirty="0" spc="45">
                <a:latin typeface="Verdana"/>
                <a:cs typeface="Verdana"/>
              </a:rPr>
              <a:t>información </a:t>
            </a:r>
            <a:r>
              <a:rPr dirty="0" spc="40">
                <a:latin typeface="Verdana"/>
                <a:cs typeface="Verdana"/>
              </a:rPr>
              <a:t>financiera </a:t>
            </a:r>
            <a:r>
              <a:rPr dirty="0" spc="50">
                <a:latin typeface="Verdana"/>
                <a:cs typeface="Verdana"/>
              </a:rPr>
              <a:t>y </a:t>
            </a:r>
            <a:r>
              <a:rPr dirty="0" spc="40">
                <a:latin typeface="Verdana"/>
                <a:cs typeface="Verdana"/>
              </a:rPr>
              <a:t>los calendarios familiares. </a:t>
            </a:r>
            <a:r>
              <a:rPr dirty="0" spc="45">
                <a:latin typeface="Verdana"/>
                <a:cs typeface="Verdana"/>
              </a:rPr>
              <a:t>Personas </a:t>
            </a:r>
            <a:r>
              <a:rPr dirty="0" spc="40">
                <a:latin typeface="Verdana"/>
                <a:cs typeface="Verdana"/>
              </a:rPr>
              <a:t>sin  </a:t>
            </a:r>
            <a:r>
              <a:rPr dirty="0" spc="45">
                <a:latin typeface="Verdana"/>
                <a:cs typeface="Verdana"/>
              </a:rPr>
              <a:t>escrúpulos </a:t>
            </a:r>
            <a:r>
              <a:rPr dirty="0" spc="50">
                <a:latin typeface="Verdana"/>
                <a:cs typeface="Verdana"/>
              </a:rPr>
              <a:t>pueden </a:t>
            </a:r>
            <a:r>
              <a:rPr dirty="0" spc="35">
                <a:latin typeface="Verdana"/>
                <a:cs typeface="Verdana"/>
              </a:rPr>
              <a:t>utilizar </a:t>
            </a:r>
            <a:r>
              <a:rPr dirty="0" spc="50">
                <a:latin typeface="Verdana"/>
                <a:cs typeface="Verdana"/>
              </a:rPr>
              <a:t>esa </a:t>
            </a:r>
            <a:r>
              <a:rPr dirty="0" spc="45">
                <a:latin typeface="Verdana"/>
                <a:cs typeface="Verdana"/>
              </a:rPr>
              <a:t>información para robar </a:t>
            </a:r>
            <a:r>
              <a:rPr dirty="0" spc="50">
                <a:latin typeface="Verdana"/>
                <a:cs typeface="Verdana"/>
              </a:rPr>
              <a:t>su </a:t>
            </a:r>
            <a:r>
              <a:rPr dirty="0" spc="45">
                <a:latin typeface="Verdana"/>
                <a:cs typeface="Verdana"/>
              </a:rPr>
              <a:t>identidad </a:t>
            </a:r>
            <a:r>
              <a:rPr dirty="0" spc="50">
                <a:latin typeface="Verdana"/>
                <a:cs typeface="Verdana"/>
              </a:rPr>
              <a:t>o </a:t>
            </a:r>
            <a:r>
              <a:rPr dirty="0" spc="45">
                <a:latin typeface="Verdana"/>
                <a:cs typeface="Verdana"/>
              </a:rPr>
              <a:t>ver </a:t>
            </a:r>
            <a:r>
              <a:rPr dirty="0" spc="50">
                <a:latin typeface="Verdana"/>
                <a:cs typeface="Verdana"/>
              </a:rPr>
              <a:t>a qué </a:t>
            </a:r>
            <a:r>
              <a:rPr dirty="0" spc="45">
                <a:latin typeface="Verdana"/>
                <a:cs typeface="Verdana"/>
              </a:rPr>
              <a:t>horas </a:t>
            </a:r>
            <a:r>
              <a:rPr dirty="0" spc="50">
                <a:latin typeface="Verdana"/>
                <a:cs typeface="Verdana"/>
              </a:rPr>
              <a:t>su  </a:t>
            </a:r>
            <a:r>
              <a:rPr dirty="0" spc="45">
                <a:latin typeface="Verdana"/>
                <a:cs typeface="Verdana"/>
              </a:rPr>
              <a:t>casa </a:t>
            </a:r>
            <a:r>
              <a:rPr dirty="0" spc="50">
                <a:latin typeface="Verdana"/>
                <a:cs typeface="Verdana"/>
              </a:rPr>
              <a:t>puede </a:t>
            </a:r>
            <a:r>
              <a:rPr dirty="0" spc="45">
                <a:latin typeface="Verdana"/>
                <a:cs typeface="Verdana"/>
              </a:rPr>
              <a:t>ser vulnerable </a:t>
            </a:r>
            <a:r>
              <a:rPr dirty="0" spc="50">
                <a:latin typeface="Verdana"/>
                <a:cs typeface="Verdana"/>
              </a:rPr>
              <a:t>a </a:t>
            </a:r>
            <a:r>
              <a:rPr dirty="0" spc="40">
                <a:latin typeface="Verdana"/>
                <a:cs typeface="Verdana"/>
              </a:rPr>
              <a:t>los </a:t>
            </a:r>
            <a:r>
              <a:rPr dirty="0" spc="45">
                <a:latin typeface="Verdana"/>
                <a:cs typeface="Verdana"/>
              </a:rPr>
              <a:t>ladrones </a:t>
            </a:r>
            <a:r>
              <a:rPr dirty="0" spc="50">
                <a:latin typeface="Verdana"/>
                <a:cs typeface="Verdana"/>
              </a:rPr>
              <a:t>en </a:t>
            </a:r>
            <a:r>
              <a:rPr dirty="0" spc="45">
                <a:latin typeface="Verdana"/>
                <a:cs typeface="Verdana"/>
              </a:rPr>
              <a:t>función </a:t>
            </a:r>
            <a:r>
              <a:rPr dirty="0" spc="50">
                <a:latin typeface="Verdana"/>
                <a:cs typeface="Verdana"/>
              </a:rPr>
              <a:t>de </a:t>
            </a:r>
            <a:r>
              <a:rPr dirty="0" spc="45">
                <a:latin typeface="Verdana"/>
                <a:cs typeface="Verdana"/>
              </a:rPr>
              <a:t>sus</a:t>
            </a:r>
            <a:r>
              <a:rPr dirty="0" spc="-125">
                <a:latin typeface="Verdana"/>
                <a:cs typeface="Verdana"/>
              </a:rPr>
              <a:t> </a:t>
            </a:r>
            <a:r>
              <a:rPr dirty="0" spc="40">
                <a:latin typeface="Verdana"/>
                <a:cs typeface="Verdana"/>
              </a:rPr>
              <a:t>horarios.</a:t>
            </a:r>
          </a:p>
          <a:p>
            <a:pPr marL="128270" marR="130175">
              <a:lnSpc>
                <a:spcPct val="100000"/>
              </a:lnSpc>
              <a:spcBef>
                <a:spcPts val="85"/>
              </a:spcBef>
              <a:buSzPct val="90909"/>
              <a:buAutoNum type="arabicPeriod" startAt="2"/>
              <a:tabLst>
                <a:tab pos="280035" algn="l"/>
              </a:tabLst>
            </a:pPr>
            <a:r>
              <a:rPr dirty="0" spc="50">
                <a:latin typeface="Verdana"/>
                <a:cs typeface="Verdana"/>
              </a:rPr>
              <a:t>Mantenga </a:t>
            </a:r>
            <a:r>
              <a:rPr dirty="0" spc="40">
                <a:latin typeface="Verdana"/>
                <a:cs typeface="Verdana"/>
              </a:rPr>
              <a:t>los </a:t>
            </a:r>
            <a:r>
              <a:rPr dirty="0" spc="45">
                <a:latin typeface="Verdana"/>
                <a:cs typeface="Verdana"/>
              </a:rPr>
              <a:t>objetos </a:t>
            </a:r>
            <a:r>
              <a:rPr dirty="0" spc="50">
                <a:latin typeface="Verdana"/>
                <a:cs typeface="Verdana"/>
              </a:rPr>
              <a:t>de </a:t>
            </a:r>
            <a:r>
              <a:rPr dirty="0" spc="40">
                <a:latin typeface="Verdana"/>
                <a:cs typeface="Verdana"/>
              </a:rPr>
              <a:t>valor </a:t>
            </a:r>
            <a:r>
              <a:rPr dirty="0" spc="45">
                <a:latin typeface="Verdana"/>
                <a:cs typeface="Verdana"/>
              </a:rPr>
              <a:t>bajo </a:t>
            </a:r>
            <a:r>
              <a:rPr dirty="0" spc="35">
                <a:latin typeface="Verdana"/>
                <a:cs typeface="Verdana"/>
              </a:rPr>
              <a:t>llave. </a:t>
            </a:r>
            <a:r>
              <a:rPr dirty="0" spc="50">
                <a:latin typeface="Verdana"/>
                <a:cs typeface="Verdana"/>
              </a:rPr>
              <a:t>Todo </a:t>
            </a:r>
            <a:r>
              <a:rPr dirty="0" spc="35">
                <a:latin typeface="Verdana"/>
                <a:cs typeface="Verdana"/>
              </a:rPr>
              <a:t>lo </a:t>
            </a:r>
            <a:r>
              <a:rPr dirty="0" spc="50">
                <a:latin typeface="Verdana"/>
                <a:cs typeface="Verdana"/>
              </a:rPr>
              <a:t>que </a:t>
            </a:r>
            <a:r>
              <a:rPr dirty="0" spc="45">
                <a:latin typeface="Verdana"/>
                <a:cs typeface="Verdana"/>
              </a:rPr>
              <a:t>esté </a:t>
            </a:r>
            <a:r>
              <a:rPr dirty="0" spc="50">
                <a:latin typeface="Verdana"/>
                <a:cs typeface="Verdana"/>
              </a:rPr>
              <a:t>a </a:t>
            </a:r>
            <a:r>
              <a:rPr dirty="0" spc="35">
                <a:latin typeface="Verdana"/>
                <a:cs typeface="Verdana"/>
              </a:rPr>
              <a:t>la </a:t>
            </a:r>
            <a:r>
              <a:rPr dirty="0" spc="40">
                <a:latin typeface="Verdana"/>
                <a:cs typeface="Verdana"/>
              </a:rPr>
              <a:t>vista, </a:t>
            </a:r>
            <a:r>
              <a:rPr dirty="0" spc="55">
                <a:latin typeface="Verdana"/>
                <a:cs typeface="Verdana"/>
              </a:rPr>
              <a:t>como </a:t>
            </a:r>
            <a:r>
              <a:rPr dirty="0" spc="40">
                <a:latin typeface="Verdana"/>
                <a:cs typeface="Verdana"/>
              </a:rPr>
              <a:t>joyas,  </a:t>
            </a:r>
            <a:r>
              <a:rPr dirty="0" spc="50">
                <a:latin typeface="Verdana"/>
                <a:cs typeface="Verdana"/>
              </a:rPr>
              <a:t>ordenadores </a:t>
            </a:r>
            <a:r>
              <a:rPr dirty="0" spc="40">
                <a:latin typeface="Verdana"/>
                <a:cs typeface="Verdana"/>
              </a:rPr>
              <a:t>portátiles, </a:t>
            </a:r>
            <a:r>
              <a:rPr dirty="0" spc="45">
                <a:latin typeface="Verdana"/>
                <a:cs typeface="Verdana"/>
              </a:rPr>
              <a:t>aparatos </a:t>
            </a:r>
            <a:r>
              <a:rPr dirty="0" spc="40">
                <a:latin typeface="Verdana"/>
                <a:cs typeface="Verdana"/>
              </a:rPr>
              <a:t>electrónicos </a:t>
            </a:r>
            <a:r>
              <a:rPr dirty="0" spc="50">
                <a:latin typeface="Verdana"/>
                <a:cs typeface="Verdana"/>
              </a:rPr>
              <a:t>o </a:t>
            </a:r>
            <a:r>
              <a:rPr dirty="0" spc="40">
                <a:latin typeface="Verdana"/>
                <a:cs typeface="Verdana"/>
              </a:rPr>
              <a:t>dinero, </a:t>
            </a:r>
            <a:r>
              <a:rPr dirty="0" spc="45">
                <a:latin typeface="Verdana"/>
                <a:cs typeface="Verdana"/>
              </a:rPr>
              <a:t>es vulnerable durante </a:t>
            </a:r>
            <a:r>
              <a:rPr dirty="0" spc="40">
                <a:latin typeface="Verdana"/>
                <a:cs typeface="Verdana"/>
              </a:rPr>
              <a:t>las </a:t>
            </a:r>
            <a:r>
              <a:rPr dirty="0" spc="35">
                <a:latin typeface="Verdana"/>
                <a:cs typeface="Verdana"/>
              </a:rPr>
              <a:t>visitas  </a:t>
            </a:r>
            <a:r>
              <a:rPr dirty="0" spc="50">
                <a:latin typeface="Verdana"/>
                <a:cs typeface="Verdana"/>
              </a:rPr>
              <a:t>a </a:t>
            </a:r>
            <a:r>
              <a:rPr dirty="0" spc="35">
                <a:latin typeface="Verdana"/>
                <a:cs typeface="Verdana"/>
              </a:rPr>
              <a:t>la</a:t>
            </a:r>
            <a:r>
              <a:rPr dirty="0" spc="100">
                <a:latin typeface="Verdana"/>
                <a:cs typeface="Verdana"/>
              </a:rPr>
              <a:t> </a:t>
            </a:r>
            <a:r>
              <a:rPr dirty="0" spc="45">
                <a:latin typeface="Verdana"/>
                <a:cs typeface="Verdana"/>
              </a:rPr>
              <a:t>propiedad.</a:t>
            </a:r>
          </a:p>
          <a:p>
            <a:pPr marL="128270" marR="104775">
              <a:lnSpc>
                <a:spcPct val="100000"/>
              </a:lnSpc>
              <a:buSzPct val="90909"/>
              <a:buAutoNum type="arabicPeriod" startAt="2"/>
              <a:tabLst>
                <a:tab pos="280035" algn="l"/>
              </a:tabLst>
            </a:pPr>
            <a:r>
              <a:rPr dirty="0" spc="50">
                <a:solidFill>
                  <a:srgbClr val="111111"/>
                </a:solidFill>
                <a:latin typeface="Verdana"/>
                <a:cs typeface="Verdana"/>
              </a:rPr>
              <a:t>Abra </a:t>
            </a:r>
            <a:r>
              <a:rPr dirty="0" spc="35">
                <a:solidFill>
                  <a:srgbClr val="111111"/>
                </a:solidFill>
                <a:latin typeface="Verdana"/>
                <a:cs typeface="Verdana"/>
              </a:rPr>
              <a:t>las </a:t>
            </a:r>
            <a:r>
              <a:rPr dirty="0" spc="45">
                <a:solidFill>
                  <a:srgbClr val="111111"/>
                </a:solidFill>
                <a:latin typeface="Verdana"/>
                <a:cs typeface="Verdana"/>
              </a:rPr>
              <a:t>persianas </a:t>
            </a:r>
            <a:r>
              <a:rPr dirty="0" spc="50">
                <a:solidFill>
                  <a:srgbClr val="111111"/>
                </a:solidFill>
                <a:latin typeface="Verdana"/>
                <a:cs typeface="Verdana"/>
              </a:rPr>
              <a:t>y </a:t>
            </a:r>
            <a:r>
              <a:rPr dirty="0" spc="40">
                <a:solidFill>
                  <a:srgbClr val="111111"/>
                </a:solidFill>
                <a:latin typeface="Verdana"/>
                <a:cs typeface="Verdana"/>
              </a:rPr>
              <a:t>las cortinas </a:t>
            </a:r>
            <a:r>
              <a:rPr dirty="0" spc="45">
                <a:solidFill>
                  <a:srgbClr val="111111"/>
                </a:solidFill>
                <a:latin typeface="Verdana"/>
                <a:cs typeface="Verdana"/>
              </a:rPr>
              <a:t>para </a:t>
            </a:r>
            <a:r>
              <a:rPr dirty="0" spc="50">
                <a:solidFill>
                  <a:srgbClr val="111111"/>
                </a:solidFill>
                <a:latin typeface="Verdana"/>
                <a:cs typeface="Verdana"/>
              </a:rPr>
              <a:t>que </a:t>
            </a:r>
            <a:r>
              <a:rPr dirty="0" spc="35">
                <a:solidFill>
                  <a:srgbClr val="111111"/>
                </a:solidFill>
                <a:latin typeface="Verdana"/>
                <a:cs typeface="Verdana"/>
              </a:rPr>
              <a:t>la </a:t>
            </a:r>
            <a:r>
              <a:rPr dirty="0" spc="40">
                <a:solidFill>
                  <a:srgbClr val="111111"/>
                </a:solidFill>
                <a:latin typeface="Verdana"/>
                <a:cs typeface="Verdana"/>
              </a:rPr>
              <a:t>actividad </a:t>
            </a:r>
            <a:r>
              <a:rPr dirty="0" spc="50">
                <a:solidFill>
                  <a:srgbClr val="111111"/>
                </a:solidFill>
                <a:latin typeface="Verdana"/>
                <a:cs typeface="Verdana"/>
              </a:rPr>
              <a:t>en </a:t>
            </a:r>
            <a:r>
              <a:rPr dirty="0" spc="35">
                <a:solidFill>
                  <a:srgbClr val="111111"/>
                </a:solidFill>
                <a:latin typeface="Verdana"/>
                <a:cs typeface="Verdana"/>
              </a:rPr>
              <a:t>el </a:t>
            </a:r>
            <a:r>
              <a:rPr dirty="0" spc="40">
                <a:solidFill>
                  <a:srgbClr val="111111"/>
                </a:solidFill>
                <a:latin typeface="Verdana"/>
                <a:cs typeface="Verdana"/>
              </a:rPr>
              <a:t>interior </a:t>
            </a:r>
            <a:r>
              <a:rPr dirty="0" spc="50">
                <a:solidFill>
                  <a:srgbClr val="111111"/>
                </a:solidFill>
                <a:latin typeface="Verdana"/>
                <a:cs typeface="Verdana"/>
              </a:rPr>
              <a:t>pueda </a:t>
            </a:r>
            <a:r>
              <a:rPr dirty="0" spc="45">
                <a:solidFill>
                  <a:srgbClr val="111111"/>
                </a:solidFill>
                <a:latin typeface="Verdana"/>
                <a:cs typeface="Verdana"/>
              </a:rPr>
              <a:t>verse </a:t>
            </a:r>
            <a:r>
              <a:rPr dirty="0" spc="50">
                <a:solidFill>
                  <a:srgbClr val="111111"/>
                </a:solidFill>
                <a:latin typeface="Verdana"/>
                <a:cs typeface="Verdana"/>
              </a:rPr>
              <a:t>desde  </a:t>
            </a:r>
            <a:r>
              <a:rPr dirty="0" spc="35">
                <a:solidFill>
                  <a:srgbClr val="111111"/>
                </a:solidFill>
                <a:latin typeface="Verdana"/>
                <a:cs typeface="Verdana"/>
              </a:rPr>
              <a:t>el </a:t>
            </a:r>
            <a:r>
              <a:rPr dirty="0" spc="40">
                <a:solidFill>
                  <a:srgbClr val="111111"/>
                </a:solidFill>
                <a:latin typeface="Verdana"/>
                <a:cs typeface="Verdana"/>
              </a:rPr>
              <a:t>exterior. </a:t>
            </a:r>
            <a:r>
              <a:rPr dirty="0" spc="45">
                <a:solidFill>
                  <a:srgbClr val="111111"/>
                </a:solidFill>
                <a:latin typeface="Verdana"/>
                <a:cs typeface="Verdana"/>
              </a:rPr>
              <a:t>Esto disuade </a:t>
            </a:r>
            <a:r>
              <a:rPr dirty="0" spc="35">
                <a:solidFill>
                  <a:srgbClr val="111111"/>
                </a:solidFill>
                <a:latin typeface="Verdana"/>
                <a:cs typeface="Verdana"/>
              </a:rPr>
              <a:t>la </a:t>
            </a:r>
            <a:r>
              <a:rPr dirty="0" spc="40">
                <a:solidFill>
                  <a:srgbClr val="111111"/>
                </a:solidFill>
                <a:latin typeface="Verdana"/>
                <a:cs typeface="Verdana"/>
              </a:rPr>
              <a:t>actividad</a:t>
            </a:r>
            <a:r>
              <a:rPr dirty="0" spc="-20">
                <a:solidFill>
                  <a:srgbClr val="111111"/>
                </a:solidFill>
                <a:latin typeface="Verdana"/>
                <a:cs typeface="Verdana"/>
              </a:rPr>
              <a:t> </a:t>
            </a:r>
            <a:r>
              <a:rPr dirty="0" spc="35">
                <a:solidFill>
                  <a:srgbClr val="111111"/>
                </a:solidFill>
                <a:latin typeface="Verdana"/>
                <a:cs typeface="Verdana"/>
              </a:rPr>
              <a:t>delictiva.</a:t>
            </a:r>
          </a:p>
          <a:p>
            <a:pPr marL="123825" marR="107314">
              <a:lnSpc>
                <a:spcPct val="100000"/>
              </a:lnSpc>
              <a:spcBef>
                <a:spcPts val="385"/>
              </a:spcBef>
              <a:buAutoNum type="arabicPeriod" startAt="2"/>
              <a:tabLst>
                <a:tab pos="334010" algn="l"/>
              </a:tabLst>
            </a:pPr>
            <a:r>
              <a:rPr dirty="0">
                <a:latin typeface="Verdana"/>
                <a:cs typeface="Verdana"/>
              </a:rPr>
              <a:t>No te dejes encajonar. No dejes </a:t>
            </a:r>
            <a:r>
              <a:rPr dirty="0" spc="-5">
                <a:latin typeface="Verdana"/>
                <a:cs typeface="Verdana"/>
              </a:rPr>
              <a:t>que </a:t>
            </a:r>
            <a:r>
              <a:rPr dirty="0">
                <a:latin typeface="Verdana"/>
                <a:cs typeface="Verdana"/>
              </a:rPr>
              <a:t>te sigan hasta una habitación para bloquear o cerrar la  puerta de </a:t>
            </a:r>
            <a:r>
              <a:rPr dirty="0" spc="-5">
                <a:latin typeface="Verdana"/>
                <a:cs typeface="Verdana"/>
              </a:rPr>
              <a:t>salida </a:t>
            </a:r>
            <a:r>
              <a:rPr dirty="0">
                <a:latin typeface="Verdana"/>
                <a:cs typeface="Verdana"/>
              </a:rPr>
              <a:t>contigo dentro. Lo mismo ocurre con tu coche. No dejes tu coche en la entrada  para que lo</a:t>
            </a:r>
            <a:r>
              <a:rPr dirty="0" spc="-5">
                <a:latin typeface="Verdana"/>
                <a:cs typeface="Verdana"/>
              </a:rPr>
              <a:t> bloqueen.</a:t>
            </a:r>
          </a:p>
          <a:p>
            <a:pPr marL="60960" marR="241935">
              <a:lnSpc>
                <a:spcPts val="1320"/>
              </a:lnSpc>
              <a:spcBef>
                <a:spcPts val="40"/>
              </a:spcBef>
              <a:buSzPct val="90909"/>
              <a:buAutoNum type="arabicPeriod" startAt="2"/>
              <a:tabLst>
                <a:tab pos="201930" algn="l"/>
              </a:tabLst>
            </a:pPr>
            <a:r>
              <a:rPr dirty="0">
                <a:latin typeface="Verdana"/>
                <a:cs typeface="Verdana"/>
              </a:rPr>
              <a:t>Compruebe sus </a:t>
            </a:r>
            <a:r>
              <a:rPr dirty="0" spc="-5">
                <a:latin typeface="Verdana"/>
                <a:cs typeface="Verdana"/>
              </a:rPr>
              <a:t>cerraduras. </a:t>
            </a:r>
            <a:r>
              <a:rPr dirty="0">
                <a:latin typeface="Verdana"/>
                <a:cs typeface="Verdana"/>
              </a:rPr>
              <a:t>Antes de una exposición, asegúrese de que </a:t>
            </a:r>
            <a:r>
              <a:rPr dirty="0" spc="-5">
                <a:latin typeface="Verdana"/>
                <a:cs typeface="Verdana"/>
              </a:rPr>
              <a:t>los </a:t>
            </a:r>
            <a:r>
              <a:rPr dirty="0">
                <a:latin typeface="Verdana"/>
                <a:cs typeface="Verdana"/>
              </a:rPr>
              <a:t>cerrojos y las  puertas están desbloqueados para poder salir rápidamente, y vuelva a cerrarlos cuando  termine la</a:t>
            </a:r>
            <a:r>
              <a:rPr dirty="0" spc="-65">
                <a:latin typeface="Verdana"/>
                <a:cs typeface="Verdana"/>
              </a:rPr>
              <a:t> </a:t>
            </a:r>
            <a:r>
              <a:rPr dirty="0">
                <a:latin typeface="Verdana"/>
                <a:cs typeface="Verdana"/>
              </a:rPr>
              <a:t>exposición.</a:t>
            </a:r>
          </a:p>
          <a:p>
            <a:pPr marL="60960" marR="144780">
              <a:lnSpc>
                <a:spcPts val="1320"/>
              </a:lnSpc>
              <a:buSzPct val="90909"/>
              <a:buAutoNum type="arabicPeriod" startAt="2"/>
              <a:tabLst>
                <a:tab pos="204470" algn="l"/>
              </a:tabLst>
            </a:pPr>
            <a:r>
              <a:rPr dirty="0">
                <a:latin typeface="Verdana"/>
                <a:cs typeface="Verdana"/>
              </a:rPr>
              <a:t>Lleva tu teléfono contigo en todo momento. Ten siempre acceso a una línea de vida y al 911. </a:t>
            </a:r>
            <a:r>
              <a:rPr dirty="0">
                <a:solidFill>
                  <a:srgbClr val="0F1010"/>
                </a:solidFill>
                <a:latin typeface="Verdana"/>
                <a:cs typeface="Verdana"/>
              </a:rPr>
              <a:t> 10.Confíe en su instinto. Si las personas permanecen demasiado tiempo en una habitación, o se  agrupan y una o varias tratan de distraerte, o incluso hacen demasiadas preguntas personales,  son señales de alarma de que podrían ser un peligro</a:t>
            </a:r>
            <a:r>
              <a:rPr dirty="0" spc="-15">
                <a:solidFill>
                  <a:srgbClr val="0F1010"/>
                </a:solidFill>
                <a:latin typeface="Verdana"/>
                <a:cs typeface="Verdana"/>
              </a:rPr>
              <a:t> </a:t>
            </a:r>
            <a:r>
              <a:rPr dirty="0" spc="-5">
                <a:solidFill>
                  <a:srgbClr val="0F1010"/>
                </a:solidFill>
                <a:latin typeface="Verdana"/>
                <a:cs typeface="Verdana"/>
              </a:rPr>
              <a:t>potencial.</a:t>
            </a:r>
          </a:p>
          <a:p>
            <a:pPr>
              <a:lnSpc>
                <a:spcPct val="100000"/>
              </a:lnSpc>
              <a:spcBef>
                <a:spcPts val="20"/>
              </a:spcBef>
            </a:pPr>
          </a:p>
          <a:p>
            <a:pPr marL="12700" marR="187960" indent="10795">
              <a:lnSpc>
                <a:spcPct val="121400"/>
              </a:lnSpc>
            </a:pPr>
            <a:r>
              <a:rPr dirty="0" sz="1150" spc="15">
                <a:solidFill>
                  <a:srgbClr val="101010"/>
                </a:solidFill>
                <a:latin typeface="Verdana"/>
                <a:cs typeface="Verdana"/>
              </a:rPr>
              <a:t>Mejor </a:t>
            </a:r>
            <a:r>
              <a:rPr dirty="0" sz="1150" spc="20">
                <a:solidFill>
                  <a:srgbClr val="101010"/>
                </a:solidFill>
                <a:latin typeface="Verdana"/>
                <a:cs typeface="Verdana"/>
              </a:rPr>
              <a:t>aún: </a:t>
            </a:r>
            <a:r>
              <a:rPr dirty="0" sz="1150" spc="15">
                <a:solidFill>
                  <a:srgbClr val="101010"/>
                </a:solidFill>
                <a:latin typeface="Verdana"/>
                <a:cs typeface="Verdana"/>
              </a:rPr>
              <a:t>deje </a:t>
            </a:r>
            <a:r>
              <a:rPr dirty="0" sz="1150" spc="25">
                <a:solidFill>
                  <a:srgbClr val="101010"/>
                </a:solidFill>
                <a:latin typeface="Verdana"/>
                <a:cs typeface="Verdana"/>
              </a:rPr>
              <a:t>que </a:t>
            </a:r>
            <a:r>
              <a:rPr dirty="0" sz="1150" spc="30">
                <a:solidFill>
                  <a:srgbClr val="101010"/>
                </a:solidFill>
                <a:latin typeface="Verdana"/>
                <a:cs typeface="Verdana"/>
              </a:rPr>
              <a:t>un </a:t>
            </a:r>
            <a:r>
              <a:rPr dirty="0" sz="1150" spc="10">
                <a:solidFill>
                  <a:srgbClr val="101010"/>
                </a:solidFill>
                <a:latin typeface="Verdana"/>
                <a:cs typeface="Verdana"/>
              </a:rPr>
              <a:t>profesional inmobiliario </a:t>
            </a:r>
            <a:r>
              <a:rPr dirty="0" sz="1150" spc="25">
                <a:solidFill>
                  <a:srgbClr val="101010"/>
                </a:solidFill>
                <a:latin typeface="Verdana"/>
                <a:cs typeface="Verdana"/>
              </a:rPr>
              <a:t>se </a:t>
            </a:r>
            <a:r>
              <a:rPr dirty="0" sz="1150" spc="15">
                <a:solidFill>
                  <a:srgbClr val="101010"/>
                </a:solidFill>
                <a:latin typeface="Verdana"/>
                <a:cs typeface="Verdana"/>
              </a:rPr>
              <a:t>encargue </a:t>
            </a:r>
            <a:r>
              <a:rPr dirty="0" sz="1150" spc="25">
                <a:solidFill>
                  <a:srgbClr val="101010"/>
                </a:solidFill>
                <a:latin typeface="Verdana"/>
                <a:cs typeface="Verdana"/>
              </a:rPr>
              <a:t>de </a:t>
            </a:r>
            <a:r>
              <a:rPr dirty="0" sz="1150" spc="15">
                <a:solidFill>
                  <a:srgbClr val="101010"/>
                </a:solidFill>
                <a:latin typeface="Verdana"/>
                <a:cs typeface="Verdana"/>
              </a:rPr>
              <a:t>todas las </a:t>
            </a:r>
            <a:r>
              <a:rPr dirty="0" sz="1150" spc="5">
                <a:solidFill>
                  <a:srgbClr val="101010"/>
                </a:solidFill>
                <a:latin typeface="Verdana"/>
                <a:cs typeface="Verdana"/>
              </a:rPr>
              <a:t>visitas </a:t>
            </a:r>
            <a:r>
              <a:rPr dirty="0" sz="1150" spc="20">
                <a:solidFill>
                  <a:srgbClr val="101010"/>
                </a:solidFill>
                <a:latin typeface="Verdana"/>
                <a:cs typeface="Verdana"/>
              </a:rPr>
              <a:t>para  </a:t>
            </a:r>
            <a:r>
              <a:rPr dirty="0" sz="1150" spc="10">
                <a:solidFill>
                  <a:srgbClr val="101010"/>
                </a:solidFill>
                <a:latin typeface="Verdana"/>
                <a:cs typeface="Verdana"/>
              </a:rPr>
              <a:t>garantizar</a:t>
            </a:r>
            <a:r>
              <a:rPr dirty="0" sz="1150" spc="-25">
                <a:solidFill>
                  <a:srgbClr val="101010"/>
                </a:solidFill>
                <a:latin typeface="Verdana"/>
                <a:cs typeface="Verdana"/>
              </a:rPr>
              <a:t> </a:t>
            </a:r>
            <a:r>
              <a:rPr dirty="0" sz="1150" spc="15">
                <a:solidFill>
                  <a:srgbClr val="101010"/>
                </a:solidFill>
                <a:latin typeface="Verdana"/>
                <a:cs typeface="Verdana"/>
              </a:rPr>
              <a:t>al</a:t>
            </a:r>
            <a:r>
              <a:rPr dirty="0" sz="1150" spc="-25">
                <a:solidFill>
                  <a:srgbClr val="101010"/>
                </a:solidFill>
                <a:latin typeface="Verdana"/>
                <a:cs typeface="Verdana"/>
              </a:rPr>
              <a:t> </a:t>
            </a:r>
            <a:r>
              <a:rPr dirty="0" sz="1150" spc="25">
                <a:solidFill>
                  <a:srgbClr val="101010"/>
                </a:solidFill>
                <a:latin typeface="Verdana"/>
                <a:cs typeface="Verdana"/>
              </a:rPr>
              <a:t>máximo</a:t>
            </a:r>
            <a:r>
              <a:rPr dirty="0" sz="1150" spc="-20">
                <a:solidFill>
                  <a:srgbClr val="101010"/>
                </a:solidFill>
                <a:latin typeface="Verdana"/>
                <a:cs typeface="Verdana"/>
              </a:rPr>
              <a:t> </a:t>
            </a:r>
            <a:r>
              <a:rPr dirty="0" sz="1150" spc="15">
                <a:solidFill>
                  <a:srgbClr val="101010"/>
                </a:solidFill>
                <a:latin typeface="Verdana"/>
                <a:cs typeface="Verdana"/>
              </a:rPr>
              <a:t>la</a:t>
            </a:r>
            <a:r>
              <a:rPr dirty="0" sz="1150" spc="-25">
                <a:solidFill>
                  <a:srgbClr val="101010"/>
                </a:solidFill>
                <a:latin typeface="Verdana"/>
                <a:cs typeface="Verdana"/>
              </a:rPr>
              <a:t> </a:t>
            </a:r>
            <a:r>
              <a:rPr dirty="0" sz="1150" spc="15">
                <a:solidFill>
                  <a:srgbClr val="101010"/>
                </a:solidFill>
                <a:latin typeface="Verdana"/>
                <a:cs typeface="Verdana"/>
              </a:rPr>
              <a:t>seguridad</a:t>
            </a:r>
            <a:r>
              <a:rPr dirty="0" sz="1150" spc="-20">
                <a:solidFill>
                  <a:srgbClr val="101010"/>
                </a:solidFill>
                <a:latin typeface="Verdana"/>
                <a:cs typeface="Verdana"/>
              </a:rPr>
              <a:t> </a:t>
            </a:r>
            <a:r>
              <a:rPr dirty="0" sz="1150" spc="25">
                <a:solidFill>
                  <a:srgbClr val="101010"/>
                </a:solidFill>
                <a:latin typeface="Verdana"/>
                <a:cs typeface="Verdana"/>
              </a:rPr>
              <a:t>de</a:t>
            </a:r>
            <a:r>
              <a:rPr dirty="0" sz="1150" spc="-25">
                <a:solidFill>
                  <a:srgbClr val="101010"/>
                </a:solidFill>
                <a:latin typeface="Verdana"/>
                <a:cs typeface="Verdana"/>
              </a:rPr>
              <a:t> </a:t>
            </a:r>
            <a:r>
              <a:rPr dirty="0" sz="1150" spc="25">
                <a:solidFill>
                  <a:srgbClr val="101010"/>
                </a:solidFill>
                <a:latin typeface="Verdana"/>
                <a:cs typeface="Verdana"/>
              </a:rPr>
              <a:t>su</a:t>
            </a:r>
            <a:r>
              <a:rPr dirty="0" sz="1150" spc="-25">
                <a:solidFill>
                  <a:srgbClr val="101010"/>
                </a:solidFill>
                <a:latin typeface="Verdana"/>
                <a:cs typeface="Verdana"/>
              </a:rPr>
              <a:t> </a:t>
            </a:r>
            <a:r>
              <a:rPr dirty="0" sz="1150" spc="10">
                <a:solidFill>
                  <a:srgbClr val="101010"/>
                </a:solidFill>
                <a:latin typeface="Verdana"/>
                <a:cs typeface="Verdana"/>
              </a:rPr>
              <a:t>familia.</a:t>
            </a:r>
            <a:r>
              <a:rPr dirty="0" sz="1150" spc="-20">
                <a:solidFill>
                  <a:srgbClr val="101010"/>
                </a:solidFill>
                <a:latin typeface="Verdana"/>
                <a:cs typeface="Verdana"/>
              </a:rPr>
              <a:t> </a:t>
            </a:r>
            <a:r>
              <a:rPr dirty="0" sz="1150" spc="20">
                <a:solidFill>
                  <a:srgbClr val="101010"/>
                </a:solidFill>
                <a:latin typeface="Verdana"/>
                <a:cs typeface="Verdana"/>
              </a:rPr>
              <a:t>Tenemos</a:t>
            </a:r>
            <a:r>
              <a:rPr dirty="0" sz="1150" spc="-25">
                <a:solidFill>
                  <a:srgbClr val="101010"/>
                </a:solidFill>
                <a:latin typeface="Verdana"/>
                <a:cs typeface="Verdana"/>
              </a:rPr>
              <a:t> </a:t>
            </a:r>
            <a:r>
              <a:rPr dirty="0" sz="1150" spc="15">
                <a:solidFill>
                  <a:srgbClr val="101010"/>
                </a:solidFill>
                <a:latin typeface="Verdana"/>
                <a:cs typeface="Verdana"/>
              </a:rPr>
              <a:t>formación</a:t>
            </a:r>
            <a:r>
              <a:rPr dirty="0" sz="1150" spc="-20">
                <a:solidFill>
                  <a:srgbClr val="101010"/>
                </a:solidFill>
                <a:latin typeface="Verdana"/>
                <a:cs typeface="Verdana"/>
              </a:rPr>
              <a:t> </a:t>
            </a:r>
            <a:r>
              <a:rPr dirty="0" sz="1150" spc="10">
                <a:solidFill>
                  <a:srgbClr val="101010"/>
                </a:solidFill>
                <a:latin typeface="Verdana"/>
                <a:cs typeface="Verdana"/>
              </a:rPr>
              <a:t>específica</a:t>
            </a:r>
            <a:r>
              <a:rPr dirty="0" sz="1150" spc="-25">
                <a:solidFill>
                  <a:srgbClr val="101010"/>
                </a:solidFill>
                <a:latin typeface="Verdana"/>
                <a:cs typeface="Verdana"/>
              </a:rPr>
              <a:t> </a:t>
            </a:r>
            <a:r>
              <a:rPr dirty="0" sz="1150" spc="25">
                <a:solidFill>
                  <a:srgbClr val="101010"/>
                </a:solidFill>
                <a:latin typeface="Verdana"/>
                <a:cs typeface="Verdana"/>
              </a:rPr>
              <a:t>en</a:t>
            </a:r>
            <a:r>
              <a:rPr dirty="0" sz="1150" spc="-20">
                <a:solidFill>
                  <a:srgbClr val="101010"/>
                </a:solidFill>
                <a:latin typeface="Verdana"/>
                <a:cs typeface="Verdana"/>
              </a:rPr>
              <a:t> </a:t>
            </a:r>
            <a:r>
              <a:rPr dirty="0" sz="1150" spc="15">
                <a:solidFill>
                  <a:srgbClr val="101010"/>
                </a:solidFill>
                <a:latin typeface="Verdana"/>
                <a:cs typeface="Verdana"/>
              </a:rPr>
              <a:t>materia  </a:t>
            </a:r>
            <a:r>
              <a:rPr dirty="0" sz="1150" spc="25">
                <a:solidFill>
                  <a:srgbClr val="101010"/>
                </a:solidFill>
                <a:latin typeface="Verdana"/>
                <a:cs typeface="Verdana"/>
              </a:rPr>
              <a:t>de </a:t>
            </a:r>
            <a:r>
              <a:rPr dirty="0" sz="1150" spc="15">
                <a:solidFill>
                  <a:srgbClr val="101010"/>
                </a:solidFill>
                <a:latin typeface="Verdana"/>
                <a:cs typeface="Verdana"/>
              </a:rPr>
              <a:t>seguridad </a:t>
            </a:r>
            <a:r>
              <a:rPr dirty="0" sz="1150" spc="40">
                <a:solidFill>
                  <a:srgbClr val="101010"/>
                </a:solidFill>
                <a:latin typeface="Verdana"/>
                <a:cs typeface="Verdana"/>
              </a:rPr>
              <a:t>y </a:t>
            </a:r>
            <a:r>
              <a:rPr dirty="0" sz="1150" spc="20">
                <a:solidFill>
                  <a:srgbClr val="101010"/>
                </a:solidFill>
                <a:latin typeface="Verdana"/>
                <a:cs typeface="Verdana"/>
              </a:rPr>
              <a:t>tomamos enormes</a:t>
            </a:r>
            <a:r>
              <a:rPr dirty="0" sz="1150" spc="-225">
                <a:solidFill>
                  <a:srgbClr val="101010"/>
                </a:solidFill>
                <a:latin typeface="Verdana"/>
                <a:cs typeface="Verdana"/>
              </a:rPr>
              <a:t> </a:t>
            </a:r>
            <a:r>
              <a:rPr dirty="0" sz="1150" spc="10">
                <a:solidFill>
                  <a:srgbClr val="101010"/>
                </a:solidFill>
                <a:latin typeface="Verdana"/>
                <a:cs typeface="Verdana"/>
              </a:rPr>
              <a:t>precauciones.</a:t>
            </a:r>
            <a:endParaRPr sz="1150">
              <a:latin typeface="Verdana"/>
              <a:cs typeface="Verdana"/>
            </a:endParaRPr>
          </a:p>
          <a:p>
            <a:pPr marL="12700" marR="139700" indent="10795">
              <a:lnSpc>
                <a:spcPct val="121400"/>
              </a:lnSpc>
            </a:pPr>
            <a:r>
              <a:rPr dirty="0" sz="1150" spc="45">
                <a:solidFill>
                  <a:srgbClr val="101010"/>
                </a:solidFill>
                <a:latin typeface="Verdana"/>
                <a:cs typeface="Verdana"/>
              </a:rPr>
              <a:t>A</a:t>
            </a:r>
            <a:r>
              <a:rPr dirty="0" sz="1150" spc="-20">
                <a:solidFill>
                  <a:srgbClr val="101010"/>
                </a:solidFill>
                <a:latin typeface="Verdana"/>
                <a:cs typeface="Verdana"/>
              </a:rPr>
              <a:t> </a:t>
            </a:r>
            <a:r>
              <a:rPr dirty="0" sz="1150" spc="10">
                <a:solidFill>
                  <a:srgbClr val="101010"/>
                </a:solidFill>
                <a:latin typeface="Verdana"/>
                <a:cs typeface="Verdana"/>
              </a:rPr>
              <a:t>continuación,</a:t>
            </a:r>
            <a:r>
              <a:rPr dirty="0" sz="1150" spc="-15">
                <a:solidFill>
                  <a:srgbClr val="101010"/>
                </a:solidFill>
                <a:latin typeface="Verdana"/>
                <a:cs typeface="Verdana"/>
              </a:rPr>
              <a:t> </a:t>
            </a:r>
            <a:r>
              <a:rPr dirty="0" sz="1150" spc="15">
                <a:solidFill>
                  <a:srgbClr val="101010"/>
                </a:solidFill>
                <a:latin typeface="Verdana"/>
                <a:cs typeface="Verdana"/>
              </a:rPr>
              <a:t>hablemos</a:t>
            </a:r>
            <a:r>
              <a:rPr dirty="0" sz="1150" spc="-20">
                <a:solidFill>
                  <a:srgbClr val="101010"/>
                </a:solidFill>
                <a:latin typeface="Verdana"/>
                <a:cs typeface="Verdana"/>
              </a:rPr>
              <a:t> </a:t>
            </a:r>
            <a:r>
              <a:rPr dirty="0" sz="1150" spc="25">
                <a:solidFill>
                  <a:srgbClr val="101010"/>
                </a:solidFill>
                <a:latin typeface="Verdana"/>
                <a:cs typeface="Verdana"/>
              </a:rPr>
              <a:t>de</a:t>
            </a:r>
            <a:r>
              <a:rPr dirty="0" sz="1150" spc="-15">
                <a:solidFill>
                  <a:srgbClr val="101010"/>
                </a:solidFill>
                <a:latin typeface="Verdana"/>
                <a:cs typeface="Verdana"/>
              </a:rPr>
              <a:t> </a:t>
            </a:r>
            <a:r>
              <a:rPr dirty="0" sz="1150" spc="15">
                <a:solidFill>
                  <a:srgbClr val="101010"/>
                </a:solidFill>
                <a:latin typeface="Verdana"/>
                <a:cs typeface="Verdana"/>
              </a:rPr>
              <a:t>la</a:t>
            </a:r>
            <a:r>
              <a:rPr dirty="0" sz="1150" spc="-20">
                <a:solidFill>
                  <a:srgbClr val="101010"/>
                </a:solidFill>
                <a:latin typeface="Verdana"/>
                <a:cs typeface="Verdana"/>
              </a:rPr>
              <a:t> </a:t>
            </a:r>
            <a:r>
              <a:rPr dirty="0" sz="1150" spc="15">
                <a:solidFill>
                  <a:srgbClr val="101010"/>
                </a:solidFill>
                <a:latin typeface="Verdana"/>
                <a:cs typeface="Verdana"/>
              </a:rPr>
              <a:t>seguridad</a:t>
            </a:r>
            <a:r>
              <a:rPr dirty="0" sz="1150" spc="-15">
                <a:solidFill>
                  <a:srgbClr val="101010"/>
                </a:solidFill>
                <a:latin typeface="Verdana"/>
                <a:cs typeface="Verdana"/>
              </a:rPr>
              <a:t> </a:t>
            </a:r>
            <a:r>
              <a:rPr dirty="0" sz="1150" spc="25">
                <a:solidFill>
                  <a:srgbClr val="101010"/>
                </a:solidFill>
                <a:latin typeface="Verdana"/>
                <a:cs typeface="Verdana"/>
              </a:rPr>
              <a:t>de</a:t>
            </a:r>
            <a:r>
              <a:rPr dirty="0" sz="1150" spc="-20">
                <a:solidFill>
                  <a:srgbClr val="101010"/>
                </a:solidFill>
                <a:latin typeface="Verdana"/>
                <a:cs typeface="Verdana"/>
              </a:rPr>
              <a:t> </a:t>
            </a:r>
            <a:r>
              <a:rPr dirty="0" sz="1150" spc="15">
                <a:solidFill>
                  <a:srgbClr val="101010"/>
                </a:solidFill>
                <a:latin typeface="Verdana"/>
                <a:cs typeface="Verdana"/>
              </a:rPr>
              <a:t>las</a:t>
            </a:r>
            <a:r>
              <a:rPr dirty="0" sz="1150" spc="-15">
                <a:solidFill>
                  <a:srgbClr val="101010"/>
                </a:solidFill>
                <a:latin typeface="Verdana"/>
                <a:cs typeface="Verdana"/>
              </a:rPr>
              <a:t> </a:t>
            </a:r>
            <a:r>
              <a:rPr dirty="0" sz="1150" spc="10">
                <a:solidFill>
                  <a:srgbClr val="101010"/>
                </a:solidFill>
                <a:latin typeface="Verdana"/>
                <a:cs typeface="Verdana"/>
              </a:rPr>
              <a:t>exposiciones</a:t>
            </a:r>
            <a:r>
              <a:rPr dirty="0" sz="1150" spc="-20">
                <a:solidFill>
                  <a:srgbClr val="101010"/>
                </a:solidFill>
                <a:latin typeface="Verdana"/>
                <a:cs typeface="Verdana"/>
              </a:rPr>
              <a:t> </a:t>
            </a:r>
            <a:r>
              <a:rPr dirty="0" sz="1150" spc="20">
                <a:solidFill>
                  <a:srgbClr val="101010"/>
                </a:solidFill>
                <a:latin typeface="Verdana"/>
                <a:cs typeface="Verdana"/>
              </a:rPr>
              <a:t>desde</a:t>
            </a:r>
            <a:r>
              <a:rPr dirty="0" sz="1150" spc="-15">
                <a:solidFill>
                  <a:srgbClr val="101010"/>
                </a:solidFill>
                <a:latin typeface="Verdana"/>
                <a:cs typeface="Verdana"/>
              </a:rPr>
              <a:t> </a:t>
            </a:r>
            <a:r>
              <a:rPr dirty="0" sz="1150" spc="15">
                <a:solidFill>
                  <a:srgbClr val="101010"/>
                </a:solidFill>
                <a:latin typeface="Verdana"/>
                <a:cs typeface="Verdana"/>
              </a:rPr>
              <a:t>el</a:t>
            </a:r>
            <a:r>
              <a:rPr dirty="0" sz="1150" spc="-20">
                <a:solidFill>
                  <a:srgbClr val="101010"/>
                </a:solidFill>
                <a:latin typeface="Verdana"/>
                <a:cs typeface="Verdana"/>
              </a:rPr>
              <a:t> </a:t>
            </a:r>
            <a:r>
              <a:rPr dirty="0" sz="1150" spc="15">
                <a:solidFill>
                  <a:srgbClr val="101010"/>
                </a:solidFill>
                <a:latin typeface="Verdana"/>
                <a:cs typeface="Verdana"/>
              </a:rPr>
              <a:t>punto</a:t>
            </a:r>
            <a:r>
              <a:rPr dirty="0" sz="1150" spc="-15">
                <a:solidFill>
                  <a:srgbClr val="101010"/>
                </a:solidFill>
                <a:latin typeface="Verdana"/>
                <a:cs typeface="Verdana"/>
              </a:rPr>
              <a:t> </a:t>
            </a:r>
            <a:r>
              <a:rPr dirty="0" sz="1150" spc="25">
                <a:solidFill>
                  <a:srgbClr val="101010"/>
                </a:solidFill>
                <a:latin typeface="Verdana"/>
                <a:cs typeface="Verdana"/>
              </a:rPr>
              <a:t>de</a:t>
            </a:r>
            <a:r>
              <a:rPr dirty="0" sz="1150" spc="-20">
                <a:solidFill>
                  <a:srgbClr val="101010"/>
                </a:solidFill>
                <a:latin typeface="Verdana"/>
                <a:cs typeface="Verdana"/>
              </a:rPr>
              <a:t> </a:t>
            </a:r>
            <a:r>
              <a:rPr dirty="0" sz="1150" spc="10">
                <a:solidFill>
                  <a:srgbClr val="101010"/>
                </a:solidFill>
                <a:latin typeface="Verdana"/>
                <a:cs typeface="Verdana"/>
              </a:rPr>
              <a:t>vista</a:t>
            </a:r>
            <a:r>
              <a:rPr dirty="0" sz="1150" spc="-15">
                <a:solidFill>
                  <a:srgbClr val="101010"/>
                </a:solidFill>
                <a:latin typeface="Verdana"/>
                <a:cs typeface="Verdana"/>
              </a:rPr>
              <a:t> </a:t>
            </a:r>
            <a:r>
              <a:rPr dirty="0" sz="1150" spc="25">
                <a:solidFill>
                  <a:srgbClr val="101010"/>
                </a:solidFill>
                <a:latin typeface="Verdana"/>
                <a:cs typeface="Verdana"/>
              </a:rPr>
              <a:t>de</a:t>
            </a:r>
            <a:r>
              <a:rPr dirty="0" sz="1150" spc="-15">
                <a:solidFill>
                  <a:srgbClr val="101010"/>
                </a:solidFill>
                <a:latin typeface="Verdana"/>
                <a:cs typeface="Verdana"/>
              </a:rPr>
              <a:t> </a:t>
            </a:r>
            <a:r>
              <a:rPr dirty="0" sz="1150" spc="15">
                <a:solidFill>
                  <a:srgbClr val="101010"/>
                </a:solidFill>
                <a:latin typeface="Verdana"/>
                <a:cs typeface="Verdana"/>
              </a:rPr>
              <a:t>la  </a:t>
            </a:r>
            <a:r>
              <a:rPr dirty="0" sz="1150" spc="10">
                <a:solidFill>
                  <a:srgbClr val="101010"/>
                </a:solidFill>
                <a:latin typeface="Verdana"/>
                <a:cs typeface="Verdana"/>
              </a:rPr>
              <a:t>salud.</a:t>
            </a:r>
            <a:endParaRPr sz="1150">
              <a:latin typeface="Verdana"/>
              <a:cs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444245" y="1205481"/>
            <a:ext cx="6878528" cy="8348957"/>
          </a:xfrm>
          <a:prstGeom prst="rect">
            <a:avLst/>
          </a:prstGeom>
          <a:blipFill>
            <a:blip r:embed="rId3" cstate="print"/>
            <a:stretch>
              <a:fillRect/>
            </a:stretch>
          </a:blipFill>
        </p:spPr>
        <p:txBody>
          <a:bodyPr wrap="square" lIns="0" tIns="0" rIns="0" bIns="0" rtlCol="0"/>
          <a:lstStyle/>
          <a:p/>
        </p:txBody>
      </p:sp>
      <p:sp>
        <p:nvSpPr>
          <p:cNvPr id="4" name="object 4"/>
          <p:cNvSpPr txBox="1"/>
          <p:nvPr/>
        </p:nvSpPr>
        <p:spPr>
          <a:xfrm>
            <a:off x="991361" y="470510"/>
            <a:ext cx="5666740" cy="652780"/>
          </a:xfrm>
          <a:prstGeom prst="rect">
            <a:avLst/>
          </a:prstGeom>
        </p:spPr>
        <p:txBody>
          <a:bodyPr wrap="square" lIns="0" tIns="12700" rIns="0" bIns="0" rtlCol="0" vert="horz">
            <a:spAutoFit/>
          </a:bodyPr>
          <a:lstStyle/>
          <a:p>
            <a:pPr algn="just" marL="12700" marR="5080" indent="14604">
              <a:lnSpc>
                <a:spcPct val="109700"/>
              </a:lnSpc>
              <a:spcBef>
                <a:spcPts val="100"/>
              </a:spcBef>
            </a:pPr>
            <a:r>
              <a:rPr dirty="0" sz="1250" spc="70">
                <a:solidFill>
                  <a:srgbClr val="050505"/>
                </a:solidFill>
                <a:latin typeface="Microsoft Sans Serif"/>
                <a:cs typeface="Microsoft Sans Serif"/>
              </a:rPr>
              <a:t>Garantizar </a:t>
            </a:r>
            <a:r>
              <a:rPr dirty="0" sz="1250" spc="55">
                <a:solidFill>
                  <a:srgbClr val="050505"/>
                </a:solidFill>
                <a:latin typeface="Microsoft Sans Serif"/>
                <a:cs typeface="Microsoft Sans Serif"/>
              </a:rPr>
              <a:t>la </a:t>
            </a:r>
            <a:r>
              <a:rPr dirty="0" sz="1250" spc="70">
                <a:solidFill>
                  <a:srgbClr val="050505"/>
                </a:solidFill>
                <a:latin typeface="Microsoft Sans Serif"/>
                <a:cs typeface="Microsoft Sans Serif"/>
              </a:rPr>
              <a:t>salud </a:t>
            </a:r>
            <a:r>
              <a:rPr dirty="0" sz="1250" spc="75">
                <a:solidFill>
                  <a:srgbClr val="050505"/>
                </a:solidFill>
                <a:latin typeface="Microsoft Sans Serif"/>
                <a:cs typeface="Microsoft Sans Serif"/>
              </a:rPr>
              <a:t>y </a:t>
            </a:r>
            <a:r>
              <a:rPr dirty="0" sz="1250" spc="55">
                <a:solidFill>
                  <a:srgbClr val="050505"/>
                </a:solidFill>
                <a:latin typeface="Microsoft Sans Serif"/>
                <a:cs typeface="Microsoft Sans Serif"/>
              </a:rPr>
              <a:t>el </a:t>
            </a:r>
            <a:r>
              <a:rPr dirty="0" sz="1250" spc="70">
                <a:solidFill>
                  <a:srgbClr val="050505"/>
                </a:solidFill>
                <a:latin typeface="Microsoft Sans Serif"/>
                <a:cs typeface="Microsoft Sans Serif"/>
              </a:rPr>
              <a:t>bienestar </a:t>
            </a:r>
            <a:r>
              <a:rPr dirty="0" sz="1250" spc="85">
                <a:solidFill>
                  <a:srgbClr val="050505"/>
                </a:solidFill>
                <a:latin typeface="Microsoft Sans Serif"/>
                <a:cs typeface="Microsoft Sans Serif"/>
              </a:rPr>
              <a:t>de </a:t>
            </a:r>
            <a:r>
              <a:rPr dirty="0" sz="1250" spc="70">
                <a:solidFill>
                  <a:srgbClr val="050505"/>
                </a:solidFill>
                <a:latin typeface="Microsoft Sans Serif"/>
                <a:cs typeface="Microsoft Sans Serif"/>
              </a:rPr>
              <a:t>nuestros </a:t>
            </a:r>
            <a:r>
              <a:rPr dirty="0" sz="1250" spc="60">
                <a:solidFill>
                  <a:srgbClr val="050505"/>
                </a:solidFill>
                <a:latin typeface="Microsoft Sans Serif"/>
                <a:cs typeface="Microsoft Sans Serif"/>
              </a:rPr>
              <a:t>clientes </a:t>
            </a:r>
            <a:r>
              <a:rPr dirty="0" sz="1250" spc="80">
                <a:solidFill>
                  <a:srgbClr val="050505"/>
                </a:solidFill>
                <a:latin typeface="Microsoft Sans Serif"/>
                <a:cs typeface="Microsoft Sans Serif"/>
              </a:rPr>
              <a:t>es </a:t>
            </a:r>
            <a:r>
              <a:rPr dirty="0" sz="1250" spc="85">
                <a:solidFill>
                  <a:srgbClr val="050505"/>
                </a:solidFill>
                <a:latin typeface="Microsoft Sans Serif"/>
                <a:cs typeface="Microsoft Sans Serif"/>
              </a:rPr>
              <a:t>una </a:t>
            </a:r>
            <a:r>
              <a:rPr dirty="0" sz="1250" spc="65">
                <a:solidFill>
                  <a:srgbClr val="050505"/>
                </a:solidFill>
                <a:latin typeface="Microsoft Sans Serif"/>
                <a:cs typeface="Microsoft Sans Serif"/>
              </a:rPr>
              <a:t>prioridad  absoluta. </a:t>
            </a:r>
            <a:r>
              <a:rPr dirty="0" sz="1250" spc="80">
                <a:solidFill>
                  <a:srgbClr val="050505"/>
                </a:solidFill>
                <a:latin typeface="Microsoft Sans Serif"/>
                <a:cs typeface="Microsoft Sans Serif"/>
              </a:rPr>
              <a:t>Por </a:t>
            </a:r>
            <a:r>
              <a:rPr dirty="0" sz="1250" spc="85">
                <a:solidFill>
                  <a:srgbClr val="050505"/>
                </a:solidFill>
                <a:latin typeface="Microsoft Sans Serif"/>
                <a:cs typeface="Microsoft Sans Serif"/>
              </a:rPr>
              <a:t>eso tenemos un </a:t>
            </a:r>
            <a:r>
              <a:rPr dirty="0" sz="1250" spc="75">
                <a:solidFill>
                  <a:srgbClr val="050505"/>
                </a:solidFill>
                <a:latin typeface="Microsoft Sans Serif"/>
                <a:cs typeface="Microsoft Sans Serif"/>
              </a:rPr>
              <a:t>estándar </a:t>
            </a:r>
            <a:r>
              <a:rPr dirty="0" sz="1250" spc="85">
                <a:solidFill>
                  <a:srgbClr val="050505"/>
                </a:solidFill>
                <a:latin typeface="Microsoft Sans Serif"/>
                <a:cs typeface="Microsoft Sans Serif"/>
              </a:rPr>
              <a:t>de </a:t>
            </a:r>
            <a:r>
              <a:rPr dirty="0" sz="1250" spc="65">
                <a:solidFill>
                  <a:srgbClr val="050505"/>
                </a:solidFill>
                <a:latin typeface="Microsoft Sans Serif"/>
                <a:cs typeface="Microsoft Sans Serif"/>
              </a:rPr>
              <a:t>práctica </a:t>
            </a:r>
            <a:r>
              <a:rPr dirty="0" sz="1250" spc="70">
                <a:solidFill>
                  <a:srgbClr val="050505"/>
                </a:solidFill>
                <a:latin typeface="Microsoft Sans Serif"/>
                <a:cs typeface="Microsoft Sans Serif"/>
              </a:rPr>
              <a:t>S.A.F.E. </a:t>
            </a:r>
            <a:r>
              <a:rPr dirty="0" sz="1250" spc="75">
                <a:solidFill>
                  <a:srgbClr val="050505"/>
                </a:solidFill>
                <a:latin typeface="Microsoft Sans Serif"/>
                <a:cs typeface="Microsoft Sans Serif"/>
              </a:rPr>
              <a:t>para </a:t>
            </a:r>
            <a:r>
              <a:rPr dirty="0" sz="1250" spc="85">
                <a:solidFill>
                  <a:srgbClr val="050505"/>
                </a:solidFill>
                <a:latin typeface="Microsoft Sans Serif"/>
                <a:cs typeface="Microsoft Sans Serif"/>
              </a:rPr>
              <a:t>cada  </a:t>
            </a:r>
            <a:r>
              <a:rPr dirty="0" sz="1250" spc="60">
                <a:solidFill>
                  <a:srgbClr val="050505"/>
                </a:solidFill>
                <a:latin typeface="Microsoft Sans Serif"/>
                <a:cs typeface="Microsoft Sans Serif"/>
              </a:rPr>
              <a:t>listado.</a:t>
            </a:r>
            <a:endParaRPr sz="1250">
              <a:latin typeface="Microsoft Sans Serif"/>
              <a:cs typeface="Microsoft Sans Serif"/>
            </a:endParaRPr>
          </a:p>
        </p:txBody>
      </p:sp>
      <p:sp>
        <p:nvSpPr>
          <p:cNvPr id="5" name="object 5"/>
          <p:cNvSpPr txBox="1"/>
          <p:nvPr/>
        </p:nvSpPr>
        <p:spPr>
          <a:xfrm>
            <a:off x="854989" y="6254978"/>
            <a:ext cx="6063615" cy="3290570"/>
          </a:xfrm>
          <a:prstGeom prst="rect">
            <a:avLst/>
          </a:prstGeom>
        </p:spPr>
        <p:txBody>
          <a:bodyPr wrap="square" lIns="0" tIns="12700" rIns="0" bIns="0" rtlCol="0" vert="horz">
            <a:spAutoFit/>
          </a:bodyPr>
          <a:lstStyle/>
          <a:p>
            <a:pPr marL="17780">
              <a:lnSpc>
                <a:spcPct val="100000"/>
              </a:lnSpc>
              <a:spcBef>
                <a:spcPts val="100"/>
              </a:spcBef>
            </a:pPr>
            <a:r>
              <a:rPr dirty="0" sz="1400" spc="-20" b="1">
                <a:latin typeface="Calibri"/>
                <a:cs typeface="Calibri"/>
              </a:rPr>
              <a:t>Así</a:t>
            </a:r>
            <a:r>
              <a:rPr dirty="0" sz="1400" spc="-65" b="1">
                <a:latin typeface="Calibri"/>
                <a:cs typeface="Calibri"/>
              </a:rPr>
              <a:t> </a:t>
            </a:r>
            <a:r>
              <a:rPr dirty="0" sz="1400" spc="-20" b="1">
                <a:latin typeface="Calibri"/>
                <a:cs typeface="Calibri"/>
              </a:rPr>
              <a:t>es</a:t>
            </a:r>
            <a:r>
              <a:rPr dirty="0" sz="1400" spc="-65" b="1">
                <a:latin typeface="Calibri"/>
                <a:cs typeface="Calibri"/>
              </a:rPr>
              <a:t> </a:t>
            </a:r>
            <a:r>
              <a:rPr dirty="0" sz="1400" spc="-30" b="1">
                <a:latin typeface="Calibri"/>
                <a:cs typeface="Calibri"/>
              </a:rPr>
              <a:t>como</a:t>
            </a:r>
            <a:r>
              <a:rPr dirty="0" sz="1400" spc="-65" b="1">
                <a:latin typeface="Calibri"/>
                <a:cs typeface="Calibri"/>
              </a:rPr>
              <a:t> </a:t>
            </a:r>
            <a:r>
              <a:rPr dirty="0" sz="1400" spc="-35" b="1">
                <a:latin typeface="Calibri"/>
                <a:cs typeface="Calibri"/>
              </a:rPr>
              <a:t>funcionan</a:t>
            </a:r>
            <a:r>
              <a:rPr dirty="0" sz="1400" spc="-60" b="1">
                <a:latin typeface="Calibri"/>
                <a:cs typeface="Calibri"/>
              </a:rPr>
              <a:t> </a:t>
            </a:r>
            <a:r>
              <a:rPr dirty="0" sz="1400" spc="-20" b="1">
                <a:latin typeface="Calibri"/>
                <a:cs typeface="Calibri"/>
              </a:rPr>
              <a:t>las</a:t>
            </a:r>
            <a:r>
              <a:rPr dirty="0" sz="1400" spc="-60" b="1">
                <a:latin typeface="Calibri"/>
                <a:cs typeface="Calibri"/>
              </a:rPr>
              <a:t> </a:t>
            </a:r>
            <a:r>
              <a:rPr dirty="0" sz="1400" spc="-30" b="1">
                <a:latin typeface="Calibri"/>
                <a:cs typeface="Calibri"/>
              </a:rPr>
              <a:t>presentaciones</a:t>
            </a:r>
            <a:r>
              <a:rPr dirty="0" sz="1400" spc="-60" b="1">
                <a:latin typeface="Calibri"/>
                <a:cs typeface="Calibri"/>
              </a:rPr>
              <a:t> </a:t>
            </a:r>
            <a:r>
              <a:rPr dirty="0" sz="1400" spc="-15" b="1">
                <a:latin typeface="Calibri"/>
                <a:cs typeface="Calibri"/>
              </a:rPr>
              <a:t>de</a:t>
            </a:r>
            <a:r>
              <a:rPr dirty="0" sz="1400" spc="-60" b="1">
                <a:latin typeface="Calibri"/>
                <a:cs typeface="Calibri"/>
              </a:rPr>
              <a:t> </a:t>
            </a:r>
            <a:r>
              <a:rPr dirty="0" sz="1400" spc="-30" b="1">
                <a:latin typeface="Calibri"/>
                <a:cs typeface="Calibri"/>
              </a:rPr>
              <a:t>S.A.F.E:</a:t>
            </a:r>
            <a:endParaRPr sz="1400">
              <a:latin typeface="Calibri"/>
              <a:cs typeface="Calibri"/>
            </a:endParaRPr>
          </a:p>
          <a:p>
            <a:pPr marL="354330" marR="16510" indent="-220345">
              <a:lnSpc>
                <a:spcPts val="1500"/>
              </a:lnSpc>
              <a:spcBef>
                <a:spcPts val="1225"/>
              </a:spcBef>
              <a:buAutoNum type="arabicPeriod"/>
              <a:tabLst>
                <a:tab pos="354965" algn="l"/>
              </a:tabLst>
            </a:pPr>
            <a:r>
              <a:rPr dirty="0" sz="1300">
                <a:solidFill>
                  <a:srgbClr val="0D0E0E"/>
                </a:solidFill>
                <a:latin typeface="Calibri"/>
                <a:cs typeface="Calibri"/>
              </a:rPr>
              <a:t>El agente elegirá un día de la semana y programará TODAS </a:t>
            </a:r>
            <a:r>
              <a:rPr dirty="0" sz="1300" spc="-5">
                <a:solidFill>
                  <a:srgbClr val="0D0E0E"/>
                </a:solidFill>
                <a:latin typeface="Calibri"/>
                <a:cs typeface="Calibri"/>
              </a:rPr>
              <a:t>las </a:t>
            </a:r>
            <a:r>
              <a:rPr dirty="0" sz="1300">
                <a:solidFill>
                  <a:srgbClr val="0D0E0E"/>
                </a:solidFill>
                <a:latin typeface="Calibri"/>
                <a:cs typeface="Calibri"/>
              </a:rPr>
              <a:t>presentaciones en</a:t>
            </a:r>
            <a:r>
              <a:rPr dirty="0" sz="1300" spc="-90">
                <a:solidFill>
                  <a:srgbClr val="0D0E0E"/>
                </a:solidFill>
                <a:latin typeface="Calibri"/>
                <a:cs typeface="Calibri"/>
              </a:rPr>
              <a:t> </a:t>
            </a:r>
            <a:r>
              <a:rPr dirty="0" sz="1300">
                <a:solidFill>
                  <a:srgbClr val="0D0E0E"/>
                </a:solidFill>
                <a:latin typeface="Calibri"/>
                <a:cs typeface="Calibri"/>
              </a:rPr>
              <a:t>ese  día en citas</a:t>
            </a:r>
            <a:r>
              <a:rPr dirty="0" sz="1300" spc="-5">
                <a:solidFill>
                  <a:srgbClr val="0D0E0E"/>
                </a:solidFill>
                <a:latin typeface="Calibri"/>
                <a:cs typeface="Calibri"/>
              </a:rPr>
              <a:t> </a:t>
            </a:r>
            <a:r>
              <a:rPr dirty="0" sz="1300">
                <a:solidFill>
                  <a:srgbClr val="0D0E0E"/>
                </a:solidFill>
                <a:latin typeface="Calibri"/>
                <a:cs typeface="Calibri"/>
              </a:rPr>
              <a:t>consecutivas.</a:t>
            </a:r>
            <a:endParaRPr sz="1300">
              <a:latin typeface="Calibri"/>
              <a:cs typeface="Calibri"/>
            </a:endParaRPr>
          </a:p>
          <a:p>
            <a:pPr marL="354330" indent="-220345">
              <a:lnSpc>
                <a:spcPts val="1425"/>
              </a:lnSpc>
              <a:buAutoNum type="arabicPeriod"/>
              <a:tabLst>
                <a:tab pos="354965" algn="l"/>
              </a:tabLst>
            </a:pPr>
            <a:r>
              <a:rPr dirty="0" sz="1300">
                <a:solidFill>
                  <a:srgbClr val="0D0E0E"/>
                </a:solidFill>
                <a:latin typeface="Calibri"/>
                <a:cs typeface="Calibri"/>
              </a:rPr>
              <a:t>Programar </a:t>
            </a:r>
            <a:r>
              <a:rPr dirty="0" sz="1300" spc="-5">
                <a:solidFill>
                  <a:srgbClr val="0D0E0E"/>
                </a:solidFill>
                <a:latin typeface="Calibri"/>
                <a:cs typeface="Calibri"/>
              </a:rPr>
              <a:t>las </a:t>
            </a:r>
            <a:r>
              <a:rPr dirty="0" sz="1300">
                <a:solidFill>
                  <a:srgbClr val="0D0E0E"/>
                </a:solidFill>
                <a:latin typeface="Calibri"/>
                <a:cs typeface="Calibri"/>
              </a:rPr>
              <a:t>visitas a la hora entre </a:t>
            </a:r>
            <a:r>
              <a:rPr dirty="0" sz="1300" spc="-5">
                <a:solidFill>
                  <a:srgbClr val="0D0E0E"/>
                </a:solidFill>
                <a:latin typeface="Calibri"/>
                <a:cs typeface="Calibri"/>
              </a:rPr>
              <a:t>las </a:t>
            </a:r>
            <a:r>
              <a:rPr dirty="0" sz="1300">
                <a:solidFill>
                  <a:srgbClr val="0D0E0E"/>
                </a:solidFill>
                <a:latin typeface="Calibri"/>
                <a:cs typeface="Calibri"/>
              </a:rPr>
              <a:t>10 de </a:t>
            </a:r>
            <a:r>
              <a:rPr dirty="0" sz="1300" spc="-5">
                <a:solidFill>
                  <a:srgbClr val="0D0E0E"/>
                </a:solidFill>
                <a:latin typeface="Calibri"/>
                <a:cs typeface="Calibri"/>
              </a:rPr>
              <a:t>la </a:t>
            </a:r>
            <a:r>
              <a:rPr dirty="0" sz="1300">
                <a:solidFill>
                  <a:srgbClr val="0D0E0E"/>
                </a:solidFill>
                <a:latin typeface="Calibri"/>
                <a:cs typeface="Calibri"/>
              </a:rPr>
              <a:t>mañana y las 5 de </a:t>
            </a:r>
            <a:r>
              <a:rPr dirty="0" sz="1300" spc="-5">
                <a:solidFill>
                  <a:srgbClr val="0D0E0E"/>
                </a:solidFill>
                <a:latin typeface="Calibri"/>
                <a:cs typeface="Calibri"/>
              </a:rPr>
              <a:t>la </a:t>
            </a:r>
            <a:r>
              <a:rPr dirty="0" sz="1300">
                <a:solidFill>
                  <a:srgbClr val="0D0E0E"/>
                </a:solidFill>
                <a:latin typeface="Calibri"/>
                <a:cs typeface="Calibri"/>
              </a:rPr>
              <a:t>tarde, </a:t>
            </a:r>
            <a:r>
              <a:rPr dirty="0" sz="1300" spc="-5">
                <a:solidFill>
                  <a:srgbClr val="0D0E0E"/>
                </a:solidFill>
                <a:latin typeface="Calibri"/>
                <a:cs typeface="Calibri"/>
              </a:rPr>
              <a:t>luego,</a:t>
            </a:r>
            <a:r>
              <a:rPr dirty="0" sz="1300" spc="-45">
                <a:solidFill>
                  <a:srgbClr val="0D0E0E"/>
                </a:solidFill>
                <a:latin typeface="Calibri"/>
                <a:cs typeface="Calibri"/>
              </a:rPr>
              <a:t> </a:t>
            </a:r>
            <a:r>
              <a:rPr dirty="0" sz="1300">
                <a:solidFill>
                  <a:srgbClr val="0D0E0E"/>
                </a:solidFill>
                <a:latin typeface="Calibri"/>
                <a:cs typeface="Calibri"/>
              </a:rPr>
              <a:t>a</a:t>
            </a:r>
            <a:endParaRPr sz="1300">
              <a:latin typeface="Calibri"/>
              <a:cs typeface="Calibri"/>
            </a:endParaRPr>
          </a:p>
          <a:p>
            <a:pPr marL="354330" marR="5080">
              <a:lnSpc>
                <a:spcPts val="1500"/>
              </a:lnSpc>
              <a:spcBef>
                <a:spcPts val="65"/>
              </a:spcBef>
            </a:pPr>
            <a:r>
              <a:rPr dirty="0" sz="1300" spc="-5">
                <a:solidFill>
                  <a:srgbClr val="0D0E0E"/>
                </a:solidFill>
                <a:latin typeface="Calibri"/>
                <a:cs typeface="Calibri"/>
              </a:rPr>
              <a:t>las </a:t>
            </a:r>
            <a:r>
              <a:rPr dirty="0" sz="1300">
                <a:solidFill>
                  <a:srgbClr val="0D0E0E"/>
                </a:solidFill>
                <a:latin typeface="Calibri"/>
                <a:cs typeface="Calibri"/>
              </a:rPr>
              <a:t>6 de </a:t>
            </a:r>
            <a:r>
              <a:rPr dirty="0" sz="1300" spc="-5">
                <a:solidFill>
                  <a:srgbClr val="0D0E0E"/>
                </a:solidFill>
                <a:latin typeface="Calibri"/>
                <a:cs typeface="Calibri"/>
              </a:rPr>
              <a:t>la </a:t>
            </a:r>
            <a:r>
              <a:rPr dirty="0" sz="1300">
                <a:solidFill>
                  <a:srgbClr val="0D0E0E"/>
                </a:solidFill>
                <a:latin typeface="Calibri"/>
                <a:cs typeface="Calibri"/>
              </a:rPr>
              <a:t>tarde, un equipo de limpieza se desplegará para </a:t>
            </a:r>
            <a:r>
              <a:rPr dirty="0" sz="1300" spc="-5">
                <a:solidFill>
                  <a:srgbClr val="0D0E0E"/>
                </a:solidFill>
                <a:latin typeface="Calibri"/>
                <a:cs typeface="Calibri"/>
              </a:rPr>
              <a:t>realizar </a:t>
            </a:r>
            <a:r>
              <a:rPr dirty="0" sz="1300">
                <a:solidFill>
                  <a:srgbClr val="0D0E0E"/>
                </a:solidFill>
                <a:latin typeface="Calibri"/>
                <a:cs typeface="Calibri"/>
              </a:rPr>
              <a:t>una limpieza  completa. Recalcar a </a:t>
            </a:r>
            <a:r>
              <a:rPr dirty="0" sz="1300" spc="-5">
                <a:solidFill>
                  <a:srgbClr val="0D0E0E"/>
                </a:solidFill>
                <a:latin typeface="Calibri"/>
                <a:cs typeface="Calibri"/>
              </a:rPr>
              <a:t>los </a:t>
            </a:r>
            <a:r>
              <a:rPr dirty="0" sz="1300">
                <a:solidFill>
                  <a:srgbClr val="0D0E0E"/>
                </a:solidFill>
                <a:latin typeface="Calibri"/>
                <a:cs typeface="Calibri"/>
              </a:rPr>
              <a:t>potenciales compradores que es fundamental que </a:t>
            </a:r>
            <a:r>
              <a:rPr dirty="0" sz="1300" spc="-5">
                <a:solidFill>
                  <a:srgbClr val="0D0E0E"/>
                </a:solidFill>
                <a:latin typeface="Calibri"/>
                <a:cs typeface="Calibri"/>
              </a:rPr>
              <a:t>lleguen </a:t>
            </a:r>
            <a:r>
              <a:rPr dirty="0" sz="1300">
                <a:solidFill>
                  <a:srgbClr val="0D0E0E"/>
                </a:solidFill>
                <a:latin typeface="Calibri"/>
                <a:cs typeface="Calibri"/>
              </a:rPr>
              <a:t>A  TIEMPO para evitar que se superpongan los compradores en la casa a la misma</a:t>
            </a:r>
            <a:r>
              <a:rPr dirty="0" sz="1300" spc="-95">
                <a:solidFill>
                  <a:srgbClr val="0D0E0E"/>
                </a:solidFill>
                <a:latin typeface="Calibri"/>
                <a:cs typeface="Calibri"/>
              </a:rPr>
              <a:t> </a:t>
            </a:r>
            <a:r>
              <a:rPr dirty="0" sz="1300">
                <a:solidFill>
                  <a:srgbClr val="0D0E0E"/>
                </a:solidFill>
                <a:latin typeface="Calibri"/>
                <a:cs typeface="Calibri"/>
              </a:rPr>
              <a:t>hora.</a:t>
            </a:r>
            <a:endParaRPr sz="1300">
              <a:latin typeface="Calibri"/>
              <a:cs typeface="Calibri"/>
            </a:endParaRPr>
          </a:p>
          <a:p>
            <a:pPr marL="354330" indent="-220345">
              <a:lnSpc>
                <a:spcPts val="1425"/>
              </a:lnSpc>
              <a:buAutoNum type="arabicPeriod" startAt="3"/>
              <a:tabLst>
                <a:tab pos="354965" algn="l"/>
              </a:tabLst>
            </a:pPr>
            <a:r>
              <a:rPr dirty="0" sz="1300">
                <a:solidFill>
                  <a:srgbClr val="0D0E0E"/>
                </a:solidFill>
                <a:latin typeface="Calibri"/>
                <a:cs typeface="Calibri"/>
              </a:rPr>
              <a:t>Haga que cada exposición no dure más de 45 minutos, dando a </a:t>
            </a:r>
            <a:r>
              <a:rPr dirty="0" sz="1300" spc="-5">
                <a:solidFill>
                  <a:srgbClr val="0D0E0E"/>
                </a:solidFill>
                <a:latin typeface="Calibri"/>
                <a:cs typeface="Calibri"/>
              </a:rPr>
              <a:t>los </a:t>
            </a:r>
            <a:r>
              <a:rPr dirty="0" sz="1300">
                <a:solidFill>
                  <a:srgbClr val="0D0E0E"/>
                </a:solidFill>
                <a:latin typeface="Calibri"/>
                <a:cs typeface="Calibri"/>
              </a:rPr>
              <a:t>agentes</a:t>
            </a:r>
            <a:r>
              <a:rPr dirty="0" sz="1300" spc="-45">
                <a:solidFill>
                  <a:srgbClr val="0D0E0E"/>
                </a:solidFill>
                <a:latin typeface="Calibri"/>
                <a:cs typeface="Calibri"/>
              </a:rPr>
              <a:t> </a:t>
            </a:r>
            <a:r>
              <a:rPr dirty="0" sz="1300">
                <a:solidFill>
                  <a:srgbClr val="0D0E0E"/>
                </a:solidFill>
                <a:latin typeface="Calibri"/>
                <a:cs typeface="Calibri"/>
              </a:rPr>
              <a:t>15</a:t>
            </a:r>
            <a:endParaRPr sz="1300">
              <a:latin typeface="Calibri"/>
              <a:cs typeface="Calibri"/>
            </a:endParaRPr>
          </a:p>
          <a:p>
            <a:pPr marL="354330" marR="5080">
              <a:lnSpc>
                <a:spcPts val="1500"/>
              </a:lnSpc>
              <a:spcBef>
                <a:spcPts val="70"/>
              </a:spcBef>
            </a:pPr>
            <a:r>
              <a:rPr dirty="0" sz="1300">
                <a:solidFill>
                  <a:srgbClr val="0D0E0E"/>
                </a:solidFill>
                <a:latin typeface="Calibri"/>
                <a:cs typeface="Calibri"/>
              </a:rPr>
              <a:t>minutos para recorrer </a:t>
            </a:r>
            <a:r>
              <a:rPr dirty="0" sz="1300" spc="-5">
                <a:solidFill>
                  <a:srgbClr val="0D0E0E"/>
                </a:solidFill>
                <a:latin typeface="Calibri"/>
                <a:cs typeface="Calibri"/>
              </a:rPr>
              <a:t>la </a:t>
            </a:r>
            <a:r>
              <a:rPr dirty="0" sz="1300">
                <a:solidFill>
                  <a:srgbClr val="0D0E0E"/>
                </a:solidFill>
                <a:latin typeface="Calibri"/>
                <a:cs typeface="Calibri"/>
              </a:rPr>
              <a:t>casa y </a:t>
            </a:r>
            <a:r>
              <a:rPr dirty="0" sz="1300" spc="-5">
                <a:solidFill>
                  <a:srgbClr val="0D0E0E"/>
                </a:solidFill>
                <a:latin typeface="Calibri"/>
                <a:cs typeface="Calibri"/>
              </a:rPr>
              <a:t>limpiar los </a:t>
            </a:r>
            <a:r>
              <a:rPr dirty="0" sz="1300">
                <a:solidFill>
                  <a:srgbClr val="0D0E0E"/>
                </a:solidFill>
                <a:latin typeface="Calibri"/>
                <a:cs typeface="Calibri"/>
              </a:rPr>
              <a:t>pomos de las puertas, </a:t>
            </a:r>
            <a:r>
              <a:rPr dirty="0" sz="1300" spc="-5">
                <a:solidFill>
                  <a:srgbClr val="0D0E0E"/>
                </a:solidFill>
                <a:latin typeface="Calibri"/>
                <a:cs typeface="Calibri"/>
              </a:rPr>
              <a:t>los </a:t>
            </a:r>
            <a:r>
              <a:rPr dirty="0" sz="1300">
                <a:solidFill>
                  <a:srgbClr val="0D0E0E"/>
                </a:solidFill>
                <a:latin typeface="Calibri"/>
                <a:cs typeface="Calibri"/>
              </a:rPr>
              <a:t>interruptores de  </a:t>
            </a:r>
            <a:r>
              <a:rPr dirty="0" sz="1300" spc="-5">
                <a:solidFill>
                  <a:srgbClr val="0D0E0E"/>
                </a:solidFill>
                <a:latin typeface="Calibri"/>
                <a:cs typeface="Calibri"/>
              </a:rPr>
              <a:t>la </a:t>
            </a:r>
            <a:r>
              <a:rPr dirty="0" sz="1300">
                <a:solidFill>
                  <a:srgbClr val="0D0E0E"/>
                </a:solidFill>
                <a:latin typeface="Calibri"/>
                <a:cs typeface="Calibri"/>
              </a:rPr>
              <a:t>luz y cualquier </a:t>
            </a:r>
            <a:r>
              <a:rPr dirty="0" sz="1300" spc="-5">
                <a:solidFill>
                  <a:srgbClr val="0D0E0E"/>
                </a:solidFill>
                <a:latin typeface="Calibri"/>
                <a:cs typeface="Calibri"/>
              </a:rPr>
              <a:t>superficie </a:t>
            </a:r>
            <a:r>
              <a:rPr dirty="0" sz="1300">
                <a:solidFill>
                  <a:srgbClr val="0D0E0E"/>
                </a:solidFill>
                <a:latin typeface="Calibri"/>
                <a:cs typeface="Calibri"/>
              </a:rPr>
              <a:t>para sanearla rápidamente antes de que </a:t>
            </a:r>
            <a:r>
              <a:rPr dirty="0" sz="1300" spc="-5">
                <a:solidFill>
                  <a:srgbClr val="0D0E0E"/>
                </a:solidFill>
                <a:latin typeface="Calibri"/>
                <a:cs typeface="Calibri"/>
              </a:rPr>
              <a:t>llegue </a:t>
            </a:r>
            <a:r>
              <a:rPr dirty="0" sz="1300">
                <a:solidFill>
                  <a:srgbClr val="0D0E0E"/>
                </a:solidFill>
                <a:latin typeface="Calibri"/>
                <a:cs typeface="Calibri"/>
              </a:rPr>
              <a:t>la  siguiente</a:t>
            </a:r>
            <a:r>
              <a:rPr dirty="0" sz="1300" spc="-5">
                <a:solidFill>
                  <a:srgbClr val="0D0E0E"/>
                </a:solidFill>
                <a:latin typeface="Calibri"/>
                <a:cs typeface="Calibri"/>
              </a:rPr>
              <a:t> </a:t>
            </a:r>
            <a:r>
              <a:rPr dirty="0" sz="1300">
                <a:solidFill>
                  <a:srgbClr val="0D0E0E"/>
                </a:solidFill>
                <a:latin typeface="Calibri"/>
                <a:cs typeface="Calibri"/>
              </a:rPr>
              <a:t>persona.</a:t>
            </a:r>
            <a:endParaRPr sz="1300">
              <a:latin typeface="Calibri"/>
              <a:cs typeface="Calibri"/>
            </a:endParaRPr>
          </a:p>
          <a:p>
            <a:pPr marL="354330" indent="-220345">
              <a:lnSpc>
                <a:spcPts val="1425"/>
              </a:lnSpc>
              <a:buAutoNum type="arabicPeriod" startAt="4"/>
              <a:tabLst>
                <a:tab pos="354965" algn="l"/>
              </a:tabLst>
            </a:pPr>
            <a:r>
              <a:rPr dirty="0" sz="1300">
                <a:solidFill>
                  <a:srgbClr val="0D0E0E"/>
                </a:solidFill>
                <a:latin typeface="Calibri"/>
                <a:cs typeface="Calibri"/>
              </a:rPr>
              <a:t>El agente de ventas debe estar presente mientras </a:t>
            </a:r>
            <a:r>
              <a:rPr dirty="0" sz="1300" spc="-5">
                <a:solidFill>
                  <a:srgbClr val="0D0E0E"/>
                </a:solidFill>
                <a:latin typeface="Calibri"/>
                <a:cs typeface="Calibri"/>
              </a:rPr>
              <a:t>las </a:t>
            </a:r>
            <a:r>
              <a:rPr dirty="0" sz="1300">
                <a:solidFill>
                  <a:srgbClr val="0D0E0E"/>
                </a:solidFill>
                <a:latin typeface="Calibri"/>
                <a:cs typeface="Calibri"/>
              </a:rPr>
              <a:t>personas (un número</a:t>
            </a:r>
            <a:r>
              <a:rPr dirty="0" sz="1300" spc="-75">
                <a:solidFill>
                  <a:srgbClr val="0D0E0E"/>
                </a:solidFill>
                <a:latin typeface="Calibri"/>
                <a:cs typeface="Calibri"/>
              </a:rPr>
              <a:t> </a:t>
            </a:r>
            <a:r>
              <a:rPr dirty="0" sz="1300">
                <a:solidFill>
                  <a:srgbClr val="0D0E0E"/>
                </a:solidFill>
                <a:latin typeface="Calibri"/>
                <a:cs typeface="Calibri"/>
              </a:rPr>
              <a:t>limitado</a:t>
            </a:r>
            <a:endParaRPr sz="1300">
              <a:latin typeface="Calibri"/>
              <a:cs typeface="Calibri"/>
            </a:endParaRPr>
          </a:p>
          <a:p>
            <a:pPr marL="354330">
              <a:lnSpc>
                <a:spcPts val="1530"/>
              </a:lnSpc>
            </a:pPr>
            <a:r>
              <a:rPr dirty="0" sz="1300">
                <a:solidFill>
                  <a:srgbClr val="0D0E0E"/>
                </a:solidFill>
                <a:latin typeface="Calibri"/>
                <a:cs typeface="Calibri"/>
              </a:rPr>
              <a:t>de ellas) visitan </a:t>
            </a:r>
            <a:r>
              <a:rPr dirty="0" sz="1300" spc="-5">
                <a:solidFill>
                  <a:srgbClr val="0D0E0E"/>
                </a:solidFill>
                <a:latin typeface="Calibri"/>
                <a:cs typeface="Calibri"/>
              </a:rPr>
              <a:t>la </a:t>
            </a:r>
            <a:r>
              <a:rPr dirty="0" sz="1300">
                <a:solidFill>
                  <a:srgbClr val="0D0E0E"/>
                </a:solidFill>
                <a:latin typeface="Calibri"/>
                <a:cs typeface="Calibri"/>
              </a:rPr>
              <a:t>casa, </a:t>
            </a:r>
            <a:r>
              <a:rPr dirty="0" sz="1300" spc="-5">
                <a:solidFill>
                  <a:srgbClr val="0D0E0E"/>
                </a:solidFill>
                <a:latin typeface="Calibri"/>
                <a:cs typeface="Calibri"/>
              </a:rPr>
              <a:t>asegurándose </a:t>
            </a:r>
            <a:r>
              <a:rPr dirty="0" sz="1300">
                <a:solidFill>
                  <a:srgbClr val="0D0E0E"/>
                </a:solidFill>
                <a:latin typeface="Calibri"/>
                <a:cs typeface="Calibri"/>
              </a:rPr>
              <a:t>de que se cumpla la regla de "Sólo</a:t>
            </a:r>
            <a:r>
              <a:rPr dirty="0" sz="1300" spc="-20">
                <a:solidFill>
                  <a:srgbClr val="0D0E0E"/>
                </a:solidFill>
                <a:latin typeface="Calibri"/>
                <a:cs typeface="Calibri"/>
              </a:rPr>
              <a:t> </a:t>
            </a:r>
            <a:r>
              <a:rPr dirty="0" sz="1300">
                <a:solidFill>
                  <a:srgbClr val="0D0E0E"/>
                </a:solidFill>
                <a:latin typeface="Calibri"/>
                <a:cs typeface="Calibri"/>
              </a:rPr>
              <a:t>Ojos".</a:t>
            </a:r>
            <a:endParaRPr sz="1300">
              <a:latin typeface="Calibri"/>
              <a:cs typeface="Calibri"/>
            </a:endParaRPr>
          </a:p>
          <a:p>
            <a:pPr marL="19685" marR="405765" indent="-7620">
              <a:lnSpc>
                <a:spcPts val="1520"/>
              </a:lnSpc>
              <a:spcBef>
                <a:spcPts val="340"/>
              </a:spcBef>
            </a:pPr>
            <a:r>
              <a:rPr dirty="0" sz="1300" b="1">
                <a:latin typeface="Calibri"/>
                <a:cs typeface="Calibri"/>
              </a:rPr>
              <a:t>El objetivo </a:t>
            </a:r>
            <a:r>
              <a:rPr dirty="0" sz="1300" spc="-5" b="1">
                <a:latin typeface="Calibri"/>
                <a:cs typeface="Calibri"/>
              </a:rPr>
              <a:t>es </a:t>
            </a:r>
            <a:r>
              <a:rPr dirty="0" sz="1300" b="1">
                <a:latin typeface="Calibri"/>
                <a:cs typeface="Calibri"/>
              </a:rPr>
              <a:t>poder mostrar una </a:t>
            </a:r>
            <a:r>
              <a:rPr dirty="0" sz="1300" spc="-5" b="1">
                <a:latin typeface="Calibri"/>
                <a:cs typeface="Calibri"/>
              </a:rPr>
              <a:t>casa </a:t>
            </a:r>
            <a:r>
              <a:rPr dirty="0" sz="1300" b="1">
                <a:latin typeface="Calibri"/>
                <a:cs typeface="Calibri"/>
              </a:rPr>
              <a:t>a los posibles </a:t>
            </a:r>
            <a:r>
              <a:rPr dirty="0" sz="1300" spc="-5" b="1">
                <a:latin typeface="Calibri"/>
                <a:cs typeface="Calibri"/>
              </a:rPr>
              <a:t>compradores minimizando </a:t>
            </a:r>
            <a:r>
              <a:rPr dirty="0" sz="1300" b="1">
                <a:latin typeface="Calibri"/>
                <a:cs typeface="Calibri"/>
              </a:rPr>
              <a:t>los  </a:t>
            </a:r>
            <a:r>
              <a:rPr dirty="0" sz="1300" spc="-5" b="1">
                <a:latin typeface="Calibri"/>
                <a:cs typeface="Calibri"/>
              </a:rPr>
              <a:t>riesgos </a:t>
            </a:r>
            <a:r>
              <a:rPr dirty="0" sz="1300" b="1">
                <a:latin typeface="Calibri"/>
                <a:cs typeface="Calibri"/>
              </a:rPr>
              <a:t>para la salud. Por </a:t>
            </a:r>
            <a:r>
              <a:rPr dirty="0" sz="1300" spc="-5" b="1">
                <a:latin typeface="Calibri"/>
                <a:cs typeface="Calibri"/>
              </a:rPr>
              <a:t>eso es </a:t>
            </a:r>
            <a:r>
              <a:rPr dirty="0" sz="1300" b="1">
                <a:latin typeface="Calibri"/>
                <a:cs typeface="Calibri"/>
              </a:rPr>
              <a:t>imprescindible seguir </a:t>
            </a:r>
            <a:r>
              <a:rPr dirty="0" sz="1300" spc="-5" b="1">
                <a:latin typeface="Calibri"/>
                <a:cs typeface="Calibri"/>
              </a:rPr>
              <a:t>el </a:t>
            </a:r>
            <a:r>
              <a:rPr dirty="0" sz="1300" b="1">
                <a:latin typeface="Calibri"/>
                <a:cs typeface="Calibri"/>
              </a:rPr>
              <a:t>protocolo de exposición  S.A.F.E.</a:t>
            </a:r>
            <a:endParaRPr sz="1300">
              <a:latin typeface="Calibri"/>
              <a:cs typeface="Calibri"/>
            </a:endParaRPr>
          </a:p>
        </p:txBody>
      </p:sp>
      <p:sp>
        <p:nvSpPr>
          <p:cNvPr id="6" name="object 6"/>
          <p:cNvSpPr/>
          <p:nvPr/>
        </p:nvSpPr>
        <p:spPr>
          <a:xfrm>
            <a:off x="906078" y="1341910"/>
            <a:ext cx="5287371" cy="676692"/>
          </a:xfrm>
          <a:prstGeom prst="rect">
            <a:avLst/>
          </a:prstGeom>
          <a:blipFill>
            <a:blip r:embed="rId4" cstate="print"/>
            <a:stretch>
              <a:fillRect/>
            </a:stretch>
          </a:blipFill>
        </p:spPr>
        <p:txBody>
          <a:bodyPr wrap="square" lIns="0" tIns="0" rIns="0" bIns="0" rtlCol="0"/>
          <a:lstStyle/>
          <a:p/>
        </p:txBody>
      </p:sp>
      <p:sp>
        <p:nvSpPr>
          <p:cNvPr id="7" name="object 7"/>
          <p:cNvSpPr/>
          <p:nvPr/>
        </p:nvSpPr>
        <p:spPr>
          <a:xfrm>
            <a:off x="1846564" y="1972726"/>
            <a:ext cx="2156232" cy="550530"/>
          </a:xfrm>
          <a:prstGeom prst="rect">
            <a:avLst/>
          </a:prstGeom>
          <a:blipFill>
            <a:blip r:embed="rId4" cstate="print"/>
            <a:stretch>
              <a:fillRect/>
            </a:stretch>
          </a:blipFill>
        </p:spPr>
        <p:txBody>
          <a:bodyPr wrap="square" lIns="0" tIns="0" rIns="0" bIns="0" rtlCol="0"/>
          <a:lstStyle/>
          <a:p/>
        </p:txBody>
      </p:sp>
      <p:sp>
        <p:nvSpPr>
          <p:cNvPr id="8" name="object 8"/>
          <p:cNvSpPr txBox="1">
            <a:spLocks noGrp="1"/>
          </p:cNvSpPr>
          <p:nvPr>
            <p:ph type="title"/>
          </p:nvPr>
        </p:nvSpPr>
        <p:spPr>
          <a:xfrm>
            <a:off x="1040853" y="1356994"/>
            <a:ext cx="5147945" cy="751840"/>
          </a:xfrm>
          <a:prstGeom prst="rect"/>
        </p:spPr>
        <p:txBody>
          <a:bodyPr wrap="square" lIns="0" tIns="78740" rIns="0" bIns="0" rtlCol="0" vert="horz">
            <a:spAutoFit/>
          </a:bodyPr>
          <a:lstStyle/>
          <a:p>
            <a:pPr marL="12700" marR="5080">
              <a:lnSpc>
                <a:spcPts val="2600"/>
              </a:lnSpc>
              <a:spcBef>
                <a:spcPts val="620"/>
              </a:spcBef>
            </a:pPr>
            <a:r>
              <a:rPr dirty="0" sz="2600" b="0">
                <a:solidFill>
                  <a:srgbClr val="FFFFFF"/>
                </a:solidFill>
                <a:latin typeface="Arial"/>
                <a:cs typeface="Arial"/>
              </a:rPr>
              <a:t>EL PROGRAMA DE</a:t>
            </a:r>
            <a:r>
              <a:rPr dirty="0" sz="2600" spc="-100" b="0">
                <a:solidFill>
                  <a:srgbClr val="FFFFFF"/>
                </a:solidFill>
                <a:latin typeface="Arial"/>
                <a:cs typeface="Arial"/>
              </a:rPr>
              <a:t> </a:t>
            </a:r>
            <a:r>
              <a:rPr dirty="0" sz="2600" b="0">
                <a:solidFill>
                  <a:srgbClr val="FFFFFF"/>
                </a:solidFill>
                <a:latin typeface="Arial"/>
                <a:cs typeface="Arial"/>
              </a:rPr>
              <a:t>EXPOSICIÓN  DE</a:t>
            </a:r>
            <a:r>
              <a:rPr dirty="0" sz="2600" spc="-5" b="0">
                <a:solidFill>
                  <a:srgbClr val="FFFFFF"/>
                </a:solidFill>
                <a:latin typeface="Arial"/>
                <a:cs typeface="Arial"/>
              </a:rPr>
              <a:t> </a:t>
            </a:r>
            <a:r>
              <a:rPr dirty="0" sz="2600" b="0">
                <a:solidFill>
                  <a:srgbClr val="FFFFFF"/>
                </a:solidFill>
                <a:latin typeface="Arial"/>
                <a:cs typeface="Arial"/>
              </a:rPr>
              <a:t>S.A.F.E.</a:t>
            </a:r>
            <a:endParaRPr sz="2600">
              <a:latin typeface="Arial"/>
              <a:cs typeface="Arial"/>
            </a:endParaRPr>
          </a:p>
        </p:txBody>
      </p:sp>
      <p:sp>
        <p:nvSpPr>
          <p:cNvPr id="9" name="object 9"/>
          <p:cNvSpPr/>
          <p:nvPr/>
        </p:nvSpPr>
        <p:spPr>
          <a:xfrm>
            <a:off x="1903910" y="2660887"/>
            <a:ext cx="3612832" cy="447304"/>
          </a:xfrm>
          <a:prstGeom prst="rect">
            <a:avLst/>
          </a:prstGeom>
          <a:blipFill>
            <a:blip r:embed="rId4" cstate="print"/>
            <a:stretch>
              <a:fillRect/>
            </a:stretch>
          </a:blipFill>
        </p:spPr>
        <p:txBody>
          <a:bodyPr wrap="square" lIns="0" tIns="0" rIns="0" bIns="0" rtlCol="0"/>
          <a:lstStyle/>
          <a:p/>
        </p:txBody>
      </p:sp>
      <p:sp>
        <p:nvSpPr>
          <p:cNvPr id="10" name="object 10"/>
          <p:cNvSpPr/>
          <p:nvPr/>
        </p:nvSpPr>
        <p:spPr>
          <a:xfrm>
            <a:off x="802853" y="4450103"/>
            <a:ext cx="6181975" cy="1582767"/>
          </a:xfrm>
          <a:prstGeom prst="rect">
            <a:avLst/>
          </a:prstGeom>
          <a:blipFill>
            <a:blip r:embed="rId5" cstate="print"/>
            <a:stretch>
              <a:fillRect/>
            </a:stretch>
          </a:blipFill>
        </p:spPr>
        <p:txBody>
          <a:bodyPr wrap="square" lIns="0" tIns="0" rIns="0" bIns="0" rtlCol="0"/>
          <a:lstStyle/>
          <a:p/>
        </p:txBody>
      </p:sp>
      <p:sp>
        <p:nvSpPr>
          <p:cNvPr id="11" name="object 11"/>
          <p:cNvSpPr/>
          <p:nvPr/>
        </p:nvSpPr>
        <p:spPr>
          <a:xfrm>
            <a:off x="814323" y="4163371"/>
            <a:ext cx="3945443" cy="229386"/>
          </a:xfrm>
          <a:prstGeom prst="rect">
            <a:avLst/>
          </a:prstGeom>
          <a:blipFill>
            <a:blip r:embed="rId5" cstate="print"/>
            <a:stretch>
              <a:fillRect/>
            </a:stretch>
          </a:blipFill>
        </p:spPr>
        <p:txBody>
          <a:bodyPr wrap="square" lIns="0" tIns="0" rIns="0" bIns="0" rtlCol="0"/>
          <a:lstStyle/>
          <a:p/>
        </p:txBody>
      </p:sp>
      <p:sp>
        <p:nvSpPr>
          <p:cNvPr id="12" name="object 12"/>
          <p:cNvSpPr txBox="1"/>
          <p:nvPr/>
        </p:nvSpPr>
        <p:spPr>
          <a:xfrm>
            <a:off x="853186" y="2679763"/>
            <a:ext cx="6069330" cy="2997835"/>
          </a:xfrm>
          <a:prstGeom prst="rect">
            <a:avLst/>
          </a:prstGeom>
        </p:spPr>
        <p:txBody>
          <a:bodyPr wrap="square" lIns="0" tIns="12700" rIns="0" bIns="0" rtlCol="0" vert="horz">
            <a:spAutoFit/>
          </a:bodyPr>
          <a:lstStyle/>
          <a:p>
            <a:pPr marL="1073150">
              <a:lnSpc>
                <a:spcPct val="100000"/>
              </a:lnSpc>
              <a:spcBef>
                <a:spcPts val="100"/>
              </a:spcBef>
            </a:pPr>
            <a:r>
              <a:rPr dirty="0" sz="1600">
                <a:latin typeface="Arial"/>
                <a:cs typeface="Arial"/>
              </a:rPr>
              <a:t>Exposición con distanciamiento</a:t>
            </a:r>
            <a:r>
              <a:rPr dirty="0" sz="1600" spc="-10">
                <a:latin typeface="Arial"/>
                <a:cs typeface="Arial"/>
              </a:rPr>
              <a:t> </a:t>
            </a:r>
            <a:r>
              <a:rPr dirty="0" sz="1600">
                <a:latin typeface="Arial"/>
                <a:cs typeface="Arial"/>
              </a:rPr>
              <a:t>social</a:t>
            </a:r>
            <a:endParaRPr sz="1600">
              <a:latin typeface="Arial"/>
              <a:cs typeface="Arial"/>
            </a:endParaRPr>
          </a:p>
          <a:p>
            <a:pPr>
              <a:lnSpc>
                <a:spcPct val="100000"/>
              </a:lnSpc>
            </a:pPr>
            <a:endParaRPr sz="1800">
              <a:latin typeface="Times New Roman"/>
              <a:cs typeface="Times New Roman"/>
            </a:endParaRPr>
          </a:p>
          <a:p>
            <a:pPr algn="just" marL="12700" marR="17780">
              <a:lnSpc>
                <a:spcPts val="1480"/>
              </a:lnSpc>
              <a:spcBef>
                <a:spcPts val="1540"/>
              </a:spcBef>
            </a:pPr>
            <a:r>
              <a:rPr dirty="0" sz="1300">
                <a:solidFill>
                  <a:srgbClr val="0E0E0E"/>
                </a:solidFill>
                <a:latin typeface="Calibri"/>
                <a:cs typeface="Calibri"/>
              </a:rPr>
              <a:t>Con la pandemia que está impidiendo </a:t>
            </a:r>
            <a:r>
              <a:rPr dirty="0" sz="1300" spc="-5">
                <a:solidFill>
                  <a:srgbClr val="0E0E0E"/>
                </a:solidFill>
                <a:latin typeface="Calibri"/>
                <a:cs typeface="Calibri"/>
              </a:rPr>
              <a:t>las </a:t>
            </a:r>
            <a:r>
              <a:rPr dirty="0" sz="1300">
                <a:solidFill>
                  <a:srgbClr val="0E0E0E"/>
                </a:solidFill>
                <a:latin typeface="Calibri"/>
                <a:cs typeface="Calibri"/>
              </a:rPr>
              <a:t>presentaciones tradicionales, este es un buen  momento para presentar un programa de presentaciones </a:t>
            </a:r>
            <a:r>
              <a:rPr dirty="0" sz="1300" spc="-5">
                <a:solidFill>
                  <a:srgbClr val="0E0E0E"/>
                </a:solidFill>
                <a:latin typeface="Calibri"/>
                <a:cs typeface="Calibri"/>
              </a:rPr>
              <a:t>S.A.F.E. </a:t>
            </a:r>
            <a:r>
              <a:rPr dirty="0" sz="1300">
                <a:solidFill>
                  <a:srgbClr val="0E0E0E"/>
                </a:solidFill>
                <a:latin typeface="Calibri"/>
                <a:cs typeface="Calibri"/>
              </a:rPr>
              <a:t>a sus clientes  potenciales que pueden estar preocupados por </a:t>
            </a:r>
            <a:r>
              <a:rPr dirty="0" sz="1300" spc="-5">
                <a:solidFill>
                  <a:srgbClr val="0E0E0E"/>
                </a:solidFill>
                <a:latin typeface="Calibri"/>
                <a:cs typeface="Calibri"/>
              </a:rPr>
              <a:t>la </a:t>
            </a:r>
            <a:r>
              <a:rPr dirty="0" sz="1300">
                <a:solidFill>
                  <a:srgbClr val="0E0E0E"/>
                </a:solidFill>
                <a:latin typeface="Calibri"/>
                <a:cs typeface="Calibri"/>
              </a:rPr>
              <a:t>entrada de extraños en sus</a:t>
            </a:r>
            <a:r>
              <a:rPr dirty="0" sz="1300" spc="-45">
                <a:solidFill>
                  <a:srgbClr val="0E0E0E"/>
                </a:solidFill>
                <a:latin typeface="Calibri"/>
                <a:cs typeface="Calibri"/>
              </a:rPr>
              <a:t> </a:t>
            </a:r>
            <a:r>
              <a:rPr dirty="0" sz="1300">
                <a:solidFill>
                  <a:srgbClr val="0E0E0E"/>
                </a:solidFill>
                <a:latin typeface="Calibri"/>
                <a:cs typeface="Calibri"/>
              </a:rPr>
              <a:t>casas.</a:t>
            </a:r>
            <a:endParaRPr sz="1300">
              <a:latin typeface="Calibri"/>
              <a:cs typeface="Calibri"/>
            </a:endParaRPr>
          </a:p>
          <a:p>
            <a:pPr>
              <a:lnSpc>
                <a:spcPct val="100000"/>
              </a:lnSpc>
              <a:spcBef>
                <a:spcPts val="10"/>
              </a:spcBef>
            </a:pPr>
            <a:endParaRPr sz="1250">
              <a:latin typeface="Times New Roman"/>
              <a:cs typeface="Times New Roman"/>
            </a:endParaRPr>
          </a:p>
          <a:p>
            <a:pPr marL="41275">
              <a:lnSpc>
                <a:spcPct val="100000"/>
              </a:lnSpc>
            </a:pPr>
            <a:r>
              <a:rPr dirty="0" sz="1400">
                <a:solidFill>
                  <a:srgbClr val="FFFFFF"/>
                </a:solidFill>
                <a:latin typeface="Arial"/>
                <a:cs typeface="Arial"/>
              </a:rPr>
              <a:t>¿Qué significa exactamente "Exposición</a:t>
            </a:r>
            <a:r>
              <a:rPr dirty="0" sz="1400" spc="-10">
                <a:solidFill>
                  <a:srgbClr val="FFFFFF"/>
                </a:solidFill>
                <a:latin typeface="Arial"/>
                <a:cs typeface="Arial"/>
              </a:rPr>
              <a:t> </a:t>
            </a:r>
            <a:r>
              <a:rPr dirty="0" sz="1400">
                <a:solidFill>
                  <a:srgbClr val="FFFFFF"/>
                </a:solidFill>
                <a:latin typeface="Arial"/>
                <a:cs typeface="Arial"/>
              </a:rPr>
              <a:t>S.A.F.E."?</a:t>
            </a:r>
            <a:endParaRPr sz="1400">
              <a:latin typeface="Arial"/>
              <a:cs typeface="Arial"/>
            </a:endParaRPr>
          </a:p>
          <a:p>
            <a:pPr marL="337185" indent="-203200">
              <a:lnSpc>
                <a:spcPct val="100000"/>
              </a:lnSpc>
              <a:spcBef>
                <a:spcPts val="765"/>
              </a:spcBef>
              <a:buFont typeface="Symbol"/>
              <a:buChar char=""/>
              <a:tabLst>
                <a:tab pos="336550" algn="l"/>
                <a:tab pos="337820" algn="l"/>
              </a:tabLst>
            </a:pPr>
            <a:r>
              <a:rPr dirty="0" sz="1200" b="1">
                <a:latin typeface="Arial"/>
                <a:cs typeface="Arial"/>
              </a:rPr>
              <a:t>S - Sanitizing </a:t>
            </a:r>
            <a:r>
              <a:rPr dirty="0" sz="1200" spc="-5">
                <a:latin typeface="Arial"/>
                <a:cs typeface="Arial"/>
              </a:rPr>
              <a:t>(Desinfección) </a:t>
            </a:r>
            <a:r>
              <a:rPr dirty="0" sz="1200">
                <a:latin typeface="Arial"/>
                <a:cs typeface="Arial"/>
              </a:rPr>
              <a:t>de la casa después de las</a:t>
            </a:r>
            <a:r>
              <a:rPr dirty="0" sz="1200" spc="-5">
                <a:latin typeface="Arial"/>
                <a:cs typeface="Arial"/>
              </a:rPr>
              <a:t> </a:t>
            </a:r>
            <a:r>
              <a:rPr dirty="0" sz="1200">
                <a:latin typeface="Arial"/>
                <a:cs typeface="Arial"/>
              </a:rPr>
              <a:t>visitas.</a:t>
            </a:r>
            <a:endParaRPr sz="1200">
              <a:latin typeface="Arial"/>
              <a:cs typeface="Arial"/>
            </a:endParaRPr>
          </a:p>
          <a:p>
            <a:pPr marL="337185" marR="97790" indent="-203200">
              <a:lnSpc>
                <a:spcPts val="1200"/>
              </a:lnSpc>
              <a:spcBef>
                <a:spcPts val="300"/>
              </a:spcBef>
              <a:buFont typeface="Symbol"/>
              <a:buChar char=""/>
              <a:tabLst>
                <a:tab pos="336550" algn="l"/>
                <a:tab pos="337820" algn="l"/>
              </a:tabLst>
            </a:pPr>
            <a:r>
              <a:rPr dirty="0" sz="1200" b="1">
                <a:latin typeface="Arial"/>
                <a:cs typeface="Arial"/>
              </a:rPr>
              <a:t>A - Airways </a:t>
            </a:r>
            <a:r>
              <a:rPr dirty="0" sz="1200">
                <a:latin typeface="Arial"/>
                <a:cs typeface="Arial"/>
              </a:rPr>
              <a:t>(Vías aéreas) cubiertas con mascarillas. Si el comprador no tiene</a:t>
            </a:r>
            <a:r>
              <a:rPr dirty="0" sz="1200" spc="-95">
                <a:latin typeface="Arial"/>
                <a:cs typeface="Arial"/>
              </a:rPr>
              <a:t> </a:t>
            </a:r>
            <a:r>
              <a:rPr dirty="0" sz="1200">
                <a:latin typeface="Arial"/>
                <a:cs typeface="Arial"/>
              </a:rPr>
              <a:t>una,  se le proporcionará</a:t>
            </a:r>
            <a:r>
              <a:rPr dirty="0" sz="1200" spc="-5">
                <a:latin typeface="Arial"/>
                <a:cs typeface="Arial"/>
              </a:rPr>
              <a:t> </a:t>
            </a:r>
            <a:r>
              <a:rPr dirty="0" sz="1200">
                <a:latin typeface="Arial"/>
                <a:cs typeface="Arial"/>
              </a:rPr>
              <a:t>una.</a:t>
            </a:r>
            <a:endParaRPr sz="1200">
              <a:latin typeface="Arial"/>
              <a:cs typeface="Arial"/>
            </a:endParaRPr>
          </a:p>
          <a:p>
            <a:pPr marL="337185" marR="90805" indent="-203200">
              <a:lnSpc>
                <a:spcPts val="1200"/>
              </a:lnSpc>
              <a:spcBef>
                <a:spcPts val="300"/>
              </a:spcBef>
              <a:buFont typeface="Symbol"/>
              <a:buChar char=""/>
              <a:tabLst>
                <a:tab pos="336550" algn="l"/>
                <a:tab pos="337820" algn="l"/>
              </a:tabLst>
            </a:pPr>
            <a:r>
              <a:rPr dirty="0" sz="1200" b="1">
                <a:latin typeface="Arial"/>
                <a:cs typeface="Arial"/>
              </a:rPr>
              <a:t>F - Footwear </a:t>
            </a:r>
            <a:r>
              <a:rPr dirty="0" sz="1200" spc="-5">
                <a:latin typeface="Arial"/>
                <a:cs typeface="Arial"/>
              </a:rPr>
              <a:t>(Calzado </a:t>
            </a:r>
            <a:r>
              <a:rPr dirty="0" sz="1200">
                <a:latin typeface="Arial"/>
                <a:cs typeface="Arial"/>
              </a:rPr>
              <a:t>retirado) o botines de papel proporcionados para deslizarse  sobre los</a:t>
            </a:r>
            <a:r>
              <a:rPr dirty="0" sz="1200" spc="-5">
                <a:latin typeface="Arial"/>
                <a:cs typeface="Arial"/>
              </a:rPr>
              <a:t> </a:t>
            </a:r>
            <a:r>
              <a:rPr dirty="0" sz="1200">
                <a:latin typeface="Arial"/>
                <a:cs typeface="Arial"/>
              </a:rPr>
              <a:t>zapatos</a:t>
            </a:r>
            <a:endParaRPr sz="1200">
              <a:latin typeface="Arial"/>
              <a:cs typeface="Arial"/>
            </a:endParaRPr>
          </a:p>
          <a:p>
            <a:pPr marL="337185" marR="5080" indent="-203200">
              <a:lnSpc>
                <a:spcPts val="1200"/>
              </a:lnSpc>
              <a:spcBef>
                <a:spcPts val="300"/>
              </a:spcBef>
              <a:buFont typeface="Symbol"/>
              <a:buChar char=""/>
              <a:tabLst>
                <a:tab pos="336550" algn="l"/>
                <a:tab pos="337820" algn="l"/>
              </a:tabLst>
            </a:pPr>
            <a:r>
              <a:rPr dirty="0" sz="1200" b="1">
                <a:latin typeface="Arial"/>
                <a:cs typeface="Arial"/>
              </a:rPr>
              <a:t>E - Eyes only </a:t>
            </a:r>
            <a:r>
              <a:rPr dirty="0" sz="1200" spc="-5">
                <a:latin typeface="Arial"/>
                <a:cs typeface="Arial"/>
              </a:rPr>
              <a:t>(Sólo </a:t>
            </a:r>
            <a:r>
              <a:rPr dirty="0" sz="1200">
                <a:latin typeface="Arial"/>
                <a:cs typeface="Arial"/>
              </a:rPr>
              <a:t>ojos) - Habrá una política de no tocar, y se pueden proporcionar  guantes de nitrilo estériles para todos los que entren en la</a:t>
            </a:r>
            <a:r>
              <a:rPr dirty="0" sz="1200" spc="-25">
                <a:latin typeface="Arial"/>
                <a:cs typeface="Arial"/>
              </a:rPr>
              <a:t> </a:t>
            </a:r>
            <a:r>
              <a:rPr dirty="0" sz="1200">
                <a:latin typeface="Arial"/>
                <a:cs typeface="Arial"/>
              </a:rPr>
              <a:t>casa.</a:t>
            </a:r>
            <a:endParaRPr sz="1200">
              <a:latin typeface="Arial"/>
              <a:cs typeface="Arial"/>
            </a:endParaRPr>
          </a:p>
        </p:txBody>
      </p:sp>
      <p:sp>
        <p:nvSpPr>
          <p:cNvPr id="13" name="object 13"/>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1104772" y="2157226"/>
            <a:ext cx="5557312" cy="1903445"/>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1115949" y="6016274"/>
            <a:ext cx="5519991" cy="380690"/>
          </a:xfrm>
          <a:prstGeom prst="rect">
            <a:avLst/>
          </a:prstGeom>
          <a:blipFill>
            <a:blip r:embed="rId4" cstate="print"/>
            <a:stretch>
              <a:fillRect/>
            </a:stretch>
          </a:blipFill>
        </p:spPr>
        <p:txBody>
          <a:bodyPr wrap="square" lIns="0" tIns="0" rIns="0" bIns="0" rtlCol="0"/>
          <a:lstStyle/>
          <a:p/>
        </p:txBody>
      </p:sp>
      <p:sp>
        <p:nvSpPr>
          <p:cNvPr id="5" name="object 5"/>
          <p:cNvSpPr/>
          <p:nvPr/>
        </p:nvSpPr>
        <p:spPr>
          <a:xfrm>
            <a:off x="0" y="9490986"/>
            <a:ext cx="7751872" cy="544908"/>
          </a:xfrm>
          <a:prstGeom prst="rect">
            <a:avLst/>
          </a:prstGeom>
          <a:blipFill>
            <a:blip r:embed="rId5" cstate="print"/>
            <a:stretch>
              <a:fillRect/>
            </a:stretch>
          </a:blipFill>
        </p:spPr>
        <p:txBody>
          <a:bodyPr wrap="square" lIns="0" tIns="0" rIns="0" bIns="0" rtlCol="0"/>
          <a:lstStyle/>
          <a:p/>
        </p:txBody>
      </p:sp>
      <p:sp>
        <p:nvSpPr>
          <p:cNvPr id="6" name="object 6"/>
          <p:cNvSpPr/>
          <p:nvPr/>
        </p:nvSpPr>
        <p:spPr>
          <a:xfrm>
            <a:off x="1948232" y="8539371"/>
            <a:ext cx="3848100" cy="0"/>
          </a:xfrm>
          <a:custGeom>
            <a:avLst/>
            <a:gdLst/>
            <a:ahLst/>
            <a:cxnLst/>
            <a:rect l="l" t="t" r="r" b="b"/>
            <a:pathLst>
              <a:path w="3848100" h="0">
                <a:moveTo>
                  <a:pt x="0" y="0"/>
                </a:moveTo>
                <a:lnTo>
                  <a:pt x="3847947" y="0"/>
                </a:lnTo>
              </a:path>
            </a:pathLst>
          </a:custGeom>
          <a:ln w="7467">
            <a:solidFill>
              <a:srgbClr val="D7AF38"/>
            </a:solidFill>
          </a:ln>
        </p:spPr>
        <p:txBody>
          <a:bodyPr wrap="square" lIns="0" tIns="0" rIns="0" bIns="0" rtlCol="0"/>
          <a:lstStyle/>
          <a:p/>
        </p:txBody>
      </p:sp>
      <p:sp>
        <p:nvSpPr>
          <p:cNvPr id="7" name="object 7"/>
          <p:cNvSpPr txBox="1"/>
          <p:nvPr/>
        </p:nvSpPr>
        <p:spPr>
          <a:xfrm>
            <a:off x="991361" y="406501"/>
            <a:ext cx="5771515" cy="1706245"/>
          </a:xfrm>
          <a:prstGeom prst="rect">
            <a:avLst/>
          </a:prstGeom>
        </p:spPr>
        <p:txBody>
          <a:bodyPr wrap="square" lIns="0" tIns="22860" rIns="0" bIns="0" rtlCol="0" vert="horz">
            <a:spAutoFit/>
          </a:bodyPr>
          <a:lstStyle/>
          <a:p>
            <a:pPr algn="just" marL="12700" marR="5080" indent="3175">
              <a:lnSpc>
                <a:spcPts val="1650"/>
              </a:lnSpc>
              <a:spcBef>
                <a:spcPts val="180"/>
              </a:spcBef>
            </a:pPr>
            <a:r>
              <a:rPr dirty="0" sz="1400" spc="80">
                <a:solidFill>
                  <a:srgbClr val="060606"/>
                </a:solidFill>
                <a:latin typeface="Calibri"/>
                <a:cs typeface="Calibri"/>
              </a:rPr>
              <a:t>Con </a:t>
            </a:r>
            <a:r>
              <a:rPr dirty="0" sz="1400" spc="65">
                <a:solidFill>
                  <a:srgbClr val="060606"/>
                </a:solidFill>
                <a:latin typeface="Calibri"/>
                <a:cs typeface="Calibri"/>
              </a:rPr>
              <a:t>nuestra </a:t>
            </a:r>
            <a:r>
              <a:rPr dirty="0" sz="1400" spc="50">
                <a:solidFill>
                  <a:srgbClr val="060606"/>
                </a:solidFill>
                <a:latin typeface="Calibri"/>
                <a:cs typeface="Calibri"/>
              </a:rPr>
              <a:t>política </a:t>
            </a:r>
            <a:r>
              <a:rPr dirty="0" sz="1400" spc="75">
                <a:solidFill>
                  <a:srgbClr val="060606"/>
                </a:solidFill>
                <a:latin typeface="Calibri"/>
                <a:cs typeface="Calibri"/>
              </a:rPr>
              <a:t>de </a:t>
            </a:r>
            <a:r>
              <a:rPr dirty="0" sz="1400" spc="65">
                <a:solidFill>
                  <a:srgbClr val="060606"/>
                </a:solidFill>
                <a:latin typeface="Calibri"/>
                <a:cs typeface="Calibri"/>
              </a:rPr>
              <a:t>Exposiciones </a:t>
            </a:r>
            <a:r>
              <a:rPr dirty="0" sz="1400" spc="50">
                <a:solidFill>
                  <a:srgbClr val="060606"/>
                </a:solidFill>
                <a:latin typeface="Calibri"/>
                <a:cs typeface="Calibri"/>
              </a:rPr>
              <a:t>S.A.F.E.- </a:t>
            </a:r>
            <a:r>
              <a:rPr dirty="0" sz="1400" spc="80">
                <a:solidFill>
                  <a:srgbClr val="060606"/>
                </a:solidFill>
                <a:latin typeface="Calibri"/>
                <a:cs typeface="Calibri"/>
              </a:rPr>
              <a:t>vamos </a:t>
            </a:r>
            <a:r>
              <a:rPr dirty="0" sz="1400" spc="70">
                <a:solidFill>
                  <a:srgbClr val="060606"/>
                </a:solidFill>
                <a:latin typeface="Calibri"/>
                <a:cs typeface="Calibri"/>
              </a:rPr>
              <a:t>a </a:t>
            </a:r>
            <a:r>
              <a:rPr dirty="0" sz="1400" spc="65">
                <a:solidFill>
                  <a:srgbClr val="060606"/>
                </a:solidFill>
                <a:latin typeface="Calibri"/>
                <a:cs typeface="Calibri"/>
              </a:rPr>
              <a:t>minimizar, </a:t>
            </a:r>
            <a:r>
              <a:rPr dirty="0" sz="1400" spc="75">
                <a:solidFill>
                  <a:srgbClr val="060606"/>
                </a:solidFill>
                <a:latin typeface="Calibri"/>
                <a:cs typeface="Calibri"/>
              </a:rPr>
              <a:t>en </a:t>
            </a:r>
            <a:r>
              <a:rPr dirty="0" sz="1400" spc="45">
                <a:solidFill>
                  <a:srgbClr val="060606"/>
                </a:solidFill>
                <a:latin typeface="Calibri"/>
                <a:cs typeface="Calibri"/>
              </a:rPr>
              <a:t>la  </a:t>
            </a:r>
            <a:r>
              <a:rPr dirty="0" sz="1400" spc="75">
                <a:solidFill>
                  <a:srgbClr val="060606"/>
                </a:solidFill>
                <a:latin typeface="Calibri"/>
                <a:cs typeface="Calibri"/>
              </a:rPr>
              <a:t>medida de </a:t>
            </a:r>
            <a:r>
              <a:rPr dirty="0" sz="1400" spc="55">
                <a:solidFill>
                  <a:srgbClr val="060606"/>
                </a:solidFill>
                <a:latin typeface="Calibri"/>
                <a:cs typeface="Calibri"/>
              </a:rPr>
              <a:t>lo </a:t>
            </a:r>
            <a:r>
              <a:rPr dirty="0" sz="1400" spc="60">
                <a:solidFill>
                  <a:srgbClr val="060606"/>
                </a:solidFill>
                <a:latin typeface="Calibri"/>
                <a:cs typeface="Calibri"/>
              </a:rPr>
              <a:t>posible, </a:t>
            </a:r>
            <a:r>
              <a:rPr dirty="0" sz="1400" spc="55">
                <a:solidFill>
                  <a:srgbClr val="060606"/>
                </a:solidFill>
                <a:latin typeface="Calibri"/>
                <a:cs typeface="Calibri"/>
              </a:rPr>
              <a:t>los días </a:t>
            </a:r>
            <a:r>
              <a:rPr dirty="0" sz="1400" spc="75">
                <a:solidFill>
                  <a:srgbClr val="060606"/>
                </a:solidFill>
                <a:latin typeface="Calibri"/>
                <a:cs typeface="Calibri"/>
              </a:rPr>
              <a:t>en que </a:t>
            </a:r>
            <a:r>
              <a:rPr dirty="0" sz="1400" spc="70">
                <a:solidFill>
                  <a:srgbClr val="060606"/>
                </a:solidFill>
                <a:latin typeface="Calibri"/>
                <a:cs typeface="Calibri"/>
              </a:rPr>
              <a:t>permitimos a </a:t>
            </a:r>
            <a:r>
              <a:rPr dirty="0" sz="1400" spc="55">
                <a:solidFill>
                  <a:srgbClr val="060606"/>
                </a:solidFill>
                <a:latin typeface="Calibri"/>
                <a:cs typeface="Calibri"/>
              </a:rPr>
              <a:t>los </a:t>
            </a:r>
            <a:r>
              <a:rPr dirty="0" sz="1400" spc="75">
                <a:solidFill>
                  <a:srgbClr val="060606"/>
                </a:solidFill>
                <a:latin typeface="Calibri"/>
                <a:cs typeface="Calibri"/>
              </a:rPr>
              <a:t>compradores en  </a:t>
            </a:r>
            <a:r>
              <a:rPr dirty="0" sz="1400" spc="65">
                <a:solidFill>
                  <a:srgbClr val="060606"/>
                </a:solidFill>
                <a:latin typeface="Calibri"/>
                <a:cs typeface="Calibri"/>
              </a:rPr>
              <a:t>ver </a:t>
            </a:r>
            <a:r>
              <a:rPr dirty="0" sz="1400" spc="70">
                <a:solidFill>
                  <a:srgbClr val="060606"/>
                </a:solidFill>
                <a:latin typeface="Calibri"/>
                <a:cs typeface="Calibri"/>
              </a:rPr>
              <a:t>su </a:t>
            </a:r>
            <a:r>
              <a:rPr dirty="0" sz="1400" spc="60">
                <a:solidFill>
                  <a:srgbClr val="060606"/>
                </a:solidFill>
                <a:latin typeface="Calibri"/>
                <a:cs typeface="Calibri"/>
              </a:rPr>
              <a:t>casa, </a:t>
            </a:r>
            <a:r>
              <a:rPr dirty="0" sz="1400" spc="65">
                <a:solidFill>
                  <a:srgbClr val="060606"/>
                </a:solidFill>
                <a:latin typeface="Calibri"/>
                <a:cs typeface="Calibri"/>
              </a:rPr>
              <a:t>por </a:t>
            </a:r>
            <a:r>
              <a:rPr dirty="0" sz="1400" spc="55">
                <a:solidFill>
                  <a:srgbClr val="060606"/>
                </a:solidFill>
                <a:latin typeface="Calibri"/>
                <a:cs typeface="Calibri"/>
              </a:rPr>
              <a:t>lo </a:t>
            </a:r>
            <a:r>
              <a:rPr dirty="0" sz="1400" spc="75">
                <a:solidFill>
                  <a:srgbClr val="060606"/>
                </a:solidFill>
                <a:latin typeface="Calibri"/>
                <a:cs typeface="Calibri"/>
              </a:rPr>
              <a:t>que </a:t>
            </a:r>
            <a:r>
              <a:rPr dirty="0" sz="1400" spc="65">
                <a:solidFill>
                  <a:srgbClr val="060606"/>
                </a:solidFill>
                <a:latin typeface="Calibri"/>
                <a:cs typeface="Calibri"/>
              </a:rPr>
              <a:t>es </a:t>
            </a:r>
            <a:r>
              <a:rPr dirty="0" sz="1400" spc="85">
                <a:solidFill>
                  <a:srgbClr val="060606"/>
                </a:solidFill>
                <a:latin typeface="Calibri"/>
                <a:cs typeface="Calibri"/>
              </a:rPr>
              <a:t>más </a:t>
            </a:r>
            <a:r>
              <a:rPr dirty="0" sz="1400" spc="70">
                <a:solidFill>
                  <a:srgbClr val="060606"/>
                </a:solidFill>
                <a:latin typeface="Calibri"/>
                <a:cs typeface="Calibri"/>
              </a:rPr>
              <a:t>probable </a:t>
            </a:r>
            <a:r>
              <a:rPr dirty="0" sz="1400" spc="75">
                <a:solidFill>
                  <a:srgbClr val="060606"/>
                </a:solidFill>
                <a:latin typeface="Calibri"/>
                <a:cs typeface="Calibri"/>
              </a:rPr>
              <a:t>que </a:t>
            </a:r>
            <a:r>
              <a:rPr dirty="0" sz="1400" spc="65">
                <a:solidFill>
                  <a:srgbClr val="060606"/>
                </a:solidFill>
                <a:latin typeface="Calibri"/>
                <a:cs typeface="Calibri"/>
              </a:rPr>
              <a:t>tenga </a:t>
            </a:r>
            <a:r>
              <a:rPr dirty="0" sz="1400" spc="75">
                <a:solidFill>
                  <a:srgbClr val="060606"/>
                </a:solidFill>
                <a:latin typeface="Calibri"/>
                <a:cs typeface="Calibri"/>
              </a:rPr>
              <a:t>un </a:t>
            </a:r>
            <a:r>
              <a:rPr dirty="0" sz="1400" spc="60">
                <a:solidFill>
                  <a:srgbClr val="060606"/>
                </a:solidFill>
                <a:latin typeface="Calibri"/>
                <a:cs typeface="Calibri"/>
              </a:rPr>
              <a:t>aviso </a:t>
            </a:r>
            <a:r>
              <a:rPr dirty="0" sz="1400" spc="65">
                <a:solidFill>
                  <a:srgbClr val="060606"/>
                </a:solidFill>
                <a:latin typeface="Calibri"/>
                <a:cs typeface="Calibri"/>
              </a:rPr>
              <a:t>previo  antes </a:t>
            </a:r>
            <a:r>
              <a:rPr dirty="0" sz="1400" spc="75">
                <a:solidFill>
                  <a:srgbClr val="060606"/>
                </a:solidFill>
                <a:latin typeface="Calibri"/>
                <a:cs typeface="Calibri"/>
              </a:rPr>
              <a:t>de una </a:t>
            </a:r>
            <a:r>
              <a:rPr dirty="0" sz="1400" spc="70">
                <a:solidFill>
                  <a:srgbClr val="060606"/>
                </a:solidFill>
                <a:latin typeface="Calibri"/>
                <a:cs typeface="Calibri"/>
              </a:rPr>
              <a:t>muestra </a:t>
            </a:r>
            <a:r>
              <a:rPr dirty="0" sz="1400" spc="75">
                <a:solidFill>
                  <a:srgbClr val="060606"/>
                </a:solidFill>
                <a:latin typeface="Calibri"/>
                <a:cs typeface="Calibri"/>
              </a:rPr>
              <a:t>que </a:t>
            </a:r>
            <a:r>
              <a:rPr dirty="0" sz="1400" spc="80">
                <a:solidFill>
                  <a:srgbClr val="060606"/>
                </a:solidFill>
                <a:latin typeface="Calibri"/>
                <a:cs typeface="Calibri"/>
              </a:rPr>
              <a:t>hemos </a:t>
            </a:r>
            <a:r>
              <a:rPr dirty="0" sz="1400" spc="65">
                <a:solidFill>
                  <a:srgbClr val="060606"/>
                </a:solidFill>
                <a:latin typeface="Calibri"/>
                <a:cs typeface="Calibri"/>
              </a:rPr>
              <a:t>tenido </a:t>
            </a:r>
            <a:r>
              <a:rPr dirty="0" sz="1400" spc="75">
                <a:solidFill>
                  <a:srgbClr val="060606"/>
                </a:solidFill>
                <a:latin typeface="Calibri"/>
                <a:cs typeface="Calibri"/>
              </a:rPr>
              <a:t>en </a:t>
            </a:r>
            <a:r>
              <a:rPr dirty="0" sz="1400" spc="55">
                <a:solidFill>
                  <a:srgbClr val="060606"/>
                </a:solidFill>
                <a:latin typeface="Calibri"/>
                <a:cs typeface="Calibri"/>
              </a:rPr>
              <a:t>el </a:t>
            </a:r>
            <a:r>
              <a:rPr dirty="0" sz="1400" spc="65">
                <a:solidFill>
                  <a:srgbClr val="060606"/>
                </a:solidFill>
                <a:latin typeface="Calibri"/>
                <a:cs typeface="Calibri"/>
              </a:rPr>
              <a:t>pasado. </a:t>
            </a:r>
            <a:r>
              <a:rPr dirty="0" sz="1400" spc="55">
                <a:solidFill>
                  <a:srgbClr val="060606"/>
                </a:solidFill>
                <a:latin typeface="Calibri"/>
                <a:cs typeface="Calibri"/>
              </a:rPr>
              <a:t>Sin </a:t>
            </a:r>
            <a:r>
              <a:rPr dirty="0" sz="1400" spc="75">
                <a:solidFill>
                  <a:srgbClr val="060606"/>
                </a:solidFill>
                <a:latin typeface="Calibri"/>
                <a:cs typeface="Calibri"/>
              </a:rPr>
              <a:t>embargo,  </a:t>
            </a:r>
            <a:r>
              <a:rPr dirty="0" sz="1400" spc="70">
                <a:solidFill>
                  <a:srgbClr val="060606"/>
                </a:solidFill>
                <a:latin typeface="Calibri"/>
                <a:cs typeface="Calibri"/>
              </a:rPr>
              <a:t>eso </a:t>
            </a:r>
            <a:r>
              <a:rPr dirty="0" sz="1400" spc="75">
                <a:solidFill>
                  <a:srgbClr val="060606"/>
                </a:solidFill>
                <a:latin typeface="Calibri"/>
                <a:cs typeface="Calibri"/>
              </a:rPr>
              <a:t>no </a:t>
            </a:r>
            <a:r>
              <a:rPr dirty="0" sz="1400" spc="55">
                <a:solidFill>
                  <a:srgbClr val="060606"/>
                </a:solidFill>
                <a:latin typeface="Calibri"/>
                <a:cs typeface="Calibri"/>
              </a:rPr>
              <a:t>significa </a:t>
            </a:r>
            <a:r>
              <a:rPr dirty="0" sz="1400" spc="75">
                <a:solidFill>
                  <a:srgbClr val="060606"/>
                </a:solidFill>
                <a:latin typeface="Calibri"/>
                <a:cs typeface="Calibri"/>
              </a:rPr>
              <a:t>que </a:t>
            </a:r>
            <a:r>
              <a:rPr dirty="0" sz="1400" spc="45">
                <a:solidFill>
                  <a:srgbClr val="060606"/>
                </a:solidFill>
                <a:latin typeface="Calibri"/>
                <a:cs typeface="Calibri"/>
              </a:rPr>
              <a:t>si </a:t>
            </a:r>
            <a:r>
              <a:rPr dirty="0" sz="1400" spc="75">
                <a:solidFill>
                  <a:srgbClr val="060606"/>
                </a:solidFill>
                <a:latin typeface="Calibri"/>
                <a:cs typeface="Calibri"/>
              </a:rPr>
              <a:t>tenemos un comprador </a:t>
            </a:r>
            <a:r>
              <a:rPr dirty="0" sz="1400" spc="55">
                <a:solidFill>
                  <a:srgbClr val="060606"/>
                </a:solidFill>
                <a:latin typeface="Calibri"/>
                <a:cs typeface="Calibri"/>
              </a:rPr>
              <a:t>calificado, </a:t>
            </a:r>
            <a:r>
              <a:rPr dirty="0" sz="1400" spc="65">
                <a:solidFill>
                  <a:srgbClr val="060606"/>
                </a:solidFill>
                <a:latin typeface="Calibri"/>
                <a:cs typeface="Calibri"/>
              </a:rPr>
              <a:t>ansioso y </a:t>
            </a:r>
            <a:r>
              <a:rPr dirty="0" sz="1400" spc="45">
                <a:solidFill>
                  <a:srgbClr val="060606"/>
                </a:solidFill>
                <a:latin typeface="Calibri"/>
                <a:cs typeface="Calibri"/>
              </a:rPr>
              <a:t>listo  </a:t>
            </a:r>
            <a:r>
              <a:rPr dirty="0" sz="1400" spc="65">
                <a:solidFill>
                  <a:srgbClr val="060606"/>
                </a:solidFill>
                <a:latin typeface="Calibri"/>
                <a:cs typeface="Calibri"/>
              </a:rPr>
              <a:t>para hacer </a:t>
            </a:r>
            <a:r>
              <a:rPr dirty="0" sz="1400" spc="75">
                <a:solidFill>
                  <a:srgbClr val="060606"/>
                </a:solidFill>
                <a:latin typeface="Calibri"/>
                <a:cs typeface="Calibri"/>
              </a:rPr>
              <a:t>una </a:t>
            </a:r>
            <a:r>
              <a:rPr dirty="0" sz="1400" spc="55">
                <a:solidFill>
                  <a:srgbClr val="060606"/>
                </a:solidFill>
                <a:latin typeface="Calibri"/>
                <a:cs typeface="Calibri"/>
              </a:rPr>
              <a:t>oferta,</a:t>
            </a:r>
            <a:r>
              <a:rPr dirty="0" sz="1400" spc="425">
                <a:solidFill>
                  <a:srgbClr val="060606"/>
                </a:solidFill>
                <a:latin typeface="Calibri"/>
                <a:cs typeface="Calibri"/>
              </a:rPr>
              <a:t> </a:t>
            </a:r>
            <a:r>
              <a:rPr dirty="0" sz="1400" spc="75">
                <a:solidFill>
                  <a:srgbClr val="060606"/>
                </a:solidFill>
                <a:latin typeface="Calibri"/>
                <a:cs typeface="Calibri"/>
              </a:rPr>
              <a:t>queramos </a:t>
            </a:r>
            <a:r>
              <a:rPr dirty="0" sz="1400" spc="65">
                <a:solidFill>
                  <a:srgbClr val="060606"/>
                </a:solidFill>
                <a:latin typeface="Calibri"/>
                <a:cs typeface="Calibri"/>
              </a:rPr>
              <a:t>hacerlo </a:t>
            </a:r>
            <a:r>
              <a:rPr dirty="0" sz="1400" spc="60">
                <a:solidFill>
                  <a:srgbClr val="060606"/>
                </a:solidFill>
                <a:latin typeface="Calibri"/>
                <a:cs typeface="Calibri"/>
              </a:rPr>
              <a:t>esperar. </a:t>
            </a:r>
            <a:r>
              <a:rPr dirty="0" sz="1400" spc="70">
                <a:solidFill>
                  <a:srgbClr val="060606"/>
                </a:solidFill>
                <a:latin typeface="Calibri"/>
                <a:cs typeface="Calibri"/>
              </a:rPr>
              <a:t>Aquí hay </a:t>
            </a:r>
            <a:r>
              <a:rPr dirty="0" sz="1400" spc="60">
                <a:solidFill>
                  <a:srgbClr val="060606"/>
                </a:solidFill>
                <a:latin typeface="Calibri"/>
                <a:cs typeface="Calibri"/>
              </a:rPr>
              <a:t>diez  </a:t>
            </a:r>
            <a:r>
              <a:rPr dirty="0" sz="1400" spc="75">
                <a:solidFill>
                  <a:srgbClr val="060606"/>
                </a:solidFill>
                <a:latin typeface="Calibri"/>
                <a:cs typeface="Calibri"/>
              </a:rPr>
              <a:t>maneras </a:t>
            </a:r>
            <a:r>
              <a:rPr dirty="0" sz="1400" spc="65">
                <a:solidFill>
                  <a:srgbClr val="060606"/>
                </a:solidFill>
                <a:latin typeface="Calibri"/>
                <a:cs typeface="Calibri"/>
              </a:rPr>
              <a:t>rápidas </a:t>
            </a:r>
            <a:r>
              <a:rPr dirty="0" sz="1400" spc="75">
                <a:solidFill>
                  <a:srgbClr val="060606"/>
                </a:solidFill>
                <a:latin typeface="Calibri"/>
                <a:cs typeface="Calibri"/>
              </a:rPr>
              <a:t>de </a:t>
            </a:r>
            <a:r>
              <a:rPr dirty="0" sz="1400" spc="65">
                <a:solidFill>
                  <a:srgbClr val="060606"/>
                </a:solidFill>
                <a:latin typeface="Calibri"/>
                <a:cs typeface="Calibri"/>
              </a:rPr>
              <a:t>preparar </a:t>
            </a:r>
            <a:r>
              <a:rPr dirty="0" sz="1400" spc="70">
                <a:solidFill>
                  <a:srgbClr val="060606"/>
                </a:solidFill>
                <a:latin typeface="Calibri"/>
                <a:cs typeface="Calibri"/>
              </a:rPr>
              <a:t>su </a:t>
            </a:r>
            <a:r>
              <a:rPr dirty="0" sz="1400" spc="65">
                <a:solidFill>
                  <a:srgbClr val="060606"/>
                </a:solidFill>
                <a:latin typeface="Calibri"/>
                <a:cs typeface="Calibri"/>
              </a:rPr>
              <a:t>casa para </a:t>
            </a:r>
            <a:r>
              <a:rPr dirty="0" sz="1400" spc="75">
                <a:solidFill>
                  <a:srgbClr val="060606"/>
                </a:solidFill>
                <a:latin typeface="Calibri"/>
                <a:cs typeface="Calibri"/>
              </a:rPr>
              <a:t>una </a:t>
            </a:r>
            <a:r>
              <a:rPr dirty="0" sz="1400" spc="70">
                <a:solidFill>
                  <a:srgbClr val="060606"/>
                </a:solidFill>
                <a:latin typeface="Calibri"/>
                <a:cs typeface="Calibri"/>
              </a:rPr>
              <a:t>muestra </a:t>
            </a:r>
            <a:r>
              <a:rPr dirty="0" sz="1400" spc="60">
                <a:solidFill>
                  <a:srgbClr val="060606"/>
                </a:solidFill>
                <a:latin typeface="Calibri"/>
                <a:cs typeface="Calibri"/>
              </a:rPr>
              <a:t>del </a:t>
            </a:r>
            <a:r>
              <a:rPr dirty="0" sz="1400" spc="75">
                <a:solidFill>
                  <a:srgbClr val="060606"/>
                </a:solidFill>
                <a:latin typeface="Calibri"/>
                <a:cs typeface="Calibri"/>
              </a:rPr>
              <a:t>comprador  </a:t>
            </a:r>
            <a:r>
              <a:rPr dirty="0" sz="1400" spc="50">
                <a:solidFill>
                  <a:srgbClr val="060606"/>
                </a:solidFill>
                <a:latin typeface="Calibri"/>
                <a:cs typeface="Calibri"/>
              </a:rPr>
              <a:t>(¡sin </a:t>
            </a:r>
            <a:r>
              <a:rPr dirty="0" sz="1400" spc="75">
                <a:solidFill>
                  <a:srgbClr val="060606"/>
                </a:solidFill>
                <a:latin typeface="Calibri"/>
                <a:cs typeface="Calibri"/>
              </a:rPr>
              <a:t>romper </a:t>
            </a:r>
            <a:r>
              <a:rPr dirty="0" sz="1400" spc="70">
                <a:solidFill>
                  <a:srgbClr val="060606"/>
                </a:solidFill>
                <a:latin typeface="Calibri"/>
                <a:cs typeface="Calibri"/>
              </a:rPr>
              <a:t>a</a:t>
            </a:r>
            <a:r>
              <a:rPr dirty="0" sz="1400" spc="-25">
                <a:solidFill>
                  <a:srgbClr val="060606"/>
                </a:solidFill>
                <a:latin typeface="Calibri"/>
                <a:cs typeface="Calibri"/>
              </a:rPr>
              <a:t> </a:t>
            </a:r>
            <a:r>
              <a:rPr dirty="0" sz="1400" spc="60">
                <a:solidFill>
                  <a:srgbClr val="060606"/>
                </a:solidFill>
                <a:latin typeface="Calibri"/>
                <a:cs typeface="Calibri"/>
              </a:rPr>
              <a:t>sudar!)</a:t>
            </a:r>
            <a:endParaRPr sz="1400">
              <a:latin typeface="Calibri"/>
              <a:cs typeface="Calibri"/>
            </a:endParaRPr>
          </a:p>
        </p:txBody>
      </p:sp>
      <p:sp>
        <p:nvSpPr>
          <p:cNvPr id="16" name="object 16"/>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8" name="object 8"/>
          <p:cNvSpPr txBox="1"/>
          <p:nvPr/>
        </p:nvSpPr>
        <p:spPr>
          <a:xfrm>
            <a:off x="1379474" y="6348323"/>
            <a:ext cx="135890" cy="238760"/>
          </a:xfrm>
          <a:prstGeom prst="rect">
            <a:avLst/>
          </a:prstGeom>
        </p:spPr>
        <p:txBody>
          <a:bodyPr wrap="square" lIns="0" tIns="12700" rIns="0" bIns="0" rtlCol="0" vert="horz">
            <a:spAutoFit/>
          </a:bodyPr>
          <a:lstStyle/>
          <a:p>
            <a:pPr marL="12700">
              <a:lnSpc>
                <a:spcPct val="100000"/>
              </a:lnSpc>
              <a:spcBef>
                <a:spcPts val="100"/>
              </a:spcBef>
            </a:pPr>
            <a:r>
              <a:rPr dirty="0" sz="1400" spc="-204">
                <a:solidFill>
                  <a:srgbClr val="030303"/>
                </a:solidFill>
                <a:latin typeface="Arial"/>
                <a:cs typeface="Arial"/>
              </a:rPr>
              <a:t>1.</a:t>
            </a:r>
            <a:endParaRPr sz="1400">
              <a:latin typeface="Arial"/>
              <a:cs typeface="Arial"/>
            </a:endParaRPr>
          </a:p>
        </p:txBody>
      </p:sp>
      <p:sp>
        <p:nvSpPr>
          <p:cNvPr id="9" name="object 9"/>
          <p:cNvSpPr txBox="1"/>
          <p:nvPr/>
        </p:nvSpPr>
        <p:spPr>
          <a:xfrm>
            <a:off x="1368297" y="6737197"/>
            <a:ext cx="146050" cy="835660"/>
          </a:xfrm>
          <a:prstGeom prst="rect">
            <a:avLst/>
          </a:prstGeom>
        </p:spPr>
        <p:txBody>
          <a:bodyPr wrap="square" lIns="0" tIns="71755" rIns="0" bIns="0" rtlCol="0" vert="horz">
            <a:spAutoFit/>
          </a:bodyPr>
          <a:lstStyle/>
          <a:p>
            <a:pPr marL="12700">
              <a:lnSpc>
                <a:spcPct val="100000"/>
              </a:lnSpc>
              <a:spcBef>
                <a:spcPts val="565"/>
              </a:spcBef>
            </a:pPr>
            <a:r>
              <a:rPr dirty="0" sz="1400" spc="-120">
                <a:solidFill>
                  <a:srgbClr val="0A0A0A"/>
                </a:solidFill>
                <a:latin typeface="Arial"/>
                <a:cs typeface="Arial"/>
              </a:rPr>
              <a:t>2.</a:t>
            </a:r>
            <a:endParaRPr sz="1400">
              <a:latin typeface="Arial"/>
              <a:cs typeface="Arial"/>
            </a:endParaRPr>
          </a:p>
          <a:p>
            <a:pPr marL="12700">
              <a:lnSpc>
                <a:spcPct val="100000"/>
              </a:lnSpc>
              <a:spcBef>
                <a:spcPts val="464"/>
              </a:spcBef>
            </a:pPr>
            <a:r>
              <a:rPr dirty="0" sz="1400" spc="-120">
                <a:solidFill>
                  <a:srgbClr val="050505"/>
                </a:solidFill>
                <a:latin typeface="Arial"/>
                <a:cs typeface="Arial"/>
              </a:rPr>
              <a:t>3.</a:t>
            </a:r>
            <a:endParaRPr sz="1400">
              <a:latin typeface="Arial"/>
              <a:cs typeface="Arial"/>
            </a:endParaRPr>
          </a:p>
          <a:p>
            <a:pPr marL="12700">
              <a:lnSpc>
                <a:spcPct val="100000"/>
              </a:lnSpc>
              <a:spcBef>
                <a:spcPts val="405"/>
              </a:spcBef>
            </a:pPr>
            <a:r>
              <a:rPr dirty="0" sz="1400" spc="-120">
                <a:solidFill>
                  <a:srgbClr val="090909"/>
                </a:solidFill>
                <a:latin typeface="Arial"/>
                <a:cs typeface="Arial"/>
              </a:rPr>
              <a:t>4.</a:t>
            </a:r>
            <a:endParaRPr sz="1400">
              <a:latin typeface="Arial"/>
              <a:cs typeface="Arial"/>
            </a:endParaRPr>
          </a:p>
        </p:txBody>
      </p:sp>
      <p:sp>
        <p:nvSpPr>
          <p:cNvPr id="10" name="object 10"/>
          <p:cNvSpPr txBox="1"/>
          <p:nvPr/>
        </p:nvSpPr>
        <p:spPr>
          <a:xfrm>
            <a:off x="1371980" y="7781518"/>
            <a:ext cx="142875" cy="238760"/>
          </a:xfrm>
          <a:prstGeom prst="rect">
            <a:avLst/>
          </a:prstGeom>
        </p:spPr>
        <p:txBody>
          <a:bodyPr wrap="square" lIns="0" tIns="12700" rIns="0" bIns="0" rtlCol="0" vert="horz">
            <a:spAutoFit/>
          </a:bodyPr>
          <a:lstStyle/>
          <a:p>
            <a:pPr marL="12700">
              <a:lnSpc>
                <a:spcPct val="100000"/>
              </a:lnSpc>
              <a:spcBef>
                <a:spcPts val="100"/>
              </a:spcBef>
            </a:pPr>
            <a:r>
              <a:rPr dirty="0" sz="1400" spc="-150">
                <a:solidFill>
                  <a:srgbClr val="060606"/>
                </a:solidFill>
                <a:latin typeface="Arial"/>
                <a:cs typeface="Arial"/>
              </a:rPr>
              <a:t>5.</a:t>
            </a:r>
            <a:endParaRPr sz="1400">
              <a:latin typeface="Arial"/>
              <a:cs typeface="Arial"/>
            </a:endParaRPr>
          </a:p>
        </p:txBody>
      </p:sp>
      <p:sp>
        <p:nvSpPr>
          <p:cNvPr id="11" name="object 11"/>
          <p:cNvSpPr txBox="1">
            <a:spLocks noGrp="1"/>
          </p:cNvSpPr>
          <p:nvPr>
            <p:ph type="title"/>
          </p:nvPr>
        </p:nvSpPr>
        <p:spPr>
          <a:prstGeom prst="rect"/>
        </p:spPr>
        <p:txBody>
          <a:bodyPr wrap="square" lIns="0" tIns="12700" rIns="0" bIns="0" rtlCol="0" vert="horz">
            <a:spAutoFit/>
          </a:bodyPr>
          <a:lstStyle/>
          <a:p>
            <a:pPr marL="12700">
              <a:lnSpc>
                <a:spcPct val="100000"/>
              </a:lnSpc>
              <a:spcBef>
                <a:spcPts val="100"/>
              </a:spcBef>
            </a:pPr>
            <a:r>
              <a:rPr dirty="0" spc="-350"/>
              <a:t>10 </a:t>
            </a:r>
            <a:r>
              <a:rPr dirty="0" spc="-525"/>
              <a:t>FORMAS </a:t>
            </a:r>
            <a:r>
              <a:rPr dirty="0" spc="-490"/>
              <a:t>RÁPIDAS</a:t>
            </a:r>
            <a:r>
              <a:rPr dirty="0" spc="-750"/>
              <a:t> </a:t>
            </a:r>
            <a:r>
              <a:rPr dirty="0" spc="-445"/>
              <a:t>DE</a:t>
            </a:r>
          </a:p>
        </p:txBody>
      </p:sp>
      <p:sp>
        <p:nvSpPr>
          <p:cNvPr id="12" name="object 12"/>
          <p:cNvSpPr txBox="1"/>
          <p:nvPr/>
        </p:nvSpPr>
        <p:spPr>
          <a:xfrm>
            <a:off x="1278153" y="4544148"/>
            <a:ext cx="5197475" cy="1507490"/>
          </a:xfrm>
          <a:prstGeom prst="rect">
            <a:avLst/>
          </a:prstGeom>
        </p:spPr>
        <p:txBody>
          <a:bodyPr wrap="square" lIns="0" tIns="12700" rIns="0" bIns="0" rtlCol="0" vert="horz">
            <a:spAutoFit/>
          </a:bodyPr>
          <a:lstStyle/>
          <a:p>
            <a:pPr algn="ctr" marR="4445">
              <a:lnSpc>
                <a:spcPts val="4130"/>
              </a:lnSpc>
              <a:spcBef>
                <a:spcPts val="100"/>
              </a:spcBef>
            </a:pPr>
            <a:r>
              <a:rPr dirty="0" u="sng" sz="3550" spc="-85" b="1">
                <a:solidFill>
                  <a:srgbClr val="000001"/>
                </a:solidFill>
                <a:uFill>
                  <a:solidFill>
                    <a:srgbClr val="000001"/>
                  </a:solidFill>
                </a:uFill>
                <a:latin typeface="Arial"/>
                <a:cs typeface="Arial"/>
              </a:rPr>
              <a:t>ESTAR</a:t>
            </a:r>
            <a:r>
              <a:rPr dirty="0" u="sng" sz="3550" spc="-220" b="1">
                <a:solidFill>
                  <a:srgbClr val="000001"/>
                </a:solidFill>
                <a:uFill>
                  <a:solidFill>
                    <a:srgbClr val="000001"/>
                  </a:solidFill>
                </a:uFill>
                <a:latin typeface="Arial"/>
                <a:cs typeface="Arial"/>
              </a:rPr>
              <a:t> </a:t>
            </a:r>
            <a:r>
              <a:rPr dirty="0" u="sng" sz="3550" spc="-105" b="1">
                <a:solidFill>
                  <a:srgbClr val="000001"/>
                </a:solidFill>
                <a:uFill>
                  <a:solidFill>
                    <a:srgbClr val="000001"/>
                  </a:solidFill>
                </a:uFill>
                <a:latin typeface="Arial"/>
                <a:cs typeface="Arial"/>
              </a:rPr>
              <a:t>LISTO</a:t>
            </a:r>
            <a:endParaRPr sz="3550">
              <a:latin typeface="Arial"/>
              <a:cs typeface="Arial"/>
            </a:endParaRPr>
          </a:p>
          <a:p>
            <a:pPr algn="ctr">
              <a:lnSpc>
                <a:spcPts val="4395"/>
              </a:lnSpc>
            </a:pPr>
            <a:r>
              <a:rPr dirty="0" sz="3800" spc="-330" b="1">
                <a:solidFill>
                  <a:srgbClr val="000001"/>
                </a:solidFill>
                <a:latin typeface="Times New Roman"/>
                <a:cs typeface="Times New Roman"/>
              </a:rPr>
              <a:t>¡PARA </a:t>
            </a:r>
            <a:r>
              <a:rPr dirty="0" sz="3800" spc="-375" b="1">
                <a:solidFill>
                  <a:srgbClr val="000001"/>
                </a:solidFill>
                <a:latin typeface="Times New Roman"/>
                <a:cs typeface="Times New Roman"/>
              </a:rPr>
              <a:t>UNA</a:t>
            </a:r>
            <a:r>
              <a:rPr dirty="0" sz="3800" spc="-60" b="1">
                <a:solidFill>
                  <a:srgbClr val="000001"/>
                </a:solidFill>
                <a:latin typeface="Times New Roman"/>
                <a:cs typeface="Times New Roman"/>
              </a:rPr>
              <a:t> </a:t>
            </a:r>
            <a:r>
              <a:rPr dirty="0" sz="3800" spc="-325" b="1">
                <a:solidFill>
                  <a:srgbClr val="000001"/>
                </a:solidFill>
                <a:latin typeface="Times New Roman"/>
                <a:cs typeface="Times New Roman"/>
              </a:rPr>
              <a:t>EXPOSICIÓN!</a:t>
            </a:r>
            <a:endParaRPr sz="3800">
              <a:latin typeface="Times New Roman"/>
              <a:cs typeface="Times New Roman"/>
            </a:endParaRPr>
          </a:p>
          <a:p>
            <a:pPr algn="ctr" marL="8890">
              <a:lnSpc>
                <a:spcPts val="3145"/>
              </a:lnSpc>
            </a:pPr>
            <a:r>
              <a:rPr dirty="0" sz="2650" b="1" i="1">
                <a:latin typeface="Palatino Linotype"/>
                <a:cs typeface="Palatino Linotype"/>
              </a:rPr>
              <a:t>(¡En </a:t>
            </a:r>
            <a:r>
              <a:rPr dirty="0" sz="2650" spc="20" b="1" i="1">
                <a:latin typeface="Palatino Linotype"/>
                <a:cs typeface="Palatino Linotype"/>
              </a:rPr>
              <a:t>10 </a:t>
            </a:r>
            <a:r>
              <a:rPr dirty="0" sz="2650" spc="-60" b="1" i="1">
                <a:latin typeface="Palatino Linotype"/>
                <a:cs typeface="Palatino Linotype"/>
              </a:rPr>
              <a:t>minutos </a:t>
            </a:r>
            <a:r>
              <a:rPr dirty="0" sz="2650" spc="-170" b="1" i="1">
                <a:latin typeface="Palatino Linotype"/>
                <a:cs typeface="Palatino Linotype"/>
              </a:rPr>
              <a:t>o</a:t>
            </a:r>
            <a:r>
              <a:rPr dirty="0" sz="2650" spc="229" b="1" i="1">
                <a:latin typeface="Palatino Linotype"/>
                <a:cs typeface="Palatino Linotype"/>
              </a:rPr>
              <a:t> </a:t>
            </a:r>
            <a:r>
              <a:rPr dirty="0" sz="2650" spc="-30" b="1" i="1">
                <a:latin typeface="Palatino Linotype"/>
                <a:cs typeface="Palatino Linotype"/>
              </a:rPr>
              <a:t>menos!)</a:t>
            </a:r>
            <a:endParaRPr sz="2650">
              <a:latin typeface="Palatino Linotype"/>
              <a:cs typeface="Palatino Linotype"/>
            </a:endParaRPr>
          </a:p>
        </p:txBody>
      </p:sp>
      <p:sp>
        <p:nvSpPr>
          <p:cNvPr id="13" name="object 13"/>
          <p:cNvSpPr txBox="1"/>
          <p:nvPr/>
        </p:nvSpPr>
        <p:spPr>
          <a:xfrm>
            <a:off x="1693036" y="6352654"/>
            <a:ext cx="1692910" cy="1986914"/>
          </a:xfrm>
          <a:prstGeom prst="rect">
            <a:avLst/>
          </a:prstGeom>
        </p:spPr>
        <p:txBody>
          <a:bodyPr wrap="square" lIns="0" tIns="6350" rIns="0" bIns="0" rtlCol="0" vert="horz">
            <a:spAutoFit/>
          </a:bodyPr>
          <a:lstStyle/>
          <a:p>
            <a:pPr marL="12700" marR="54610" indent="10795">
              <a:lnSpc>
                <a:spcPct val="103699"/>
              </a:lnSpc>
              <a:spcBef>
                <a:spcPts val="50"/>
              </a:spcBef>
            </a:pPr>
            <a:r>
              <a:rPr dirty="0" sz="1100" spc="-20">
                <a:solidFill>
                  <a:srgbClr val="050505"/>
                </a:solidFill>
                <a:latin typeface="Arial"/>
                <a:cs typeface="Arial"/>
              </a:rPr>
              <a:t>Poner los </a:t>
            </a:r>
            <a:r>
              <a:rPr dirty="0" sz="1100" spc="-25">
                <a:solidFill>
                  <a:srgbClr val="050505"/>
                </a:solidFill>
                <a:latin typeface="Arial"/>
                <a:cs typeface="Arial"/>
              </a:rPr>
              <a:t>platos sucios del  fregadero </a:t>
            </a:r>
            <a:r>
              <a:rPr dirty="0" sz="1100" spc="-15">
                <a:solidFill>
                  <a:srgbClr val="050505"/>
                </a:solidFill>
                <a:latin typeface="Arial"/>
                <a:cs typeface="Arial"/>
              </a:rPr>
              <a:t>en el</a:t>
            </a:r>
            <a:r>
              <a:rPr dirty="0" sz="1100" spc="-155">
                <a:solidFill>
                  <a:srgbClr val="050505"/>
                </a:solidFill>
                <a:latin typeface="Arial"/>
                <a:cs typeface="Arial"/>
              </a:rPr>
              <a:t> </a:t>
            </a:r>
            <a:r>
              <a:rPr dirty="0" sz="1100" spc="-25">
                <a:solidFill>
                  <a:srgbClr val="050505"/>
                </a:solidFill>
                <a:latin typeface="Arial"/>
                <a:cs typeface="Arial"/>
              </a:rPr>
              <a:t>lavavajillas.</a:t>
            </a:r>
            <a:endParaRPr sz="1100">
              <a:latin typeface="Arial"/>
              <a:cs typeface="Arial"/>
            </a:endParaRPr>
          </a:p>
          <a:p>
            <a:pPr marL="23495" marR="5080">
              <a:lnSpc>
                <a:spcPct val="127699"/>
              </a:lnSpc>
              <a:spcBef>
                <a:spcPts val="30"/>
              </a:spcBef>
            </a:pPr>
            <a:r>
              <a:rPr dirty="0" sz="1400" spc="-20">
                <a:solidFill>
                  <a:srgbClr val="040404"/>
                </a:solidFill>
                <a:latin typeface="Arial"/>
                <a:cs typeface="Arial"/>
              </a:rPr>
              <a:t>Hacer las </a:t>
            </a:r>
            <a:r>
              <a:rPr dirty="0" sz="1400" spc="-25">
                <a:solidFill>
                  <a:srgbClr val="040404"/>
                </a:solidFill>
                <a:latin typeface="Arial"/>
                <a:cs typeface="Arial"/>
              </a:rPr>
              <a:t>camas.  </a:t>
            </a:r>
            <a:r>
              <a:rPr dirty="0" sz="1400" spc="-10">
                <a:solidFill>
                  <a:srgbClr val="030303"/>
                </a:solidFill>
                <a:latin typeface="Arial"/>
                <a:cs typeface="Arial"/>
              </a:rPr>
              <a:t>Vaciar </a:t>
            </a:r>
            <a:r>
              <a:rPr dirty="0" sz="1400" spc="-5">
                <a:solidFill>
                  <a:srgbClr val="030303"/>
                </a:solidFill>
                <a:latin typeface="Arial"/>
                <a:cs typeface="Arial"/>
              </a:rPr>
              <a:t>la</a:t>
            </a:r>
            <a:r>
              <a:rPr dirty="0" sz="1400" spc="-40">
                <a:solidFill>
                  <a:srgbClr val="030303"/>
                </a:solidFill>
                <a:latin typeface="Arial"/>
                <a:cs typeface="Arial"/>
              </a:rPr>
              <a:t> </a:t>
            </a:r>
            <a:r>
              <a:rPr dirty="0" sz="1400" spc="-10">
                <a:solidFill>
                  <a:srgbClr val="030303"/>
                </a:solidFill>
                <a:latin typeface="Arial"/>
                <a:cs typeface="Arial"/>
              </a:rPr>
              <a:t>basura.</a:t>
            </a:r>
            <a:endParaRPr sz="1400">
              <a:latin typeface="Arial"/>
              <a:cs typeface="Arial"/>
            </a:endParaRPr>
          </a:p>
          <a:p>
            <a:pPr marL="19685" marR="5080" indent="3810">
              <a:lnSpc>
                <a:spcPts val="1380"/>
              </a:lnSpc>
              <a:spcBef>
                <a:spcPts val="730"/>
              </a:spcBef>
            </a:pPr>
            <a:r>
              <a:rPr dirty="0" sz="1400" spc="-40">
                <a:solidFill>
                  <a:srgbClr val="050505"/>
                </a:solidFill>
                <a:latin typeface="Arial"/>
                <a:cs typeface="Arial"/>
              </a:rPr>
              <a:t>Poner </a:t>
            </a:r>
            <a:r>
              <a:rPr dirty="0" sz="1400" spc="-25">
                <a:solidFill>
                  <a:srgbClr val="050505"/>
                </a:solidFill>
                <a:latin typeface="Arial"/>
                <a:cs typeface="Arial"/>
              </a:rPr>
              <a:t>la</a:t>
            </a:r>
            <a:r>
              <a:rPr dirty="0" sz="1400" spc="-295">
                <a:solidFill>
                  <a:srgbClr val="050505"/>
                </a:solidFill>
                <a:latin typeface="Arial"/>
                <a:cs typeface="Arial"/>
              </a:rPr>
              <a:t> </a:t>
            </a:r>
            <a:r>
              <a:rPr dirty="0" sz="1400" spc="-35">
                <a:solidFill>
                  <a:srgbClr val="050505"/>
                </a:solidFill>
                <a:latin typeface="Arial"/>
                <a:cs typeface="Arial"/>
              </a:rPr>
              <a:t>ropa </a:t>
            </a:r>
            <a:r>
              <a:rPr dirty="0" sz="1400" spc="-40">
                <a:solidFill>
                  <a:srgbClr val="050505"/>
                </a:solidFill>
                <a:latin typeface="Arial"/>
                <a:cs typeface="Arial"/>
              </a:rPr>
              <a:t>sucia </a:t>
            </a:r>
            <a:r>
              <a:rPr dirty="0" sz="1400" spc="-45">
                <a:solidFill>
                  <a:srgbClr val="050505"/>
                </a:solidFill>
                <a:latin typeface="Arial"/>
                <a:cs typeface="Arial"/>
              </a:rPr>
              <a:t>en  </a:t>
            </a:r>
            <a:r>
              <a:rPr dirty="0" sz="1400" spc="-25">
                <a:solidFill>
                  <a:srgbClr val="050505"/>
                </a:solidFill>
                <a:latin typeface="Arial"/>
                <a:cs typeface="Arial"/>
              </a:rPr>
              <a:t>la</a:t>
            </a:r>
            <a:r>
              <a:rPr dirty="0" sz="1400" spc="-95">
                <a:solidFill>
                  <a:srgbClr val="050505"/>
                </a:solidFill>
                <a:latin typeface="Arial"/>
                <a:cs typeface="Arial"/>
              </a:rPr>
              <a:t> </a:t>
            </a:r>
            <a:r>
              <a:rPr dirty="0" sz="1400" spc="-45">
                <a:solidFill>
                  <a:srgbClr val="050505"/>
                </a:solidFill>
                <a:latin typeface="Arial"/>
                <a:cs typeface="Arial"/>
              </a:rPr>
              <a:t>lavadora.</a:t>
            </a:r>
            <a:endParaRPr sz="1400">
              <a:latin typeface="Arial"/>
              <a:cs typeface="Arial"/>
            </a:endParaRPr>
          </a:p>
          <a:p>
            <a:pPr algn="just" marL="15875" marR="245745" indent="6985">
              <a:lnSpc>
                <a:spcPts val="1410"/>
              </a:lnSpc>
              <a:spcBef>
                <a:spcPts val="715"/>
              </a:spcBef>
            </a:pPr>
            <a:r>
              <a:rPr dirty="0" sz="1400" spc="-25">
                <a:solidFill>
                  <a:srgbClr val="050505"/>
                </a:solidFill>
                <a:latin typeface="Arial"/>
                <a:cs typeface="Arial"/>
              </a:rPr>
              <a:t>Pasa </a:t>
            </a:r>
            <a:r>
              <a:rPr dirty="0" sz="1400" spc="-15">
                <a:solidFill>
                  <a:srgbClr val="050505"/>
                </a:solidFill>
                <a:latin typeface="Arial"/>
                <a:cs typeface="Arial"/>
              </a:rPr>
              <a:t>la</a:t>
            </a:r>
            <a:r>
              <a:rPr dirty="0" sz="1400" spc="-185">
                <a:solidFill>
                  <a:srgbClr val="050505"/>
                </a:solidFill>
                <a:latin typeface="Arial"/>
                <a:cs typeface="Arial"/>
              </a:rPr>
              <a:t> </a:t>
            </a:r>
            <a:r>
              <a:rPr dirty="0" sz="1400" spc="-30">
                <a:solidFill>
                  <a:srgbClr val="050505"/>
                </a:solidFill>
                <a:latin typeface="Arial"/>
                <a:cs typeface="Arial"/>
              </a:rPr>
              <a:t>aspiradora  rápidamente </a:t>
            </a:r>
            <a:r>
              <a:rPr dirty="0" sz="1400" spc="-20">
                <a:solidFill>
                  <a:srgbClr val="050505"/>
                </a:solidFill>
                <a:latin typeface="Arial"/>
                <a:cs typeface="Arial"/>
              </a:rPr>
              <a:t>por</a:t>
            </a:r>
            <a:r>
              <a:rPr dirty="0" sz="1400" spc="-155">
                <a:solidFill>
                  <a:srgbClr val="050505"/>
                </a:solidFill>
                <a:latin typeface="Arial"/>
                <a:cs typeface="Arial"/>
              </a:rPr>
              <a:t> </a:t>
            </a:r>
            <a:r>
              <a:rPr dirty="0" sz="1400" spc="-30">
                <a:solidFill>
                  <a:srgbClr val="050505"/>
                </a:solidFill>
                <a:latin typeface="Arial"/>
                <a:cs typeface="Arial"/>
              </a:rPr>
              <a:t>la  casa.</a:t>
            </a:r>
            <a:endParaRPr sz="1400">
              <a:latin typeface="Arial"/>
              <a:cs typeface="Arial"/>
            </a:endParaRPr>
          </a:p>
        </p:txBody>
      </p:sp>
      <p:sp>
        <p:nvSpPr>
          <p:cNvPr id="14" name="object 14"/>
          <p:cNvSpPr txBox="1"/>
          <p:nvPr/>
        </p:nvSpPr>
        <p:spPr>
          <a:xfrm>
            <a:off x="3924934" y="6348323"/>
            <a:ext cx="2650490" cy="1851660"/>
          </a:xfrm>
          <a:prstGeom prst="rect">
            <a:avLst/>
          </a:prstGeom>
        </p:spPr>
        <p:txBody>
          <a:bodyPr wrap="square" lIns="0" tIns="46990" rIns="0" bIns="0" rtlCol="0" vert="horz">
            <a:spAutoFit/>
          </a:bodyPr>
          <a:lstStyle/>
          <a:p>
            <a:pPr marL="325755" marR="5080" indent="-313055">
              <a:lnSpc>
                <a:spcPts val="1410"/>
              </a:lnSpc>
              <a:spcBef>
                <a:spcPts val="370"/>
              </a:spcBef>
              <a:buClr>
                <a:srgbClr val="080808"/>
              </a:buClr>
              <a:buAutoNum type="arabicPeriod" startAt="6"/>
              <a:tabLst>
                <a:tab pos="344170" algn="l"/>
                <a:tab pos="344805" algn="l"/>
              </a:tabLst>
            </a:pPr>
            <a:r>
              <a:rPr dirty="0" sz="1400">
                <a:solidFill>
                  <a:srgbClr val="050505"/>
                </a:solidFill>
                <a:latin typeface="Arial"/>
                <a:cs typeface="Arial"/>
              </a:rPr>
              <a:t>Pasa </a:t>
            </a:r>
            <a:r>
              <a:rPr dirty="0" sz="1400" spc="-5">
                <a:solidFill>
                  <a:srgbClr val="050505"/>
                </a:solidFill>
                <a:latin typeface="Arial"/>
                <a:cs typeface="Arial"/>
              </a:rPr>
              <a:t>una escobilla alrededor  de la </a:t>
            </a:r>
            <a:r>
              <a:rPr dirty="0" sz="1400">
                <a:solidFill>
                  <a:srgbClr val="050505"/>
                </a:solidFill>
                <a:latin typeface="Arial"/>
                <a:cs typeface="Arial"/>
              </a:rPr>
              <a:t>taza </a:t>
            </a:r>
            <a:r>
              <a:rPr dirty="0" sz="1400" spc="-5">
                <a:solidFill>
                  <a:srgbClr val="050505"/>
                </a:solidFill>
                <a:latin typeface="Arial"/>
                <a:cs typeface="Arial"/>
              </a:rPr>
              <a:t>del</a:t>
            </a:r>
            <a:r>
              <a:rPr dirty="0" sz="1400" spc="-25">
                <a:solidFill>
                  <a:srgbClr val="050505"/>
                </a:solidFill>
                <a:latin typeface="Arial"/>
                <a:cs typeface="Arial"/>
              </a:rPr>
              <a:t> </a:t>
            </a:r>
            <a:r>
              <a:rPr dirty="0" sz="1400">
                <a:solidFill>
                  <a:srgbClr val="050505"/>
                </a:solidFill>
                <a:latin typeface="Arial"/>
                <a:cs typeface="Arial"/>
              </a:rPr>
              <a:t>váter.</a:t>
            </a:r>
            <a:endParaRPr sz="1400">
              <a:latin typeface="Arial"/>
              <a:cs typeface="Arial"/>
            </a:endParaRPr>
          </a:p>
          <a:p>
            <a:pPr marL="344805" indent="-332105">
              <a:lnSpc>
                <a:spcPct val="100000"/>
              </a:lnSpc>
              <a:spcBef>
                <a:spcPts val="434"/>
              </a:spcBef>
              <a:buClr>
                <a:srgbClr val="080808"/>
              </a:buClr>
              <a:buAutoNum type="arabicPeriod" startAt="6"/>
              <a:tabLst>
                <a:tab pos="344170" algn="l"/>
                <a:tab pos="344805" algn="l"/>
              </a:tabLst>
            </a:pPr>
            <a:r>
              <a:rPr dirty="0" sz="1400" spc="-35">
                <a:solidFill>
                  <a:srgbClr val="050505"/>
                </a:solidFill>
                <a:latin typeface="Arial"/>
                <a:cs typeface="Arial"/>
              </a:rPr>
              <a:t>Limpia </a:t>
            </a:r>
            <a:r>
              <a:rPr dirty="0" sz="1400" spc="-30">
                <a:solidFill>
                  <a:srgbClr val="050505"/>
                </a:solidFill>
                <a:latin typeface="Arial"/>
                <a:cs typeface="Arial"/>
              </a:rPr>
              <a:t>los </a:t>
            </a:r>
            <a:r>
              <a:rPr dirty="0" sz="1400" spc="-35">
                <a:solidFill>
                  <a:srgbClr val="050505"/>
                </a:solidFill>
                <a:latin typeface="Arial"/>
                <a:cs typeface="Arial"/>
              </a:rPr>
              <a:t>grifos </a:t>
            </a:r>
            <a:r>
              <a:rPr dirty="0" sz="1400">
                <a:solidFill>
                  <a:srgbClr val="050505"/>
                </a:solidFill>
                <a:latin typeface="Arial"/>
                <a:cs typeface="Arial"/>
              </a:rPr>
              <a:t>y</a:t>
            </a:r>
            <a:r>
              <a:rPr dirty="0" sz="1400" spc="-295">
                <a:solidFill>
                  <a:srgbClr val="050505"/>
                </a:solidFill>
                <a:latin typeface="Arial"/>
                <a:cs typeface="Arial"/>
              </a:rPr>
              <a:t> </a:t>
            </a:r>
            <a:r>
              <a:rPr dirty="0" sz="1400" spc="-30">
                <a:solidFill>
                  <a:srgbClr val="050505"/>
                </a:solidFill>
                <a:latin typeface="Arial"/>
                <a:cs typeface="Arial"/>
              </a:rPr>
              <a:t>los </a:t>
            </a:r>
            <a:r>
              <a:rPr dirty="0" sz="1400" spc="-35">
                <a:solidFill>
                  <a:srgbClr val="050505"/>
                </a:solidFill>
                <a:latin typeface="Arial"/>
                <a:cs typeface="Arial"/>
              </a:rPr>
              <a:t>lavabos.</a:t>
            </a:r>
            <a:endParaRPr sz="1400">
              <a:latin typeface="Arial"/>
              <a:cs typeface="Arial"/>
            </a:endParaRPr>
          </a:p>
          <a:p>
            <a:pPr marL="344805" indent="-332105">
              <a:lnSpc>
                <a:spcPct val="100000"/>
              </a:lnSpc>
              <a:spcBef>
                <a:spcPts val="465"/>
              </a:spcBef>
              <a:buClr>
                <a:srgbClr val="080808"/>
              </a:buClr>
              <a:buAutoNum type="arabicPeriod" startAt="6"/>
              <a:tabLst>
                <a:tab pos="344170" algn="l"/>
                <a:tab pos="344805" algn="l"/>
              </a:tabLst>
            </a:pPr>
            <a:r>
              <a:rPr dirty="0" sz="1400" spc="-20">
                <a:solidFill>
                  <a:srgbClr val="030303"/>
                </a:solidFill>
                <a:latin typeface="Arial"/>
                <a:cs typeface="Arial"/>
              </a:rPr>
              <a:t>Encienda todas las</a:t>
            </a:r>
            <a:r>
              <a:rPr dirty="0" sz="1400" spc="-90">
                <a:solidFill>
                  <a:srgbClr val="030303"/>
                </a:solidFill>
                <a:latin typeface="Arial"/>
                <a:cs typeface="Arial"/>
              </a:rPr>
              <a:t> </a:t>
            </a:r>
            <a:r>
              <a:rPr dirty="0" sz="1400" spc="-20">
                <a:solidFill>
                  <a:srgbClr val="030303"/>
                </a:solidFill>
                <a:latin typeface="Arial"/>
                <a:cs typeface="Arial"/>
              </a:rPr>
              <a:t>luces.</a:t>
            </a:r>
            <a:endParaRPr sz="1400">
              <a:latin typeface="Arial"/>
              <a:cs typeface="Arial"/>
            </a:endParaRPr>
          </a:p>
          <a:p>
            <a:pPr marL="325755" marR="194945" indent="-313055">
              <a:lnSpc>
                <a:spcPts val="1380"/>
              </a:lnSpc>
              <a:spcBef>
                <a:spcPts val="735"/>
              </a:spcBef>
              <a:buClr>
                <a:srgbClr val="080808"/>
              </a:buClr>
              <a:buAutoNum type="arabicPeriod" startAt="6"/>
              <a:tabLst>
                <a:tab pos="344170" algn="l"/>
                <a:tab pos="344805" algn="l"/>
              </a:tabLst>
            </a:pPr>
            <a:r>
              <a:rPr dirty="0" sz="1400" spc="-30">
                <a:solidFill>
                  <a:srgbClr val="050505"/>
                </a:solidFill>
                <a:latin typeface="Arial"/>
                <a:cs typeface="Arial"/>
              </a:rPr>
              <a:t>Respira </a:t>
            </a:r>
            <a:r>
              <a:rPr dirty="0" sz="1400" spc="-25">
                <a:solidFill>
                  <a:srgbClr val="050505"/>
                </a:solidFill>
                <a:latin typeface="Arial"/>
                <a:cs typeface="Arial"/>
              </a:rPr>
              <a:t>hondo: </a:t>
            </a:r>
            <a:r>
              <a:rPr dirty="0" sz="1400" spc="-20">
                <a:solidFill>
                  <a:srgbClr val="050505"/>
                </a:solidFill>
                <a:latin typeface="Arial"/>
                <a:cs typeface="Arial"/>
              </a:rPr>
              <a:t>¡ya </a:t>
            </a:r>
            <a:r>
              <a:rPr dirty="0" sz="1400" spc="-25">
                <a:solidFill>
                  <a:srgbClr val="050505"/>
                </a:solidFill>
                <a:latin typeface="Arial"/>
                <a:cs typeface="Arial"/>
              </a:rPr>
              <a:t>casi</a:t>
            </a:r>
            <a:r>
              <a:rPr dirty="0" sz="1400" spc="-225">
                <a:solidFill>
                  <a:srgbClr val="050505"/>
                </a:solidFill>
                <a:latin typeface="Arial"/>
                <a:cs typeface="Arial"/>
              </a:rPr>
              <a:t> </a:t>
            </a:r>
            <a:r>
              <a:rPr dirty="0" sz="1400" spc="-30">
                <a:solidFill>
                  <a:srgbClr val="050505"/>
                </a:solidFill>
                <a:latin typeface="Arial"/>
                <a:cs typeface="Arial"/>
              </a:rPr>
              <a:t>has  llegado!</a:t>
            </a:r>
            <a:endParaRPr sz="1400">
              <a:latin typeface="Arial"/>
              <a:cs typeface="Arial"/>
            </a:endParaRPr>
          </a:p>
          <a:p>
            <a:pPr marL="325755" marR="370840" indent="-313055">
              <a:lnSpc>
                <a:spcPts val="1440"/>
              </a:lnSpc>
              <a:spcBef>
                <a:spcPts val="655"/>
              </a:spcBef>
              <a:buClr>
                <a:srgbClr val="080808"/>
              </a:buClr>
              <a:buAutoNum type="arabicPeriod" startAt="6"/>
              <a:tabLst>
                <a:tab pos="344170" algn="l"/>
                <a:tab pos="344805" algn="l"/>
              </a:tabLst>
            </a:pPr>
            <a:r>
              <a:rPr dirty="0" sz="1400" spc="-60">
                <a:solidFill>
                  <a:srgbClr val="050505"/>
                </a:solidFill>
                <a:latin typeface="Arial"/>
                <a:cs typeface="Arial"/>
              </a:rPr>
              <a:t>Salga</a:t>
            </a:r>
            <a:r>
              <a:rPr dirty="0" sz="1400" spc="-145">
                <a:solidFill>
                  <a:srgbClr val="050505"/>
                </a:solidFill>
                <a:latin typeface="Arial"/>
                <a:cs typeface="Arial"/>
              </a:rPr>
              <a:t> </a:t>
            </a:r>
            <a:r>
              <a:rPr dirty="0" sz="1400" spc="-35">
                <a:solidFill>
                  <a:srgbClr val="050505"/>
                </a:solidFill>
                <a:latin typeface="Arial"/>
                <a:cs typeface="Arial"/>
              </a:rPr>
              <a:t>de</a:t>
            </a:r>
            <a:r>
              <a:rPr dirty="0" sz="1400" spc="-145">
                <a:solidFill>
                  <a:srgbClr val="050505"/>
                </a:solidFill>
                <a:latin typeface="Arial"/>
                <a:cs typeface="Arial"/>
              </a:rPr>
              <a:t> </a:t>
            </a:r>
            <a:r>
              <a:rPr dirty="0" sz="1400" spc="-35">
                <a:solidFill>
                  <a:srgbClr val="050505"/>
                </a:solidFill>
                <a:latin typeface="Arial"/>
                <a:cs typeface="Arial"/>
              </a:rPr>
              <a:t>la</a:t>
            </a:r>
            <a:r>
              <a:rPr dirty="0" sz="1400" spc="-145">
                <a:solidFill>
                  <a:srgbClr val="050505"/>
                </a:solidFill>
                <a:latin typeface="Arial"/>
                <a:cs typeface="Arial"/>
              </a:rPr>
              <a:t> </a:t>
            </a:r>
            <a:r>
              <a:rPr dirty="0" sz="1400" spc="-55">
                <a:solidFill>
                  <a:srgbClr val="050505"/>
                </a:solidFill>
                <a:latin typeface="Arial"/>
                <a:cs typeface="Arial"/>
              </a:rPr>
              <a:t>casa</a:t>
            </a:r>
            <a:r>
              <a:rPr dirty="0" sz="1400" spc="-145">
                <a:solidFill>
                  <a:srgbClr val="050505"/>
                </a:solidFill>
                <a:latin typeface="Arial"/>
                <a:cs typeface="Arial"/>
              </a:rPr>
              <a:t> </a:t>
            </a:r>
            <a:r>
              <a:rPr dirty="0" sz="1400" spc="-60">
                <a:solidFill>
                  <a:srgbClr val="050505"/>
                </a:solidFill>
                <a:latin typeface="Arial"/>
                <a:cs typeface="Arial"/>
              </a:rPr>
              <a:t>hasta</a:t>
            </a:r>
            <a:r>
              <a:rPr dirty="0" sz="1400" spc="-145">
                <a:solidFill>
                  <a:srgbClr val="050505"/>
                </a:solidFill>
                <a:latin typeface="Arial"/>
                <a:cs typeface="Arial"/>
              </a:rPr>
              <a:t> </a:t>
            </a:r>
            <a:r>
              <a:rPr dirty="0" sz="1400" spc="-70">
                <a:solidFill>
                  <a:srgbClr val="050505"/>
                </a:solidFill>
                <a:latin typeface="Arial"/>
                <a:cs typeface="Arial"/>
              </a:rPr>
              <a:t>que  </a:t>
            </a:r>
            <a:r>
              <a:rPr dirty="0" sz="1400" spc="-60">
                <a:solidFill>
                  <a:srgbClr val="050505"/>
                </a:solidFill>
                <a:latin typeface="Arial"/>
                <a:cs typeface="Arial"/>
              </a:rPr>
              <a:t>termine </a:t>
            </a:r>
            <a:r>
              <a:rPr dirty="0" sz="1400" spc="-35">
                <a:solidFill>
                  <a:srgbClr val="050505"/>
                </a:solidFill>
                <a:latin typeface="Arial"/>
                <a:cs typeface="Arial"/>
              </a:rPr>
              <a:t>la</a:t>
            </a:r>
            <a:r>
              <a:rPr dirty="0" sz="1400" spc="-225">
                <a:solidFill>
                  <a:srgbClr val="050505"/>
                </a:solidFill>
                <a:latin typeface="Arial"/>
                <a:cs typeface="Arial"/>
              </a:rPr>
              <a:t> </a:t>
            </a:r>
            <a:r>
              <a:rPr dirty="0" sz="1400" spc="-70">
                <a:solidFill>
                  <a:srgbClr val="050505"/>
                </a:solidFill>
                <a:latin typeface="Arial"/>
                <a:cs typeface="Arial"/>
              </a:rPr>
              <a:t>proyección.</a:t>
            </a:r>
            <a:endParaRPr sz="1400">
              <a:latin typeface="Arial"/>
              <a:cs typeface="Arial"/>
            </a:endParaRPr>
          </a:p>
        </p:txBody>
      </p:sp>
      <p:sp>
        <p:nvSpPr>
          <p:cNvPr id="15" name="object 15"/>
          <p:cNvSpPr txBox="1"/>
          <p:nvPr/>
        </p:nvSpPr>
        <p:spPr>
          <a:xfrm>
            <a:off x="2114130" y="8441918"/>
            <a:ext cx="3709035" cy="619760"/>
          </a:xfrm>
          <a:prstGeom prst="rect">
            <a:avLst/>
          </a:prstGeom>
        </p:spPr>
        <p:txBody>
          <a:bodyPr wrap="square" lIns="0" tIns="12700" rIns="0" bIns="0" rtlCol="0" vert="horz">
            <a:spAutoFit/>
          </a:bodyPr>
          <a:lstStyle/>
          <a:p>
            <a:pPr marL="12700">
              <a:lnSpc>
                <a:spcPct val="100000"/>
              </a:lnSpc>
              <a:spcBef>
                <a:spcPts val="100"/>
              </a:spcBef>
              <a:tabLst>
                <a:tab pos="1495425" algn="l"/>
              </a:tabLst>
            </a:pPr>
            <a:r>
              <a:rPr dirty="0" sz="2400" spc="-85" b="1">
                <a:latin typeface="Microsoft Sans Serif"/>
                <a:cs typeface="Microsoft Sans Serif"/>
              </a:rPr>
              <a:t>¡SONRÍE!	</a:t>
            </a:r>
            <a:r>
              <a:rPr dirty="0" sz="3900" spc="-155" b="1">
                <a:latin typeface="Times New Roman"/>
                <a:cs typeface="Times New Roman"/>
              </a:rPr>
              <a:t>©</a:t>
            </a:r>
            <a:r>
              <a:rPr dirty="0" sz="2400" spc="-155" b="1">
                <a:solidFill>
                  <a:srgbClr val="DEAB16"/>
                </a:solidFill>
                <a:latin typeface="Microsoft Sans Serif"/>
                <a:cs typeface="Microsoft Sans Serif"/>
              </a:rPr>
              <a:t>¡LO</a:t>
            </a:r>
            <a:r>
              <a:rPr dirty="0" sz="2400" spc="-240" b="1">
                <a:solidFill>
                  <a:srgbClr val="DEAB16"/>
                </a:solidFill>
                <a:latin typeface="Microsoft Sans Serif"/>
                <a:cs typeface="Microsoft Sans Serif"/>
              </a:rPr>
              <a:t> </a:t>
            </a:r>
            <a:r>
              <a:rPr dirty="0" sz="2400" spc="-204" b="1">
                <a:solidFill>
                  <a:srgbClr val="DEAB16"/>
                </a:solidFill>
                <a:latin typeface="Microsoft Sans Serif"/>
                <a:cs typeface="Microsoft Sans Serif"/>
              </a:rPr>
              <a:t>HICIERON!</a:t>
            </a:r>
            <a:endParaRPr sz="2400">
              <a:latin typeface="Microsoft Sans Serif"/>
              <a:cs typeface="Microsoft Sans Serif"/>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0"/>
            <a:ext cx="7771790" cy="10058400"/>
          </a:xfrm>
          <a:prstGeom prst="rect">
            <a:avLst/>
          </a:prstGeom>
          <a:blipFill>
            <a:blip r:embed="rId2" cstate="print"/>
            <a:stretch>
              <a:fillRect/>
            </a:stretch>
          </a:blipFill>
        </p:spPr>
        <p:txBody>
          <a:bodyPr wrap="square" lIns="0" tIns="0" rIns="0" bIns="0" rtlCol="0"/>
          <a:lstStyle/>
          <a:p/>
        </p:txBody>
      </p:sp>
      <p:sp>
        <p:nvSpPr>
          <p:cNvPr id="3" name="object 3"/>
          <p:cNvSpPr txBox="1"/>
          <p:nvPr/>
        </p:nvSpPr>
        <p:spPr>
          <a:xfrm>
            <a:off x="266623" y="1414195"/>
            <a:ext cx="2489200" cy="528320"/>
          </a:xfrm>
          <a:prstGeom prst="rect">
            <a:avLst/>
          </a:prstGeom>
        </p:spPr>
        <p:txBody>
          <a:bodyPr wrap="square" lIns="0" tIns="58419" rIns="0" bIns="0" rtlCol="0" vert="horz">
            <a:spAutoFit/>
          </a:bodyPr>
          <a:lstStyle/>
          <a:p>
            <a:pPr marL="12700" marR="5080">
              <a:lnSpc>
                <a:spcPts val="1800"/>
              </a:lnSpc>
              <a:spcBef>
                <a:spcPts val="459"/>
              </a:spcBef>
            </a:pPr>
            <a:r>
              <a:rPr dirty="0" sz="1800" spc="-5" b="1">
                <a:latin typeface="Georgia"/>
                <a:cs typeface="Georgia"/>
              </a:rPr>
              <a:t>Entender </a:t>
            </a:r>
            <a:r>
              <a:rPr dirty="0" sz="1800" b="1">
                <a:latin typeface="Georgia"/>
                <a:cs typeface="Georgia"/>
              </a:rPr>
              <a:t>el</a:t>
            </a:r>
            <a:r>
              <a:rPr dirty="0" sz="1800" spc="-105" b="1">
                <a:latin typeface="Georgia"/>
                <a:cs typeface="Georgia"/>
              </a:rPr>
              <a:t> </a:t>
            </a:r>
            <a:r>
              <a:rPr dirty="0" sz="1800" b="1">
                <a:latin typeface="Georgia"/>
                <a:cs typeface="Georgia"/>
              </a:rPr>
              <a:t>mercado  inmobiliario</a:t>
            </a:r>
            <a:endParaRPr sz="1800">
              <a:latin typeface="Georgia"/>
              <a:cs typeface="Georgia"/>
            </a:endParaRPr>
          </a:p>
        </p:txBody>
      </p:sp>
      <p:sp>
        <p:nvSpPr>
          <p:cNvPr id="4" name="object 4"/>
          <p:cNvSpPr txBox="1"/>
          <p:nvPr/>
        </p:nvSpPr>
        <p:spPr>
          <a:xfrm>
            <a:off x="266623" y="2238680"/>
            <a:ext cx="2489835" cy="238760"/>
          </a:xfrm>
          <a:prstGeom prst="rect">
            <a:avLst/>
          </a:prstGeom>
        </p:spPr>
        <p:txBody>
          <a:bodyPr wrap="square" lIns="0" tIns="12065" rIns="0" bIns="0" rtlCol="0" vert="horz">
            <a:spAutoFit/>
          </a:bodyPr>
          <a:lstStyle/>
          <a:p>
            <a:pPr marL="12700">
              <a:lnSpc>
                <a:spcPct val="100000"/>
              </a:lnSpc>
              <a:spcBef>
                <a:spcPts val="95"/>
              </a:spcBef>
            </a:pPr>
            <a:r>
              <a:rPr dirty="0" sz="1400" spc="-5">
                <a:latin typeface="Arial"/>
                <a:cs typeface="Arial"/>
              </a:rPr>
              <a:t>Ciclos del mercado</a:t>
            </a:r>
            <a:r>
              <a:rPr dirty="0" sz="1400" spc="5">
                <a:latin typeface="Arial"/>
                <a:cs typeface="Arial"/>
              </a:rPr>
              <a:t> </a:t>
            </a:r>
            <a:r>
              <a:rPr dirty="0" sz="1400" spc="-5">
                <a:latin typeface="Arial"/>
                <a:cs typeface="Arial"/>
              </a:rPr>
              <a:t>inmobiliario</a:t>
            </a:r>
            <a:endParaRPr sz="1400">
              <a:latin typeface="Arial"/>
              <a:cs typeface="Arial"/>
            </a:endParaRPr>
          </a:p>
        </p:txBody>
      </p:sp>
      <p:sp>
        <p:nvSpPr>
          <p:cNvPr id="5" name="object 5"/>
          <p:cNvSpPr txBox="1"/>
          <p:nvPr/>
        </p:nvSpPr>
        <p:spPr>
          <a:xfrm>
            <a:off x="266623" y="2618917"/>
            <a:ext cx="2514600" cy="208279"/>
          </a:xfrm>
          <a:prstGeom prst="rect">
            <a:avLst/>
          </a:prstGeom>
        </p:spPr>
        <p:txBody>
          <a:bodyPr wrap="square" lIns="0" tIns="12700" rIns="0" bIns="0" rtlCol="0" vert="horz">
            <a:spAutoFit/>
          </a:bodyPr>
          <a:lstStyle/>
          <a:p>
            <a:pPr marL="12700">
              <a:lnSpc>
                <a:spcPct val="100000"/>
              </a:lnSpc>
              <a:spcBef>
                <a:spcPts val="100"/>
              </a:spcBef>
            </a:pPr>
            <a:r>
              <a:rPr dirty="0" sz="1200">
                <a:latin typeface="Arial"/>
                <a:cs typeface="Arial"/>
              </a:rPr>
              <a:t>¿Es un buen momento para</a:t>
            </a:r>
            <a:r>
              <a:rPr dirty="0" sz="1200" spc="-120">
                <a:latin typeface="Arial"/>
                <a:cs typeface="Arial"/>
              </a:rPr>
              <a:t> </a:t>
            </a:r>
            <a:r>
              <a:rPr dirty="0" sz="1200">
                <a:latin typeface="Arial"/>
                <a:cs typeface="Arial"/>
              </a:rPr>
              <a:t>vender?</a:t>
            </a:r>
            <a:endParaRPr sz="1200">
              <a:latin typeface="Arial"/>
              <a:cs typeface="Arial"/>
            </a:endParaRPr>
          </a:p>
        </p:txBody>
      </p:sp>
      <p:sp>
        <p:nvSpPr>
          <p:cNvPr id="6" name="object 6"/>
          <p:cNvSpPr txBox="1"/>
          <p:nvPr/>
        </p:nvSpPr>
        <p:spPr>
          <a:xfrm>
            <a:off x="266622" y="2987728"/>
            <a:ext cx="2249805" cy="528320"/>
          </a:xfrm>
          <a:prstGeom prst="rect">
            <a:avLst/>
          </a:prstGeom>
        </p:spPr>
        <p:txBody>
          <a:bodyPr wrap="square" lIns="0" tIns="58419" rIns="0" bIns="0" rtlCol="0" vert="horz">
            <a:spAutoFit/>
          </a:bodyPr>
          <a:lstStyle/>
          <a:p>
            <a:pPr marL="12700" marR="5080">
              <a:lnSpc>
                <a:spcPts val="1800"/>
              </a:lnSpc>
              <a:spcBef>
                <a:spcPts val="459"/>
              </a:spcBef>
            </a:pPr>
            <a:r>
              <a:rPr dirty="0" sz="1800" spc="-5" b="1">
                <a:latin typeface="Georgia"/>
                <a:cs typeface="Georgia"/>
              </a:rPr>
              <a:t>Poner </a:t>
            </a:r>
            <a:r>
              <a:rPr dirty="0" sz="1800" b="1">
                <a:latin typeface="Georgia"/>
                <a:cs typeface="Georgia"/>
              </a:rPr>
              <a:t>su </a:t>
            </a:r>
            <a:r>
              <a:rPr dirty="0" sz="1800" spc="-5" b="1">
                <a:latin typeface="Georgia"/>
                <a:cs typeface="Georgia"/>
              </a:rPr>
              <a:t>casa </a:t>
            </a:r>
            <a:r>
              <a:rPr dirty="0" sz="1800" b="1">
                <a:latin typeface="Georgia"/>
                <a:cs typeface="Georgia"/>
              </a:rPr>
              <a:t>en</a:t>
            </a:r>
            <a:r>
              <a:rPr dirty="0" sz="1800" spc="-100" b="1">
                <a:latin typeface="Georgia"/>
                <a:cs typeface="Georgia"/>
              </a:rPr>
              <a:t> </a:t>
            </a:r>
            <a:r>
              <a:rPr dirty="0" sz="1800" b="1">
                <a:latin typeface="Georgia"/>
                <a:cs typeface="Georgia"/>
              </a:rPr>
              <a:t>el  mercado</a:t>
            </a:r>
            <a:endParaRPr sz="1800">
              <a:latin typeface="Georgia"/>
              <a:cs typeface="Georgia"/>
            </a:endParaRPr>
          </a:p>
        </p:txBody>
      </p:sp>
      <p:sp>
        <p:nvSpPr>
          <p:cNvPr id="7" name="object 7"/>
          <p:cNvSpPr txBox="1"/>
          <p:nvPr/>
        </p:nvSpPr>
        <p:spPr>
          <a:xfrm>
            <a:off x="266622" y="3812212"/>
            <a:ext cx="2630805" cy="416559"/>
          </a:xfrm>
          <a:prstGeom prst="rect">
            <a:avLst/>
          </a:prstGeom>
        </p:spPr>
        <p:txBody>
          <a:bodyPr wrap="square" lIns="0" tIns="47625" rIns="0" bIns="0" rtlCol="0" vert="horz">
            <a:spAutoFit/>
          </a:bodyPr>
          <a:lstStyle/>
          <a:p>
            <a:pPr marL="12700" marR="5080">
              <a:lnSpc>
                <a:spcPts val="1400"/>
              </a:lnSpc>
              <a:spcBef>
                <a:spcPts val="375"/>
              </a:spcBef>
            </a:pPr>
            <a:r>
              <a:rPr dirty="0" sz="1400" spc="-5">
                <a:latin typeface="Arial"/>
                <a:cs typeface="Arial"/>
              </a:rPr>
              <a:t>¿Debe contratar a un profesional  inmobiliario?</a:t>
            </a:r>
            <a:endParaRPr sz="1400">
              <a:latin typeface="Arial"/>
              <a:cs typeface="Arial"/>
            </a:endParaRPr>
          </a:p>
        </p:txBody>
      </p:sp>
      <p:sp>
        <p:nvSpPr>
          <p:cNvPr id="8" name="object 8"/>
          <p:cNvSpPr txBox="1"/>
          <p:nvPr/>
        </p:nvSpPr>
        <p:spPr>
          <a:xfrm>
            <a:off x="266622" y="4522396"/>
            <a:ext cx="2838450" cy="416559"/>
          </a:xfrm>
          <a:prstGeom prst="rect">
            <a:avLst/>
          </a:prstGeom>
        </p:spPr>
        <p:txBody>
          <a:bodyPr wrap="square" lIns="0" tIns="47625" rIns="0" bIns="0" rtlCol="0" vert="horz">
            <a:spAutoFit/>
          </a:bodyPr>
          <a:lstStyle/>
          <a:p>
            <a:pPr marL="12700" marR="5080">
              <a:lnSpc>
                <a:spcPts val="1400"/>
              </a:lnSpc>
              <a:spcBef>
                <a:spcPts val="375"/>
              </a:spcBef>
            </a:pPr>
            <a:r>
              <a:rPr dirty="0" sz="1400" spc="-5">
                <a:latin typeface="Arial"/>
                <a:cs typeface="Arial"/>
              </a:rPr>
              <a:t>¿Quién interviene en la venta de su  casa?</a:t>
            </a:r>
            <a:endParaRPr sz="1400">
              <a:latin typeface="Arial"/>
              <a:cs typeface="Arial"/>
            </a:endParaRPr>
          </a:p>
        </p:txBody>
      </p:sp>
      <p:sp>
        <p:nvSpPr>
          <p:cNvPr id="9" name="object 9"/>
          <p:cNvSpPr txBox="1"/>
          <p:nvPr/>
        </p:nvSpPr>
        <p:spPr>
          <a:xfrm>
            <a:off x="266622" y="5232580"/>
            <a:ext cx="2855595" cy="948690"/>
          </a:xfrm>
          <a:prstGeom prst="rect">
            <a:avLst/>
          </a:prstGeom>
        </p:spPr>
        <p:txBody>
          <a:bodyPr wrap="square" lIns="0" tIns="47625" rIns="0" bIns="0" rtlCol="0" vert="horz">
            <a:spAutoFit/>
          </a:bodyPr>
          <a:lstStyle/>
          <a:p>
            <a:pPr marL="12700" marR="5080">
              <a:lnSpc>
                <a:spcPts val="1400"/>
              </a:lnSpc>
              <a:spcBef>
                <a:spcPts val="375"/>
              </a:spcBef>
            </a:pPr>
            <a:r>
              <a:rPr dirty="0" sz="1400" spc="-5">
                <a:latin typeface="Arial"/>
                <a:cs typeface="Arial"/>
              </a:rPr>
              <a:t>Cómo determinar el </a:t>
            </a:r>
            <a:r>
              <a:rPr dirty="0" sz="1400">
                <a:latin typeface="Arial"/>
                <a:cs typeface="Arial"/>
              </a:rPr>
              <a:t>precio </a:t>
            </a:r>
            <a:r>
              <a:rPr dirty="0" sz="1400" spc="-5">
                <a:latin typeface="Arial"/>
                <a:cs typeface="Arial"/>
              </a:rPr>
              <a:t>de venta  correcto</a:t>
            </a:r>
            <a:endParaRPr sz="1400">
              <a:latin typeface="Arial"/>
              <a:cs typeface="Arial"/>
            </a:endParaRPr>
          </a:p>
          <a:p>
            <a:pPr>
              <a:lnSpc>
                <a:spcPct val="100000"/>
              </a:lnSpc>
              <a:spcBef>
                <a:spcPts val="15"/>
              </a:spcBef>
            </a:pPr>
            <a:endParaRPr sz="1200">
              <a:latin typeface="Times New Roman"/>
              <a:cs typeface="Times New Roman"/>
            </a:endParaRPr>
          </a:p>
          <a:p>
            <a:pPr marL="12700" marR="37465">
              <a:lnSpc>
                <a:spcPts val="1400"/>
              </a:lnSpc>
            </a:pPr>
            <a:r>
              <a:rPr dirty="0" sz="1400" spc="-5">
                <a:latin typeface="Arial"/>
                <a:cs typeface="Arial"/>
              </a:rPr>
              <a:t>La mejor estrategia de precios para  vender su</a:t>
            </a:r>
            <a:r>
              <a:rPr dirty="0" sz="1400" spc="-20">
                <a:latin typeface="Arial"/>
                <a:cs typeface="Arial"/>
              </a:rPr>
              <a:t> </a:t>
            </a:r>
            <a:r>
              <a:rPr dirty="0" sz="1400" spc="-5">
                <a:latin typeface="Arial"/>
                <a:cs typeface="Arial"/>
              </a:rPr>
              <a:t>casa</a:t>
            </a:r>
            <a:endParaRPr sz="1400">
              <a:latin typeface="Arial"/>
              <a:cs typeface="Arial"/>
            </a:endParaRPr>
          </a:p>
        </p:txBody>
      </p:sp>
      <p:sp>
        <p:nvSpPr>
          <p:cNvPr id="10" name="object 10"/>
          <p:cNvSpPr txBox="1"/>
          <p:nvPr/>
        </p:nvSpPr>
        <p:spPr>
          <a:xfrm>
            <a:off x="266622" y="6463210"/>
            <a:ext cx="2660650" cy="1114425"/>
          </a:xfrm>
          <a:prstGeom prst="rect">
            <a:avLst/>
          </a:prstGeom>
        </p:spPr>
        <p:txBody>
          <a:bodyPr wrap="square" lIns="0" tIns="58419" rIns="0" bIns="0" rtlCol="0" vert="horz">
            <a:spAutoFit/>
          </a:bodyPr>
          <a:lstStyle/>
          <a:p>
            <a:pPr marL="12700" marR="60325">
              <a:lnSpc>
                <a:spcPts val="1800"/>
              </a:lnSpc>
              <a:spcBef>
                <a:spcPts val="459"/>
              </a:spcBef>
            </a:pPr>
            <a:r>
              <a:rPr dirty="0" sz="1800" b="1">
                <a:latin typeface="Georgia"/>
                <a:cs typeface="Georgia"/>
              </a:rPr>
              <a:t>Preparar su casa</a:t>
            </a:r>
            <a:r>
              <a:rPr dirty="0" sz="1800" spc="-55" b="1">
                <a:latin typeface="Georgia"/>
                <a:cs typeface="Georgia"/>
              </a:rPr>
              <a:t> </a:t>
            </a:r>
            <a:r>
              <a:rPr dirty="0" sz="1800" b="1">
                <a:latin typeface="Georgia"/>
                <a:cs typeface="Georgia"/>
              </a:rPr>
              <a:t>para  la</a:t>
            </a:r>
            <a:r>
              <a:rPr dirty="0" sz="1800" spc="10" b="1">
                <a:latin typeface="Georgia"/>
                <a:cs typeface="Georgia"/>
              </a:rPr>
              <a:t> </a:t>
            </a:r>
            <a:r>
              <a:rPr dirty="0" sz="1800" b="1">
                <a:latin typeface="Georgia"/>
                <a:cs typeface="Georgia"/>
              </a:rPr>
              <a:t>venta</a:t>
            </a:r>
            <a:endParaRPr sz="1800">
              <a:latin typeface="Georgia"/>
              <a:cs typeface="Georgia"/>
            </a:endParaRPr>
          </a:p>
          <a:p>
            <a:pPr>
              <a:lnSpc>
                <a:spcPct val="100000"/>
              </a:lnSpc>
              <a:spcBef>
                <a:spcPts val="30"/>
              </a:spcBef>
            </a:pPr>
            <a:endParaRPr sz="1550">
              <a:latin typeface="Times New Roman"/>
              <a:cs typeface="Times New Roman"/>
            </a:endParaRPr>
          </a:p>
          <a:p>
            <a:pPr marL="12700" marR="5080">
              <a:lnSpc>
                <a:spcPts val="1400"/>
              </a:lnSpc>
            </a:pPr>
            <a:r>
              <a:rPr dirty="0" sz="1400" spc="-5">
                <a:latin typeface="Arial"/>
                <a:cs typeface="Arial"/>
              </a:rPr>
              <a:t>Cómo ver su casa a través de los  ojos de un</a:t>
            </a:r>
            <a:r>
              <a:rPr dirty="0" sz="1400" spc="-25">
                <a:latin typeface="Arial"/>
                <a:cs typeface="Arial"/>
              </a:rPr>
              <a:t> </a:t>
            </a:r>
            <a:r>
              <a:rPr dirty="0" sz="1400" spc="-5">
                <a:latin typeface="Arial"/>
                <a:cs typeface="Arial"/>
              </a:rPr>
              <a:t>comprador</a:t>
            </a:r>
            <a:endParaRPr sz="1400">
              <a:latin typeface="Arial"/>
              <a:cs typeface="Arial"/>
            </a:endParaRPr>
          </a:p>
        </p:txBody>
      </p:sp>
      <p:sp>
        <p:nvSpPr>
          <p:cNvPr id="11" name="object 11"/>
          <p:cNvSpPr txBox="1"/>
          <p:nvPr/>
        </p:nvSpPr>
        <p:spPr>
          <a:xfrm>
            <a:off x="266622" y="7871386"/>
            <a:ext cx="2706370" cy="416559"/>
          </a:xfrm>
          <a:prstGeom prst="rect">
            <a:avLst/>
          </a:prstGeom>
        </p:spPr>
        <p:txBody>
          <a:bodyPr wrap="square" lIns="0" tIns="47625" rIns="0" bIns="0" rtlCol="0" vert="horz">
            <a:spAutoFit/>
          </a:bodyPr>
          <a:lstStyle/>
          <a:p>
            <a:pPr marL="12700" marR="5080">
              <a:lnSpc>
                <a:spcPts val="1400"/>
              </a:lnSpc>
              <a:spcBef>
                <a:spcPts val="375"/>
              </a:spcBef>
            </a:pPr>
            <a:r>
              <a:rPr dirty="0" sz="1400" spc="-5">
                <a:latin typeface="Arial"/>
                <a:cs typeface="Arial"/>
              </a:rPr>
              <a:t>Mejoras comunes en el hogar </a:t>
            </a:r>
            <a:r>
              <a:rPr dirty="0" sz="1400" spc="-10">
                <a:latin typeface="Arial"/>
                <a:cs typeface="Arial"/>
              </a:rPr>
              <a:t>que  </a:t>
            </a:r>
            <a:r>
              <a:rPr dirty="0" sz="1400" spc="-5">
                <a:latin typeface="Arial"/>
                <a:cs typeface="Arial"/>
              </a:rPr>
              <a:t>hay que tener en</a:t>
            </a:r>
            <a:r>
              <a:rPr dirty="0" sz="1400" spc="-35">
                <a:latin typeface="Arial"/>
                <a:cs typeface="Arial"/>
              </a:rPr>
              <a:t> </a:t>
            </a:r>
            <a:r>
              <a:rPr dirty="0" sz="1400" spc="-5">
                <a:latin typeface="Arial"/>
                <a:cs typeface="Arial"/>
              </a:rPr>
              <a:t>cuenta</a:t>
            </a:r>
            <a:endParaRPr sz="1400">
              <a:latin typeface="Arial"/>
              <a:cs typeface="Arial"/>
            </a:endParaRPr>
          </a:p>
        </p:txBody>
      </p:sp>
      <p:sp>
        <p:nvSpPr>
          <p:cNvPr id="12" name="object 12"/>
          <p:cNvSpPr txBox="1"/>
          <p:nvPr/>
        </p:nvSpPr>
        <p:spPr>
          <a:xfrm>
            <a:off x="266622" y="8581569"/>
            <a:ext cx="2019935" cy="771525"/>
          </a:xfrm>
          <a:prstGeom prst="rect">
            <a:avLst/>
          </a:prstGeom>
        </p:spPr>
        <p:txBody>
          <a:bodyPr wrap="square" lIns="0" tIns="12065" rIns="0" bIns="0" rtlCol="0" vert="horz">
            <a:spAutoFit/>
          </a:bodyPr>
          <a:lstStyle/>
          <a:p>
            <a:pPr marL="12700">
              <a:lnSpc>
                <a:spcPct val="100000"/>
              </a:lnSpc>
              <a:spcBef>
                <a:spcPts val="95"/>
              </a:spcBef>
            </a:pPr>
            <a:r>
              <a:rPr dirty="0" sz="1400" spc="-5">
                <a:latin typeface="Arial"/>
                <a:cs typeface="Arial"/>
              </a:rPr>
              <a:t>Atraer a los</a:t>
            </a:r>
            <a:r>
              <a:rPr dirty="0" sz="1400" spc="-50">
                <a:latin typeface="Arial"/>
                <a:cs typeface="Arial"/>
              </a:rPr>
              <a:t> </a:t>
            </a:r>
            <a:r>
              <a:rPr dirty="0" sz="1400" spc="-5">
                <a:latin typeface="Arial"/>
                <a:cs typeface="Arial"/>
              </a:rPr>
              <a:t>compradores</a:t>
            </a:r>
            <a:endParaRPr sz="1400">
              <a:latin typeface="Arial"/>
              <a:cs typeface="Arial"/>
            </a:endParaRPr>
          </a:p>
          <a:p>
            <a:pPr>
              <a:lnSpc>
                <a:spcPct val="100000"/>
              </a:lnSpc>
              <a:spcBef>
                <a:spcPts val="15"/>
              </a:spcBef>
            </a:pPr>
            <a:endParaRPr sz="1200">
              <a:latin typeface="Times New Roman"/>
              <a:cs typeface="Times New Roman"/>
            </a:endParaRPr>
          </a:p>
          <a:p>
            <a:pPr marL="12700" marR="120650">
              <a:lnSpc>
                <a:spcPts val="1400"/>
              </a:lnSpc>
              <a:spcBef>
                <a:spcPts val="5"/>
              </a:spcBef>
            </a:pPr>
            <a:r>
              <a:rPr dirty="0" sz="1400" spc="-5">
                <a:latin typeface="Arial"/>
                <a:cs typeface="Arial"/>
              </a:rPr>
              <a:t>Tecnología para vender  virtualmente</a:t>
            </a:r>
            <a:endParaRPr sz="1400">
              <a:latin typeface="Arial"/>
              <a:cs typeface="Arial"/>
            </a:endParaRPr>
          </a:p>
        </p:txBody>
      </p:sp>
      <p:sp>
        <p:nvSpPr>
          <p:cNvPr id="13" name="object 13"/>
          <p:cNvSpPr txBox="1"/>
          <p:nvPr/>
        </p:nvSpPr>
        <p:spPr>
          <a:xfrm>
            <a:off x="4286262" y="1455902"/>
            <a:ext cx="2297430" cy="238760"/>
          </a:xfrm>
          <a:prstGeom prst="rect">
            <a:avLst/>
          </a:prstGeom>
        </p:spPr>
        <p:txBody>
          <a:bodyPr wrap="square" lIns="0" tIns="12065" rIns="0" bIns="0" rtlCol="0" vert="horz">
            <a:spAutoFit/>
          </a:bodyPr>
          <a:lstStyle/>
          <a:p>
            <a:pPr marL="12700">
              <a:lnSpc>
                <a:spcPct val="100000"/>
              </a:lnSpc>
              <a:spcBef>
                <a:spcPts val="95"/>
              </a:spcBef>
            </a:pPr>
            <a:r>
              <a:rPr dirty="0" sz="1400" spc="-5">
                <a:latin typeface="Arial"/>
                <a:cs typeface="Arial"/>
              </a:rPr>
              <a:t>Visitas a su casa en</a:t>
            </a:r>
            <a:r>
              <a:rPr dirty="0" sz="1400" spc="-40">
                <a:latin typeface="Arial"/>
                <a:cs typeface="Arial"/>
              </a:rPr>
              <a:t> </a:t>
            </a:r>
            <a:r>
              <a:rPr dirty="0" sz="1400" spc="-5">
                <a:latin typeface="Arial"/>
                <a:cs typeface="Arial"/>
              </a:rPr>
              <a:t>persona</a:t>
            </a:r>
            <a:endParaRPr sz="1400">
              <a:latin typeface="Arial"/>
              <a:cs typeface="Arial"/>
            </a:endParaRPr>
          </a:p>
        </p:txBody>
      </p:sp>
      <p:sp>
        <p:nvSpPr>
          <p:cNvPr id="14" name="object 14"/>
          <p:cNvSpPr txBox="1"/>
          <p:nvPr/>
        </p:nvSpPr>
        <p:spPr>
          <a:xfrm>
            <a:off x="4286326" y="1849856"/>
            <a:ext cx="1790064" cy="299720"/>
          </a:xfrm>
          <a:prstGeom prst="rect">
            <a:avLst/>
          </a:prstGeom>
        </p:spPr>
        <p:txBody>
          <a:bodyPr wrap="square" lIns="0" tIns="12700" rIns="0" bIns="0" rtlCol="0" vert="horz">
            <a:spAutoFit/>
          </a:bodyPr>
          <a:lstStyle/>
          <a:p>
            <a:pPr marL="12700">
              <a:lnSpc>
                <a:spcPct val="100000"/>
              </a:lnSpc>
              <a:spcBef>
                <a:spcPts val="100"/>
              </a:spcBef>
            </a:pPr>
            <a:r>
              <a:rPr dirty="0" sz="1800" b="1">
                <a:latin typeface="Georgia"/>
                <a:cs typeface="Georgia"/>
              </a:rPr>
              <a:t>Cerrar la</a:t>
            </a:r>
            <a:r>
              <a:rPr dirty="0" sz="1800" spc="-100" b="1">
                <a:latin typeface="Georgia"/>
                <a:cs typeface="Georgia"/>
              </a:rPr>
              <a:t> </a:t>
            </a:r>
            <a:r>
              <a:rPr dirty="0" sz="1800" b="1">
                <a:latin typeface="Georgia"/>
                <a:cs typeface="Georgia"/>
              </a:rPr>
              <a:t>venta</a:t>
            </a:r>
            <a:endParaRPr sz="1800">
              <a:latin typeface="Georgia"/>
              <a:cs typeface="Georgia"/>
            </a:endParaRPr>
          </a:p>
        </p:txBody>
      </p:sp>
      <p:sp>
        <p:nvSpPr>
          <p:cNvPr id="15" name="object 15"/>
          <p:cNvSpPr txBox="1"/>
          <p:nvPr/>
        </p:nvSpPr>
        <p:spPr>
          <a:xfrm>
            <a:off x="4286326" y="2445740"/>
            <a:ext cx="1328420" cy="238760"/>
          </a:xfrm>
          <a:prstGeom prst="rect">
            <a:avLst/>
          </a:prstGeom>
        </p:spPr>
        <p:txBody>
          <a:bodyPr wrap="square" lIns="0" tIns="12065" rIns="0" bIns="0" rtlCol="0" vert="horz">
            <a:spAutoFit/>
          </a:bodyPr>
          <a:lstStyle/>
          <a:p>
            <a:pPr marL="12700">
              <a:lnSpc>
                <a:spcPct val="100000"/>
              </a:lnSpc>
              <a:spcBef>
                <a:spcPts val="95"/>
              </a:spcBef>
            </a:pPr>
            <a:r>
              <a:rPr dirty="0" sz="1400" spc="-5">
                <a:latin typeface="Arial"/>
                <a:cs typeface="Arial"/>
              </a:rPr>
              <a:t>Aceptar la</a:t>
            </a:r>
            <a:r>
              <a:rPr dirty="0" sz="1400" spc="-45">
                <a:latin typeface="Arial"/>
                <a:cs typeface="Arial"/>
              </a:rPr>
              <a:t> </a:t>
            </a:r>
            <a:r>
              <a:rPr dirty="0" sz="1400" spc="-10">
                <a:latin typeface="Arial"/>
                <a:cs typeface="Arial"/>
              </a:rPr>
              <a:t>oferta</a:t>
            </a:r>
            <a:endParaRPr sz="1400">
              <a:latin typeface="Arial"/>
              <a:cs typeface="Arial"/>
            </a:endParaRPr>
          </a:p>
        </p:txBody>
      </p:sp>
      <p:sp>
        <p:nvSpPr>
          <p:cNvPr id="16" name="object 16"/>
          <p:cNvSpPr txBox="1"/>
          <p:nvPr/>
        </p:nvSpPr>
        <p:spPr>
          <a:xfrm>
            <a:off x="4286326" y="2978378"/>
            <a:ext cx="2759710" cy="948690"/>
          </a:xfrm>
          <a:prstGeom prst="rect">
            <a:avLst/>
          </a:prstGeom>
        </p:spPr>
        <p:txBody>
          <a:bodyPr wrap="square" lIns="0" tIns="12065" rIns="0" bIns="0" rtlCol="0" vert="horz">
            <a:spAutoFit/>
          </a:bodyPr>
          <a:lstStyle/>
          <a:p>
            <a:pPr marL="12700">
              <a:lnSpc>
                <a:spcPct val="100000"/>
              </a:lnSpc>
              <a:spcBef>
                <a:spcPts val="95"/>
              </a:spcBef>
            </a:pPr>
            <a:r>
              <a:rPr dirty="0" sz="1400" spc="-5">
                <a:latin typeface="Arial"/>
                <a:cs typeface="Arial"/>
              </a:rPr>
              <a:t>Inspección y tasación de</a:t>
            </a:r>
            <a:r>
              <a:rPr dirty="0" sz="1400" spc="10">
                <a:latin typeface="Arial"/>
                <a:cs typeface="Arial"/>
              </a:rPr>
              <a:t> </a:t>
            </a:r>
            <a:r>
              <a:rPr dirty="0" sz="1400" spc="-5">
                <a:latin typeface="Arial"/>
                <a:cs typeface="Arial"/>
              </a:rPr>
              <a:t>viviendas</a:t>
            </a:r>
            <a:endParaRPr sz="1400">
              <a:latin typeface="Arial"/>
              <a:cs typeface="Arial"/>
            </a:endParaRPr>
          </a:p>
          <a:p>
            <a:pPr marL="12700">
              <a:lnSpc>
                <a:spcPct val="100000"/>
              </a:lnSpc>
              <a:spcBef>
                <a:spcPts val="1120"/>
              </a:spcBef>
            </a:pPr>
            <a:r>
              <a:rPr dirty="0" sz="1400" spc="-5">
                <a:latin typeface="Arial"/>
                <a:cs typeface="Arial"/>
              </a:rPr>
              <a:t>Costes de</a:t>
            </a:r>
            <a:r>
              <a:rPr dirty="0" sz="1400" spc="-20">
                <a:latin typeface="Arial"/>
                <a:cs typeface="Arial"/>
              </a:rPr>
              <a:t> </a:t>
            </a:r>
            <a:r>
              <a:rPr dirty="0" sz="1400" spc="-5">
                <a:latin typeface="Arial"/>
                <a:cs typeface="Arial"/>
              </a:rPr>
              <a:t>cierre</a:t>
            </a:r>
            <a:endParaRPr sz="1400">
              <a:latin typeface="Arial"/>
              <a:cs typeface="Arial"/>
            </a:endParaRPr>
          </a:p>
          <a:p>
            <a:pPr marL="12700">
              <a:lnSpc>
                <a:spcPct val="100000"/>
              </a:lnSpc>
              <a:spcBef>
                <a:spcPts val="1115"/>
              </a:spcBef>
            </a:pPr>
            <a:r>
              <a:rPr dirty="0" sz="1400" spc="-5">
                <a:latin typeface="Arial"/>
                <a:cs typeface="Arial"/>
              </a:rPr>
              <a:t>Las transacciones</a:t>
            </a:r>
            <a:r>
              <a:rPr dirty="0" sz="1400" spc="-30">
                <a:latin typeface="Arial"/>
                <a:cs typeface="Arial"/>
              </a:rPr>
              <a:t> </a:t>
            </a:r>
            <a:r>
              <a:rPr dirty="0" sz="1400" spc="-5">
                <a:latin typeface="Arial"/>
                <a:cs typeface="Arial"/>
              </a:rPr>
              <a:t>finales</a:t>
            </a:r>
            <a:endParaRPr sz="1400">
              <a:latin typeface="Arial"/>
              <a:cs typeface="Arial"/>
            </a:endParaRPr>
          </a:p>
        </p:txBody>
      </p:sp>
      <p:sp>
        <p:nvSpPr>
          <p:cNvPr id="17" name="object 17"/>
          <p:cNvSpPr txBox="1"/>
          <p:nvPr/>
        </p:nvSpPr>
        <p:spPr>
          <a:xfrm>
            <a:off x="4286263" y="4311121"/>
            <a:ext cx="2493010" cy="1722120"/>
          </a:xfrm>
          <a:prstGeom prst="rect">
            <a:avLst/>
          </a:prstGeom>
        </p:spPr>
        <p:txBody>
          <a:bodyPr wrap="square" lIns="0" tIns="12700" rIns="0" bIns="0" rtlCol="0" vert="horz">
            <a:spAutoFit/>
          </a:bodyPr>
          <a:lstStyle/>
          <a:p>
            <a:pPr marL="12700">
              <a:lnSpc>
                <a:spcPct val="100000"/>
              </a:lnSpc>
              <a:spcBef>
                <a:spcPts val="100"/>
              </a:spcBef>
            </a:pPr>
            <a:r>
              <a:rPr dirty="0" sz="1800" spc="-5" b="1">
                <a:latin typeface="Georgia"/>
                <a:cs typeface="Georgia"/>
              </a:rPr>
              <a:t>Mudanza</a:t>
            </a:r>
            <a:endParaRPr sz="1800">
              <a:latin typeface="Georgia"/>
              <a:cs typeface="Georgia"/>
            </a:endParaRPr>
          </a:p>
          <a:p>
            <a:pPr marL="12700">
              <a:lnSpc>
                <a:spcPct val="100000"/>
              </a:lnSpc>
              <a:spcBef>
                <a:spcPts val="1130"/>
              </a:spcBef>
            </a:pPr>
            <a:r>
              <a:rPr dirty="0" sz="1400" spc="-5">
                <a:latin typeface="Arial"/>
                <a:cs typeface="Arial"/>
              </a:rPr>
              <a:t>Organizar otra</a:t>
            </a:r>
            <a:r>
              <a:rPr dirty="0" sz="1400" spc="-30">
                <a:latin typeface="Arial"/>
                <a:cs typeface="Arial"/>
              </a:rPr>
              <a:t> </a:t>
            </a:r>
            <a:r>
              <a:rPr dirty="0" sz="1400" spc="-5">
                <a:latin typeface="Arial"/>
                <a:cs typeface="Arial"/>
              </a:rPr>
              <a:t>mudanza</a:t>
            </a:r>
            <a:endParaRPr sz="1400">
              <a:latin typeface="Arial"/>
              <a:cs typeface="Arial"/>
            </a:endParaRPr>
          </a:p>
          <a:p>
            <a:pPr>
              <a:lnSpc>
                <a:spcPct val="100000"/>
              </a:lnSpc>
              <a:spcBef>
                <a:spcPts val="15"/>
              </a:spcBef>
            </a:pPr>
            <a:endParaRPr sz="1200">
              <a:latin typeface="Times New Roman"/>
              <a:cs typeface="Times New Roman"/>
            </a:endParaRPr>
          </a:p>
          <a:p>
            <a:pPr marL="12700" marR="252095">
              <a:lnSpc>
                <a:spcPts val="1400"/>
              </a:lnSpc>
            </a:pPr>
            <a:r>
              <a:rPr dirty="0" sz="1400" spc="-5">
                <a:latin typeface="Arial"/>
                <a:cs typeface="Arial"/>
              </a:rPr>
              <a:t>Lista de comprobación de la  mudanza</a:t>
            </a:r>
            <a:endParaRPr sz="1400">
              <a:latin typeface="Arial"/>
              <a:cs typeface="Arial"/>
            </a:endParaRPr>
          </a:p>
          <a:p>
            <a:pPr>
              <a:lnSpc>
                <a:spcPct val="100000"/>
              </a:lnSpc>
              <a:spcBef>
                <a:spcPts val="15"/>
              </a:spcBef>
            </a:pPr>
            <a:endParaRPr sz="1200">
              <a:latin typeface="Times New Roman"/>
              <a:cs typeface="Times New Roman"/>
            </a:endParaRPr>
          </a:p>
          <a:p>
            <a:pPr marL="12700" marR="5080">
              <a:lnSpc>
                <a:spcPts val="1400"/>
              </a:lnSpc>
            </a:pPr>
            <a:r>
              <a:rPr dirty="0" sz="1400" spc="-5">
                <a:latin typeface="Arial"/>
                <a:cs typeface="Arial"/>
              </a:rPr>
              <a:t>Tips for Helping Children with a  Move</a:t>
            </a:r>
            <a:endParaRPr sz="1400">
              <a:latin typeface="Arial"/>
              <a:cs typeface="Arial"/>
            </a:endParaRPr>
          </a:p>
        </p:txBody>
      </p:sp>
      <p:sp>
        <p:nvSpPr>
          <p:cNvPr id="18" name="object 18"/>
          <p:cNvSpPr txBox="1"/>
          <p:nvPr/>
        </p:nvSpPr>
        <p:spPr>
          <a:xfrm>
            <a:off x="4286327" y="6188689"/>
            <a:ext cx="2703195" cy="756920"/>
          </a:xfrm>
          <a:prstGeom prst="rect">
            <a:avLst/>
          </a:prstGeom>
        </p:spPr>
        <p:txBody>
          <a:bodyPr wrap="square" lIns="0" tIns="58419" rIns="0" bIns="0" rtlCol="0" vert="horz">
            <a:spAutoFit/>
          </a:bodyPr>
          <a:lstStyle/>
          <a:p>
            <a:pPr marL="12700" marR="5080">
              <a:lnSpc>
                <a:spcPts val="1800"/>
              </a:lnSpc>
              <a:spcBef>
                <a:spcPts val="459"/>
              </a:spcBef>
            </a:pPr>
            <a:r>
              <a:rPr dirty="0" sz="1800" spc="-5" b="1">
                <a:latin typeface="Georgia"/>
                <a:cs typeface="Georgia"/>
              </a:rPr>
              <a:t>Construir una</a:t>
            </a:r>
            <a:r>
              <a:rPr dirty="0" sz="1800" spc="-90" b="1">
                <a:latin typeface="Georgia"/>
                <a:cs typeface="Georgia"/>
              </a:rPr>
              <a:t> </a:t>
            </a:r>
            <a:r>
              <a:rPr dirty="0" sz="1800" spc="-5" b="1">
                <a:latin typeface="Georgia"/>
                <a:cs typeface="Georgia"/>
              </a:rPr>
              <a:t>relación  continua con los  clientes</a:t>
            </a:r>
            <a:endParaRPr sz="1800">
              <a:latin typeface="Georgia"/>
              <a:cs typeface="Georgia"/>
            </a:endParaRPr>
          </a:p>
        </p:txBody>
      </p:sp>
      <p:sp>
        <p:nvSpPr>
          <p:cNvPr id="19" name="object 19"/>
          <p:cNvSpPr txBox="1"/>
          <p:nvPr/>
        </p:nvSpPr>
        <p:spPr>
          <a:xfrm>
            <a:off x="4286327" y="7241773"/>
            <a:ext cx="2482850" cy="593725"/>
          </a:xfrm>
          <a:prstGeom prst="rect">
            <a:avLst/>
          </a:prstGeom>
        </p:spPr>
        <p:txBody>
          <a:bodyPr wrap="square" lIns="0" tIns="47625" rIns="0" bIns="0" rtlCol="0" vert="horz">
            <a:spAutoFit/>
          </a:bodyPr>
          <a:lstStyle/>
          <a:p>
            <a:pPr marL="12700" marR="5080">
              <a:lnSpc>
                <a:spcPts val="1400"/>
              </a:lnSpc>
              <a:spcBef>
                <a:spcPts val="375"/>
              </a:spcBef>
            </a:pPr>
            <a:r>
              <a:rPr dirty="0" sz="1400" spc="-5">
                <a:latin typeface="Arial"/>
                <a:cs typeface="Arial"/>
              </a:rPr>
              <a:t>Un recurso en el que </a:t>
            </a:r>
            <a:r>
              <a:rPr dirty="0" sz="1400" spc="-10">
                <a:latin typeface="Arial"/>
                <a:cs typeface="Arial"/>
              </a:rPr>
              <a:t>puede  </a:t>
            </a:r>
            <a:r>
              <a:rPr dirty="0" sz="1400" spc="-5">
                <a:latin typeface="Arial"/>
                <a:cs typeface="Arial"/>
              </a:rPr>
              <a:t>confiar y un compromiso con </a:t>
            </a:r>
            <a:r>
              <a:rPr dirty="0" sz="1400" spc="-10">
                <a:latin typeface="Arial"/>
                <a:cs typeface="Arial"/>
              </a:rPr>
              <a:t>el  </a:t>
            </a:r>
            <a:r>
              <a:rPr dirty="0" sz="1400" spc="-5">
                <a:latin typeface="Arial"/>
                <a:cs typeface="Arial"/>
              </a:rPr>
              <a:t>que </a:t>
            </a:r>
            <a:r>
              <a:rPr dirty="0" sz="1400" spc="-10">
                <a:latin typeface="Arial"/>
                <a:cs typeface="Arial"/>
              </a:rPr>
              <a:t>puede </a:t>
            </a:r>
            <a:r>
              <a:rPr dirty="0" sz="1400" spc="-5">
                <a:latin typeface="Arial"/>
                <a:cs typeface="Arial"/>
              </a:rPr>
              <a:t>contar</a:t>
            </a:r>
            <a:endParaRPr sz="1400">
              <a:latin typeface="Arial"/>
              <a:cs typeface="Arial"/>
            </a:endParaRPr>
          </a:p>
        </p:txBody>
      </p:sp>
      <p:sp>
        <p:nvSpPr>
          <p:cNvPr id="20" name="object 20"/>
          <p:cNvSpPr txBox="1"/>
          <p:nvPr/>
        </p:nvSpPr>
        <p:spPr>
          <a:xfrm>
            <a:off x="3245699" y="1471958"/>
            <a:ext cx="334010" cy="299720"/>
          </a:xfrm>
          <a:prstGeom prst="rect">
            <a:avLst/>
          </a:prstGeom>
        </p:spPr>
        <p:txBody>
          <a:bodyPr wrap="square" lIns="0" tIns="12700" rIns="0" bIns="0" rtlCol="0" vert="horz">
            <a:spAutoFit/>
          </a:bodyPr>
          <a:lstStyle/>
          <a:p>
            <a:pPr marL="12700">
              <a:lnSpc>
                <a:spcPct val="100000"/>
              </a:lnSpc>
              <a:spcBef>
                <a:spcPts val="100"/>
              </a:spcBef>
            </a:pPr>
            <a:r>
              <a:rPr dirty="0" sz="1800" spc="-5" b="1">
                <a:solidFill>
                  <a:srgbClr val="B9A99A"/>
                </a:solidFill>
                <a:latin typeface="Georgia"/>
                <a:cs typeface="Georgia"/>
              </a:rPr>
              <a:t>04</a:t>
            </a:r>
            <a:endParaRPr sz="1800">
              <a:latin typeface="Georgia"/>
              <a:cs typeface="Georgia"/>
            </a:endParaRPr>
          </a:p>
        </p:txBody>
      </p:sp>
      <p:sp>
        <p:nvSpPr>
          <p:cNvPr id="21" name="object 21"/>
          <p:cNvSpPr txBox="1"/>
          <p:nvPr/>
        </p:nvSpPr>
        <p:spPr>
          <a:xfrm>
            <a:off x="3242727" y="2184732"/>
            <a:ext cx="340360" cy="1210945"/>
          </a:xfrm>
          <a:prstGeom prst="rect">
            <a:avLst/>
          </a:prstGeom>
        </p:spPr>
        <p:txBody>
          <a:bodyPr wrap="square" lIns="0" tIns="12700" rIns="0" bIns="0" rtlCol="0" vert="horz">
            <a:spAutoFit/>
          </a:bodyPr>
          <a:lstStyle/>
          <a:p>
            <a:pPr marL="15875">
              <a:lnSpc>
                <a:spcPct val="100000"/>
              </a:lnSpc>
              <a:spcBef>
                <a:spcPts val="100"/>
              </a:spcBef>
            </a:pPr>
            <a:r>
              <a:rPr dirty="0" sz="1800" spc="-5" b="1">
                <a:solidFill>
                  <a:srgbClr val="B9A99A"/>
                </a:solidFill>
                <a:latin typeface="Georgia"/>
                <a:cs typeface="Georgia"/>
              </a:rPr>
              <a:t>06</a:t>
            </a:r>
            <a:endParaRPr sz="1800">
              <a:latin typeface="Georgia"/>
              <a:cs typeface="Georgia"/>
            </a:endParaRPr>
          </a:p>
          <a:p>
            <a:pPr marL="26034">
              <a:lnSpc>
                <a:spcPct val="100000"/>
              </a:lnSpc>
              <a:spcBef>
                <a:spcPts val="1425"/>
              </a:spcBef>
            </a:pPr>
            <a:r>
              <a:rPr dirty="0" sz="1800" spc="-5" b="1">
                <a:solidFill>
                  <a:srgbClr val="B9A99A"/>
                </a:solidFill>
                <a:latin typeface="Georgia"/>
                <a:cs typeface="Georgia"/>
              </a:rPr>
              <a:t>07</a:t>
            </a:r>
            <a:endParaRPr sz="1800">
              <a:latin typeface="Georgia"/>
              <a:cs typeface="Georgia"/>
            </a:endParaRPr>
          </a:p>
          <a:p>
            <a:pPr marL="12700">
              <a:lnSpc>
                <a:spcPct val="100000"/>
              </a:lnSpc>
              <a:spcBef>
                <a:spcPts val="1430"/>
              </a:spcBef>
            </a:pPr>
            <a:r>
              <a:rPr dirty="0" sz="1800" spc="-5" b="1">
                <a:solidFill>
                  <a:srgbClr val="B9A99A"/>
                </a:solidFill>
                <a:latin typeface="Georgia"/>
                <a:cs typeface="Georgia"/>
              </a:rPr>
              <a:t>08</a:t>
            </a:r>
            <a:endParaRPr sz="1800">
              <a:latin typeface="Georgia"/>
              <a:cs typeface="Georgia"/>
            </a:endParaRPr>
          </a:p>
        </p:txBody>
      </p:sp>
      <p:sp>
        <p:nvSpPr>
          <p:cNvPr id="22" name="object 22"/>
          <p:cNvSpPr txBox="1"/>
          <p:nvPr/>
        </p:nvSpPr>
        <p:spPr>
          <a:xfrm>
            <a:off x="3246156" y="3808707"/>
            <a:ext cx="333375" cy="299720"/>
          </a:xfrm>
          <a:prstGeom prst="rect">
            <a:avLst/>
          </a:prstGeom>
        </p:spPr>
        <p:txBody>
          <a:bodyPr wrap="square" lIns="0" tIns="12700" rIns="0" bIns="0" rtlCol="0" vert="horz">
            <a:spAutoFit/>
          </a:bodyPr>
          <a:lstStyle/>
          <a:p>
            <a:pPr marL="12700">
              <a:lnSpc>
                <a:spcPct val="100000"/>
              </a:lnSpc>
              <a:spcBef>
                <a:spcPts val="100"/>
              </a:spcBef>
            </a:pPr>
            <a:r>
              <a:rPr dirty="0" sz="1800" spc="-5" b="1">
                <a:solidFill>
                  <a:srgbClr val="B9A99A"/>
                </a:solidFill>
                <a:latin typeface="Georgia"/>
                <a:cs typeface="Georgia"/>
              </a:rPr>
              <a:t>09</a:t>
            </a:r>
            <a:endParaRPr sz="1800">
              <a:latin typeface="Georgia"/>
              <a:cs typeface="Georgia"/>
            </a:endParaRPr>
          </a:p>
        </p:txBody>
      </p:sp>
      <p:sp>
        <p:nvSpPr>
          <p:cNvPr id="23" name="object 23"/>
          <p:cNvSpPr txBox="1"/>
          <p:nvPr/>
        </p:nvSpPr>
        <p:spPr>
          <a:xfrm>
            <a:off x="3270159" y="4521481"/>
            <a:ext cx="286385" cy="299720"/>
          </a:xfrm>
          <a:prstGeom prst="rect">
            <a:avLst/>
          </a:prstGeom>
        </p:spPr>
        <p:txBody>
          <a:bodyPr wrap="square" lIns="0" tIns="12700" rIns="0" bIns="0" rtlCol="0" vert="horz">
            <a:spAutoFit/>
          </a:bodyPr>
          <a:lstStyle/>
          <a:p>
            <a:pPr marL="12700">
              <a:lnSpc>
                <a:spcPct val="100000"/>
              </a:lnSpc>
              <a:spcBef>
                <a:spcPts val="100"/>
              </a:spcBef>
            </a:pPr>
            <a:r>
              <a:rPr dirty="0" sz="1800" b="1">
                <a:solidFill>
                  <a:srgbClr val="B9A99A"/>
                </a:solidFill>
                <a:latin typeface="Georgia"/>
                <a:cs typeface="Georgia"/>
              </a:rPr>
              <a:t>14</a:t>
            </a:r>
            <a:endParaRPr sz="1800">
              <a:latin typeface="Georgia"/>
              <a:cs typeface="Georgia"/>
            </a:endParaRPr>
          </a:p>
        </p:txBody>
      </p:sp>
      <p:sp>
        <p:nvSpPr>
          <p:cNvPr id="24" name="object 24"/>
          <p:cNvSpPr txBox="1"/>
          <p:nvPr/>
        </p:nvSpPr>
        <p:spPr>
          <a:xfrm>
            <a:off x="3270388" y="5147617"/>
            <a:ext cx="285750" cy="299720"/>
          </a:xfrm>
          <a:prstGeom prst="rect">
            <a:avLst/>
          </a:prstGeom>
        </p:spPr>
        <p:txBody>
          <a:bodyPr wrap="square" lIns="0" tIns="12700" rIns="0" bIns="0" rtlCol="0" vert="horz">
            <a:spAutoFit/>
          </a:bodyPr>
          <a:lstStyle/>
          <a:p>
            <a:pPr marL="12700">
              <a:lnSpc>
                <a:spcPct val="100000"/>
              </a:lnSpc>
              <a:spcBef>
                <a:spcPts val="100"/>
              </a:spcBef>
            </a:pPr>
            <a:r>
              <a:rPr dirty="0" sz="1800" b="1">
                <a:solidFill>
                  <a:srgbClr val="B9A99A"/>
                </a:solidFill>
                <a:latin typeface="Georgia"/>
                <a:cs typeface="Georgia"/>
              </a:rPr>
              <a:t>16</a:t>
            </a:r>
            <a:endParaRPr sz="1800">
              <a:latin typeface="Georgia"/>
              <a:cs typeface="Georgia"/>
            </a:endParaRPr>
          </a:p>
        </p:txBody>
      </p:sp>
      <p:sp>
        <p:nvSpPr>
          <p:cNvPr id="25" name="object 25"/>
          <p:cNvSpPr txBox="1"/>
          <p:nvPr/>
        </p:nvSpPr>
        <p:spPr>
          <a:xfrm>
            <a:off x="3270388" y="5781068"/>
            <a:ext cx="285750" cy="299720"/>
          </a:xfrm>
          <a:prstGeom prst="rect">
            <a:avLst/>
          </a:prstGeom>
        </p:spPr>
        <p:txBody>
          <a:bodyPr wrap="square" lIns="0" tIns="12700" rIns="0" bIns="0" rtlCol="0" vert="horz">
            <a:spAutoFit/>
          </a:bodyPr>
          <a:lstStyle/>
          <a:p>
            <a:pPr marL="12700">
              <a:lnSpc>
                <a:spcPct val="100000"/>
              </a:lnSpc>
              <a:spcBef>
                <a:spcPts val="100"/>
              </a:spcBef>
            </a:pPr>
            <a:r>
              <a:rPr dirty="0" sz="1800" b="1">
                <a:solidFill>
                  <a:srgbClr val="B9A99A"/>
                </a:solidFill>
                <a:latin typeface="Georgia"/>
                <a:cs typeface="Georgia"/>
              </a:rPr>
              <a:t>19</a:t>
            </a:r>
            <a:endParaRPr sz="1800">
              <a:latin typeface="Georgia"/>
              <a:cs typeface="Georgia"/>
            </a:endParaRPr>
          </a:p>
        </p:txBody>
      </p:sp>
      <p:sp>
        <p:nvSpPr>
          <p:cNvPr id="26" name="object 26"/>
          <p:cNvSpPr txBox="1"/>
          <p:nvPr/>
        </p:nvSpPr>
        <p:spPr>
          <a:xfrm>
            <a:off x="3248671" y="6486527"/>
            <a:ext cx="329565" cy="299720"/>
          </a:xfrm>
          <a:prstGeom prst="rect">
            <a:avLst/>
          </a:prstGeom>
        </p:spPr>
        <p:txBody>
          <a:bodyPr wrap="square" lIns="0" tIns="12700" rIns="0" bIns="0" rtlCol="0" vert="horz">
            <a:spAutoFit/>
          </a:bodyPr>
          <a:lstStyle/>
          <a:p>
            <a:pPr marL="12700">
              <a:lnSpc>
                <a:spcPct val="100000"/>
              </a:lnSpc>
              <a:spcBef>
                <a:spcPts val="100"/>
              </a:spcBef>
            </a:pPr>
            <a:r>
              <a:rPr dirty="0" sz="1800" b="1">
                <a:solidFill>
                  <a:srgbClr val="B9A99A"/>
                </a:solidFill>
                <a:latin typeface="Georgia"/>
                <a:cs typeface="Georgia"/>
              </a:rPr>
              <a:t>20</a:t>
            </a:r>
            <a:endParaRPr sz="1800">
              <a:latin typeface="Georgia"/>
              <a:cs typeface="Georgia"/>
            </a:endParaRPr>
          </a:p>
        </p:txBody>
      </p:sp>
      <p:sp>
        <p:nvSpPr>
          <p:cNvPr id="27" name="object 27"/>
          <p:cNvSpPr txBox="1"/>
          <p:nvPr/>
        </p:nvSpPr>
        <p:spPr>
          <a:xfrm>
            <a:off x="3272902" y="7212103"/>
            <a:ext cx="280670" cy="299720"/>
          </a:xfrm>
          <a:prstGeom prst="rect">
            <a:avLst/>
          </a:prstGeom>
        </p:spPr>
        <p:txBody>
          <a:bodyPr wrap="square" lIns="0" tIns="12700" rIns="0" bIns="0" rtlCol="0" vert="horz">
            <a:spAutoFit/>
          </a:bodyPr>
          <a:lstStyle/>
          <a:p>
            <a:pPr marL="12700">
              <a:lnSpc>
                <a:spcPct val="100000"/>
              </a:lnSpc>
              <a:spcBef>
                <a:spcPts val="100"/>
              </a:spcBef>
            </a:pPr>
            <a:r>
              <a:rPr dirty="0" sz="1800" b="1">
                <a:solidFill>
                  <a:srgbClr val="B9A99A"/>
                </a:solidFill>
                <a:latin typeface="Georgia"/>
                <a:cs typeface="Georgia"/>
              </a:rPr>
              <a:t>21</a:t>
            </a:r>
            <a:endParaRPr sz="1800">
              <a:latin typeface="Georgia"/>
              <a:cs typeface="Georgia"/>
            </a:endParaRPr>
          </a:p>
        </p:txBody>
      </p:sp>
      <p:sp>
        <p:nvSpPr>
          <p:cNvPr id="28" name="object 28"/>
          <p:cNvSpPr txBox="1"/>
          <p:nvPr/>
        </p:nvSpPr>
        <p:spPr>
          <a:xfrm>
            <a:off x="3257586" y="7912306"/>
            <a:ext cx="311785" cy="299720"/>
          </a:xfrm>
          <a:prstGeom prst="rect">
            <a:avLst/>
          </a:prstGeom>
        </p:spPr>
        <p:txBody>
          <a:bodyPr wrap="square" lIns="0" tIns="12700" rIns="0" bIns="0" rtlCol="0" vert="horz">
            <a:spAutoFit/>
          </a:bodyPr>
          <a:lstStyle/>
          <a:p>
            <a:pPr marL="12700">
              <a:lnSpc>
                <a:spcPct val="100000"/>
              </a:lnSpc>
              <a:spcBef>
                <a:spcPts val="100"/>
              </a:spcBef>
            </a:pPr>
            <a:r>
              <a:rPr dirty="0" sz="1800" b="1">
                <a:solidFill>
                  <a:srgbClr val="B9A99A"/>
                </a:solidFill>
                <a:latin typeface="Georgia"/>
                <a:cs typeface="Georgia"/>
              </a:rPr>
              <a:t>23</a:t>
            </a:r>
            <a:endParaRPr sz="1800">
              <a:latin typeface="Georgia"/>
              <a:cs typeface="Georgia"/>
            </a:endParaRPr>
          </a:p>
        </p:txBody>
      </p:sp>
      <p:sp>
        <p:nvSpPr>
          <p:cNvPr id="29" name="object 29"/>
          <p:cNvSpPr txBox="1"/>
          <p:nvPr/>
        </p:nvSpPr>
        <p:spPr>
          <a:xfrm>
            <a:off x="3255072" y="8509865"/>
            <a:ext cx="316865" cy="755650"/>
          </a:xfrm>
          <a:prstGeom prst="rect">
            <a:avLst/>
          </a:prstGeom>
        </p:spPr>
        <p:txBody>
          <a:bodyPr wrap="square" lIns="0" tIns="12700" rIns="0" bIns="0" rtlCol="0" vert="horz">
            <a:spAutoFit/>
          </a:bodyPr>
          <a:lstStyle/>
          <a:p>
            <a:pPr marL="17780">
              <a:lnSpc>
                <a:spcPct val="100000"/>
              </a:lnSpc>
              <a:spcBef>
                <a:spcPts val="100"/>
              </a:spcBef>
            </a:pPr>
            <a:r>
              <a:rPr dirty="0" sz="1800" b="1">
                <a:solidFill>
                  <a:srgbClr val="B9A99A"/>
                </a:solidFill>
                <a:latin typeface="Georgia"/>
                <a:cs typeface="Georgia"/>
              </a:rPr>
              <a:t>25</a:t>
            </a:r>
            <a:endParaRPr sz="1800">
              <a:latin typeface="Georgia"/>
              <a:cs typeface="Georgia"/>
            </a:endParaRPr>
          </a:p>
          <a:p>
            <a:pPr marL="12700">
              <a:lnSpc>
                <a:spcPct val="100000"/>
              </a:lnSpc>
              <a:spcBef>
                <a:spcPts val="1425"/>
              </a:spcBef>
            </a:pPr>
            <a:r>
              <a:rPr dirty="0" sz="1800" b="1">
                <a:solidFill>
                  <a:srgbClr val="B9A99A"/>
                </a:solidFill>
                <a:latin typeface="Georgia"/>
                <a:cs typeface="Georgia"/>
              </a:rPr>
              <a:t>26</a:t>
            </a:r>
            <a:endParaRPr sz="1800">
              <a:latin typeface="Georgia"/>
              <a:cs typeface="Georgia"/>
            </a:endParaRPr>
          </a:p>
        </p:txBody>
      </p:sp>
      <p:sp>
        <p:nvSpPr>
          <p:cNvPr id="30" name="object 30"/>
          <p:cNvSpPr txBox="1"/>
          <p:nvPr/>
        </p:nvSpPr>
        <p:spPr>
          <a:xfrm>
            <a:off x="7169161" y="1439039"/>
            <a:ext cx="328295" cy="755650"/>
          </a:xfrm>
          <a:prstGeom prst="rect">
            <a:avLst/>
          </a:prstGeom>
        </p:spPr>
        <p:txBody>
          <a:bodyPr wrap="square" lIns="0" tIns="12700" rIns="0" bIns="0" rtlCol="0" vert="horz">
            <a:spAutoFit/>
          </a:bodyPr>
          <a:lstStyle/>
          <a:p>
            <a:pPr marL="28575">
              <a:lnSpc>
                <a:spcPct val="100000"/>
              </a:lnSpc>
              <a:spcBef>
                <a:spcPts val="100"/>
              </a:spcBef>
            </a:pPr>
            <a:r>
              <a:rPr dirty="0" sz="1800" b="1">
                <a:solidFill>
                  <a:srgbClr val="B9A99A"/>
                </a:solidFill>
                <a:latin typeface="Georgia"/>
                <a:cs typeface="Georgia"/>
              </a:rPr>
              <a:t>27</a:t>
            </a:r>
            <a:endParaRPr sz="1800">
              <a:latin typeface="Georgia"/>
              <a:cs typeface="Georgia"/>
            </a:endParaRPr>
          </a:p>
          <a:p>
            <a:pPr marL="12700">
              <a:lnSpc>
                <a:spcPct val="100000"/>
              </a:lnSpc>
              <a:spcBef>
                <a:spcPts val="1425"/>
              </a:spcBef>
            </a:pPr>
            <a:r>
              <a:rPr dirty="0" sz="1800" spc="-5" b="1">
                <a:solidFill>
                  <a:srgbClr val="B9A99A"/>
                </a:solidFill>
                <a:latin typeface="Georgia"/>
                <a:cs typeface="Georgia"/>
              </a:rPr>
              <a:t>3</a:t>
            </a:r>
            <a:r>
              <a:rPr dirty="0" sz="1800" b="1">
                <a:solidFill>
                  <a:srgbClr val="B9A99A"/>
                </a:solidFill>
                <a:latin typeface="Georgia"/>
                <a:cs typeface="Georgia"/>
              </a:rPr>
              <a:t>0</a:t>
            </a:r>
            <a:endParaRPr sz="1800">
              <a:latin typeface="Georgia"/>
              <a:cs typeface="Georgia"/>
            </a:endParaRPr>
          </a:p>
        </p:txBody>
      </p:sp>
      <p:sp>
        <p:nvSpPr>
          <p:cNvPr id="31" name="object 31"/>
          <p:cNvSpPr txBox="1"/>
          <p:nvPr/>
        </p:nvSpPr>
        <p:spPr>
          <a:xfrm>
            <a:off x="7177619" y="2386586"/>
            <a:ext cx="311150" cy="1614805"/>
          </a:xfrm>
          <a:prstGeom prst="rect">
            <a:avLst/>
          </a:prstGeom>
        </p:spPr>
        <p:txBody>
          <a:bodyPr wrap="square" lIns="0" tIns="12700" rIns="0" bIns="0" rtlCol="0" vert="horz">
            <a:spAutoFit/>
          </a:bodyPr>
          <a:lstStyle/>
          <a:p>
            <a:pPr marL="27940">
              <a:lnSpc>
                <a:spcPct val="100000"/>
              </a:lnSpc>
              <a:spcBef>
                <a:spcPts val="100"/>
              </a:spcBef>
            </a:pPr>
            <a:r>
              <a:rPr dirty="0" sz="1800" spc="-5" b="1">
                <a:solidFill>
                  <a:srgbClr val="B9A99A"/>
                </a:solidFill>
                <a:latin typeface="Georgia"/>
                <a:cs typeface="Georgia"/>
              </a:rPr>
              <a:t>31</a:t>
            </a:r>
            <a:endParaRPr sz="1800">
              <a:latin typeface="Georgia"/>
              <a:cs typeface="Georgia"/>
            </a:endParaRPr>
          </a:p>
          <a:p>
            <a:pPr marL="12700">
              <a:lnSpc>
                <a:spcPct val="100000"/>
              </a:lnSpc>
              <a:spcBef>
                <a:spcPts val="1325"/>
              </a:spcBef>
            </a:pPr>
            <a:r>
              <a:rPr dirty="0" sz="1800" spc="-5" b="1">
                <a:solidFill>
                  <a:srgbClr val="B9A99A"/>
                </a:solidFill>
                <a:latin typeface="Georgia"/>
                <a:cs typeface="Georgia"/>
              </a:rPr>
              <a:t>3</a:t>
            </a:r>
            <a:r>
              <a:rPr dirty="0" sz="1800" b="1">
                <a:solidFill>
                  <a:srgbClr val="B9A99A"/>
                </a:solidFill>
                <a:latin typeface="Georgia"/>
                <a:cs typeface="Georgia"/>
              </a:rPr>
              <a:t>2</a:t>
            </a:r>
            <a:endParaRPr sz="1800">
              <a:latin typeface="Georgia"/>
              <a:cs typeface="Georgia"/>
            </a:endParaRPr>
          </a:p>
          <a:p>
            <a:pPr marL="12700">
              <a:lnSpc>
                <a:spcPct val="100000"/>
              </a:lnSpc>
              <a:spcBef>
                <a:spcPts val="1415"/>
              </a:spcBef>
            </a:pPr>
            <a:r>
              <a:rPr dirty="0" sz="1800" spc="-5" b="1">
                <a:solidFill>
                  <a:srgbClr val="B9A99A"/>
                </a:solidFill>
                <a:latin typeface="Georgia"/>
                <a:cs typeface="Georgia"/>
              </a:rPr>
              <a:t>3</a:t>
            </a:r>
            <a:r>
              <a:rPr dirty="0" sz="1800" b="1">
                <a:solidFill>
                  <a:srgbClr val="B9A99A"/>
                </a:solidFill>
                <a:latin typeface="Georgia"/>
                <a:cs typeface="Georgia"/>
              </a:rPr>
              <a:t>2</a:t>
            </a:r>
            <a:endParaRPr sz="1800">
              <a:latin typeface="Georgia"/>
              <a:cs typeface="Georgia"/>
            </a:endParaRPr>
          </a:p>
          <a:p>
            <a:pPr marL="12700">
              <a:lnSpc>
                <a:spcPct val="100000"/>
              </a:lnSpc>
              <a:spcBef>
                <a:spcPts val="1130"/>
              </a:spcBef>
            </a:pPr>
            <a:r>
              <a:rPr dirty="0" sz="1800" spc="-5" b="1">
                <a:solidFill>
                  <a:srgbClr val="B9A99A"/>
                </a:solidFill>
                <a:latin typeface="Georgia"/>
                <a:cs typeface="Georgia"/>
              </a:rPr>
              <a:t>3</a:t>
            </a:r>
            <a:r>
              <a:rPr dirty="0" sz="1800" b="1">
                <a:solidFill>
                  <a:srgbClr val="B9A99A"/>
                </a:solidFill>
                <a:latin typeface="Georgia"/>
                <a:cs typeface="Georgia"/>
              </a:rPr>
              <a:t>3</a:t>
            </a:r>
            <a:endParaRPr sz="1800">
              <a:latin typeface="Georgia"/>
              <a:cs typeface="Georgia"/>
            </a:endParaRPr>
          </a:p>
        </p:txBody>
      </p:sp>
      <p:sp>
        <p:nvSpPr>
          <p:cNvPr id="32" name="object 32"/>
          <p:cNvSpPr txBox="1"/>
          <p:nvPr/>
        </p:nvSpPr>
        <p:spPr>
          <a:xfrm>
            <a:off x="7166189" y="4097885"/>
            <a:ext cx="334645" cy="1710055"/>
          </a:xfrm>
          <a:prstGeom prst="rect">
            <a:avLst/>
          </a:prstGeom>
        </p:spPr>
        <p:txBody>
          <a:bodyPr wrap="square" lIns="0" tIns="133350" rIns="0" bIns="0" rtlCol="0" vert="horz">
            <a:spAutoFit/>
          </a:bodyPr>
          <a:lstStyle/>
          <a:p>
            <a:pPr marL="21590">
              <a:lnSpc>
                <a:spcPct val="100000"/>
              </a:lnSpc>
              <a:spcBef>
                <a:spcPts val="1050"/>
              </a:spcBef>
            </a:pPr>
            <a:r>
              <a:rPr dirty="0" sz="1800" spc="-5" b="1">
                <a:solidFill>
                  <a:srgbClr val="B9A99A"/>
                </a:solidFill>
                <a:latin typeface="Georgia"/>
                <a:cs typeface="Georgia"/>
              </a:rPr>
              <a:t>34</a:t>
            </a:r>
            <a:endParaRPr sz="1800">
              <a:latin typeface="Georgia"/>
              <a:cs typeface="Georgia"/>
            </a:endParaRPr>
          </a:p>
          <a:p>
            <a:pPr marL="27305">
              <a:lnSpc>
                <a:spcPct val="100000"/>
              </a:lnSpc>
              <a:spcBef>
                <a:spcPts val="955"/>
              </a:spcBef>
            </a:pPr>
            <a:r>
              <a:rPr dirty="0" sz="1800" spc="-5" b="1">
                <a:solidFill>
                  <a:srgbClr val="B9A99A"/>
                </a:solidFill>
                <a:latin typeface="Georgia"/>
                <a:cs typeface="Georgia"/>
              </a:rPr>
              <a:t>35</a:t>
            </a:r>
            <a:endParaRPr sz="1800">
              <a:latin typeface="Georgia"/>
              <a:cs typeface="Georgia"/>
            </a:endParaRPr>
          </a:p>
          <a:p>
            <a:pPr marL="21590">
              <a:lnSpc>
                <a:spcPct val="100000"/>
              </a:lnSpc>
              <a:spcBef>
                <a:spcPts val="1150"/>
              </a:spcBef>
            </a:pPr>
            <a:r>
              <a:rPr dirty="0" sz="1800" spc="-5" b="1">
                <a:solidFill>
                  <a:srgbClr val="B9A99A"/>
                </a:solidFill>
                <a:latin typeface="Georgia"/>
                <a:cs typeface="Georgia"/>
              </a:rPr>
              <a:t>36</a:t>
            </a:r>
            <a:endParaRPr sz="1800">
              <a:latin typeface="Georgia"/>
              <a:cs typeface="Georgia"/>
            </a:endParaRPr>
          </a:p>
          <a:p>
            <a:pPr marL="12700">
              <a:lnSpc>
                <a:spcPct val="100000"/>
              </a:lnSpc>
              <a:spcBef>
                <a:spcPts val="1565"/>
              </a:spcBef>
            </a:pPr>
            <a:r>
              <a:rPr dirty="0" sz="1800" b="1">
                <a:solidFill>
                  <a:srgbClr val="B9A99A"/>
                </a:solidFill>
                <a:latin typeface="Georgia"/>
                <a:cs typeface="Georgia"/>
              </a:rPr>
              <a:t>40</a:t>
            </a:r>
            <a:endParaRPr sz="1800">
              <a:latin typeface="Georgia"/>
              <a:cs typeface="Georgia"/>
            </a:endParaRPr>
          </a:p>
        </p:txBody>
      </p:sp>
      <p:sp>
        <p:nvSpPr>
          <p:cNvPr id="33" name="object 33"/>
          <p:cNvSpPr txBox="1"/>
          <p:nvPr/>
        </p:nvSpPr>
        <p:spPr>
          <a:xfrm>
            <a:off x="7190421" y="6230952"/>
            <a:ext cx="286385" cy="299720"/>
          </a:xfrm>
          <a:prstGeom prst="rect">
            <a:avLst/>
          </a:prstGeom>
        </p:spPr>
        <p:txBody>
          <a:bodyPr wrap="square" lIns="0" tIns="12700" rIns="0" bIns="0" rtlCol="0" vert="horz">
            <a:spAutoFit/>
          </a:bodyPr>
          <a:lstStyle/>
          <a:p>
            <a:pPr marL="12700">
              <a:lnSpc>
                <a:spcPct val="100000"/>
              </a:lnSpc>
              <a:spcBef>
                <a:spcPts val="100"/>
              </a:spcBef>
            </a:pPr>
            <a:r>
              <a:rPr dirty="0" sz="1800" b="1">
                <a:solidFill>
                  <a:srgbClr val="B9A99A"/>
                </a:solidFill>
                <a:latin typeface="Georgia"/>
                <a:cs typeface="Georgia"/>
              </a:rPr>
              <a:t>41</a:t>
            </a:r>
            <a:endParaRPr sz="1800">
              <a:latin typeface="Georgia"/>
              <a:cs typeface="Georgia"/>
            </a:endParaRPr>
          </a:p>
        </p:txBody>
      </p:sp>
      <p:sp>
        <p:nvSpPr>
          <p:cNvPr id="34" name="object 34"/>
          <p:cNvSpPr txBox="1"/>
          <p:nvPr/>
        </p:nvSpPr>
        <p:spPr>
          <a:xfrm>
            <a:off x="7174876" y="7225591"/>
            <a:ext cx="317500" cy="299720"/>
          </a:xfrm>
          <a:prstGeom prst="rect">
            <a:avLst/>
          </a:prstGeom>
        </p:spPr>
        <p:txBody>
          <a:bodyPr wrap="square" lIns="0" tIns="12700" rIns="0" bIns="0" rtlCol="0" vert="horz">
            <a:spAutoFit/>
          </a:bodyPr>
          <a:lstStyle/>
          <a:p>
            <a:pPr marL="12700">
              <a:lnSpc>
                <a:spcPct val="100000"/>
              </a:lnSpc>
              <a:spcBef>
                <a:spcPts val="100"/>
              </a:spcBef>
            </a:pPr>
            <a:r>
              <a:rPr dirty="0" sz="1800" b="1">
                <a:solidFill>
                  <a:srgbClr val="B9A99A"/>
                </a:solidFill>
                <a:latin typeface="Georgia"/>
                <a:cs typeface="Georgia"/>
              </a:rPr>
              <a:t>42</a:t>
            </a:r>
            <a:endParaRPr sz="1800">
              <a:latin typeface="Georgia"/>
              <a:cs typeface="Georgia"/>
            </a:endParaRPr>
          </a:p>
        </p:txBody>
      </p:sp>
      <p:sp>
        <p:nvSpPr>
          <p:cNvPr id="35" name="object 35"/>
          <p:cNvSpPr/>
          <p:nvPr/>
        </p:nvSpPr>
        <p:spPr>
          <a:xfrm>
            <a:off x="2904985" y="206679"/>
            <a:ext cx="2239019" cy="638301"/>
          </a:xfrm>
          <a:prstGeom prst="rect">
            <a:avLst/>
          </a:prstGeom>
          <a:blipFill>
            <a:blip r:embed="rId3" cstate="print"/>
            <a:stretch>
              <a:fillRect/>
            </a:stretch>
          </a:blipFill>
        </p:spPr>
        <p:txBody>
          <a:bodyPr wrap="square" lIns="0" tIns="0" rIns="0" bIns="0" rtlCol="0"/>
          <a:lstStyle/>
          <a:p/>
        </p:txBody>
      </p:sp>
      <p:sp>
        <p:nvSpPr>
          <p:cNvPr id="36" name="object 36"/>
          <p:cNvSpPr txBox="1"/>
          <p:nvPr/>
        </p:nvSpPr>
        <p:spPr>
          <a:xfrm>
            <a:off x="3254692" y="274345"/>
            <a:ext cx="1310005" cy="624205"/>
          </a:xfrm>
          <a:prstGeom prst="rect">
            <a:avLst/>
          </a:prstGeom>
        </p:spPr>
        <p:txBody>
          <a:bodyPr wrap="square" lIns="0" tIns="12700" rIns="0" bIns="0" rtlCol="0" vert="horz">
            <a:spAutoFit/>
          </a:bodyPr>
          <a:lstStyle/>
          <a:p>
            <a:pPr algn="ctr" marL="635">
              <a:lnSpc>
                <a:spcPts val="2115"/>
              </a:lnSpc>
              <a:spcBef>
                <a:spcPts val="100"/>
              </a:spcBef>
            </a:pPr>
            <a:r>
              <a:rPr dirty="0" sz="1800">
                <a:solidFill>
                  <a:srgbClr val="FFFFFF"/>
                </a:solidFill>
                <a:latin typeface="Georgia"/>
                <a:cs typeface="Georgia"/>
              </a:rPr>
              <a:t>Tabla</a:t>
            </a:r>
            <a:r>
              <a:rPr dirty="0" sz="1800" spc="-20">
                <a:solidFill>
                  <a:srgbClr val="FFFFFF"/>
                </a:solidFill>
                <a:latin typeface="Georgia"/>
                <a:cs typeface="Georgia"/>
              </a:rPr>
              <a:t> </a:t>
            </a:r>
            <a:r>
              <a:rPr dirty="0" sz="1800" spc="-5">
                <a:solidFill>
                  <a:srgbClr val="FFFFFF"/>
                </a:solidFill>
                <a:latin typeface="Georgia"/>
                <a:cs typeface="Georgia"/>
              </a:rPr>
              <a:t>de</a:t>
            </a:r>
            <a:endParaRPr sz="1800">
              <a:latin typeface="Georgia"/>
              <a:cs typeface="Georgia"/>
            </a:endParaRPr>
          </a:p>
          <a:p>
            <a:pPr algn="ctr">
              <a:lnSpc>
                <a:spcPts val="2595"/>
              </a:lnSpc>
            </a:pPr>
            <a:r>
              <a:rPr dirty="0" sz="2200" spc="-5">
                <a:solidFill>
                  <a:srgbClr val="804000"/>
                </a:solidFill>
                <a:latin typeface="Georgia"/>
                <a:cs typeface="Georgia"/>
              </a:rPr>
              <a:t>Contenido</a:t>
            </a:r>
            <a:endParaRPr sz="2200">
              <a:latin typeface="Georgia"/>
              <a:cs typeface="Georgia"/>
            </a:endParaRPr>
          </a:p>
        </p:txBody>
      </p:sp>
      <p:sp>
        <p:nvSpPr>
          <p:cNvPr id="37" name="object 37"/>
          <p:cNvSpPr txBox="1"/>
          <p:nvPr/>
        </p:nvSpPr>
        <p:spPr>
          <a:xfrm>
            <a:off x="2310282" y="9684238"/>
            <a:ext cx="3243580" cy="254635"/>
          </a:xfrm>
          <a:prstGeom prst="rect">
            <a:avLst/>
          </a:prstGeom>
        </p:spPr>
        <p:txBody>
          <a:bodyPr wrap="square" lIns="0" tIns="0" rIns="0" bIns="0" rtlCol="0" vert="horz">
            <a:spAutoFit/>
          </a:bodyPr>
          <a:lstStyle/>
          <a:p>
            <a:pPr marL="12700">
              <a:lnSpc>
                <a:spcPts val="1860"/>
              </a:lnSpc>
            </a:pPr>
            <a:r>
              <a:rPr dirty="0" sz="1400" spc="-10" b="1">
                <a:latin typeface="Georgia"/>
                <a:cs typeface="Georgia"/>
              </a:rPr>
              <a:t>Nombre </a:t>
            </a:r>
            <a:r>
              <a:rPr dirty="0" sz="1400" spc="-5" b="1">
                <a:latin typeface="Georgia"/>
                <a:cs typeface="Georgia"/>
              </a:rPr>
              <a:t>del agente</a:t>
            </a:r>
            <a:r>
              <a:rPr dirty="0" sz="1800" spc="-5" b="1">
                <a:latin typeface="Cambria Math"/>
                <a:cs typeface="Cambria Math"/>
              </a:rPr>
              <a:t>⋅ </a:t>
            </a:r>
            <a:r>
              <a:rPr dirty="0" sz="1400" spc="-5" b="1">
                <a:latin typeface="Georgia"/>
                <a:cs typeface="Georgia"/>
              </a:rPr>
              <a:t>(123)</a:t>
            </a:r>
            <a:r>
              <a:rPr dirty="0" sz="1400" spc="50" b="1">
                <a:latin typeface="Georgia"/>
                <a:cs typeface="Georgia"/>
              </a:rPr>
              <a:t> </a:t>
            </a:r>
            <a:r>
              <a:rPr dirty="0" sz="1400" spc="-10" b="1">
                <a:latin typeface="Georgia"/>
                <a:cs typeface="Georgia"/>
              </a:rPr>
              <a:t>456-7890</a:t>
            </a:r>
            <a:endParaRPr sz="1400">
              <a:latin typeface="Georgia"/>
              <a:cs typeface="Georgi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836041" y="507580"/>
            <a:ext cx="6053683" cy="9020822"/>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851027" y="507580"/>
            <a:ext cx="1104671" cy="2220607"/>
          </a:xfrm>
          <a:prstGeom prst="rect">
            <a:avLst/>
          </a:prstGeom>
          <a:blipFill>
            <a:blip r:embed="rId4" cstate="print"/>
            <a:stretch>
              <a:fillRect/>
            </a:stretch>
          </a:blipFill>
        </p:spPr>
        <p:txBody>
          <a:bodyPr wrap="square" lIns="0" tIns="0" rIns="0" bIns="0" rtlCol="0"/>
          <a:lstStyle/>
          <a:p/>
        </p:txBody>
      </p:sp>
      <p:sp>
        <p:nvSpPr>
          <p:cNvPr id="5" name="object 5"/>
          <p:cNvSpPr txBox="1">
            <a:spLocks noGrp="1"/>
          </p:cNvSpPr>
          <p:nvPr>
            <p:ph type="title"/>
          </p:nvPr>
        </p:nvSpPr>
        <p:spPr>
          <a:xfrm>
            <a:off x="1381188" y="1740128"/>
            <a:ext cx="4998720" cy="756920"/>
          </a:xfrm>
          <a:prstGeom prst="rect"/>
        </p:spPr>
        <p:txBody>
          <a:bodyPr wrap="square" lIns="0" tIns="12700" rIns="0" bIns="0" rtlCol="0" vert="horz">
            <a:spAutoFit/>
          </a:bodyPr>
          <a:lstStyle/>
          <a:p>
            <a:pPr marL="12700">
              <a:lnSpc>
                <a:spcPct val="100000"/>
              </a:lnSpc>
              <a:spcBef>
                <a:spcPts val="100"/>
              </a:spcBef>
            </a:pPr>
            <a:r>
              <a:rPr dirty="0" sz="4800" spc="90">
                <a:solidFill>
                  <a:srgbClr val="222121"/>
                </a:solidFill>
              </a:rPr>
              <a:t>Cerrando </a:t>
            </a:r>
            <a:r>
              <a:rPr dirty="0" sz="4800" spc="50">
                <a:solidFill>
                  <a:srgbClr val="222121"/>
                </a:solidFill>
              </a:rPr>
              <a:t>la</a:t>
            </a:r>
            <a:r>
              <a:rPr dirty="0" sz="4800" spc="254">
                <a:solidFill>
                  <a:srgbClr val="222121"/>
                </a:solidFill>
              </a:rPr>
              <a:t> </a:t>
            </a:r>
            <a:r>
              <a:rPr dirty="0" sz="4800" spc="105">
                <a:solidFill>
                  <a:srgbClr val="222121"/>
                </a:solidFill>
              </a:rPr>
              <a:t>venta</a:t>
            </a:r>
            <a:endParaRPr sz="4800"/>
          </a:p>
        </p:txBody>
      </p:sp>
      <p:sp>
        <p:nvSpPr>
          <p:cNvPr id="7" name="object 7"/>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6" name="object 6"/>
          <p:cNvSpPr txBox="1"/>
          <p:nvPr/>
        </p:nvSpPr>
        <p:spPr>
          <a:xfrm>
            <a:off x="1802650" y="2888437"/>
            <a:ext cx="4001135" cy="2068195"/>
          </a:xfrm>
          <a:prstGeom prst="rect">
            <a:avLst/>
          </a:prstGeom>
        </p:spPr>
        <p:txBody>
          <a:bodyPr wrap="square" lIns="0" tIns="12700" rIns="0" bIns="0" rtlCol="0" vert="horz">
            <a:spAutoFit/>
          </a:bodyPr>
          <a:lstStyle/>
          <a:p>
            <a:pPr algn="ctr" marL="12700" marR="5080">
              <a:lnSpc>
                <a:spcPct val="144100"/>
              </a:lnSpc>
              <a:spcBef>
                <a:spcPts val="100"/>
              </a:spcBef>
            </a:pPr>
            <a:r>
              <a:rPr dirty="0" sz="1550" spc="20">
                <a:solidFill>
                  <a:srgbClr val="080807"/>
                </a:solidFill>
                <a:latin typeface="Cambria"/>
                <a:cs typeface="Cambria"/>
              </a:rPr>
              <a:t>Después </a:t>
            </a:r>
            <a:r>
              <a:rPr dirty="0" sz="1550" spc="35">
                <a:solidFill>
                  <a:srgbClr val="080807"/>
                </a:solidFill>
                <a:latin typeface="Cambria"/>
                <a:cs typeface="Cambria"/>
              </a:rPr>
              <a:t>de </a:t>
            </a:r>
            <a:r>
              <a:rPr dirty="0" sz="1550" spc="20">
                <a:solidFill>
                  <a:srgbClr val="080807"/>
                </a:solidFill>
                <a:latin typeface="Cambria"/>
                <a:cs typeface="Cambria"/>
              </a:rPr>
              <a:t>lo </a:t>
            </a:r>
            <a:r>
              <a:rPr dirty="0" sz="1550" spc="30">
                <a:solidFill>
                  <a:srgbClr val="080807"/>
                </a:solidFill>
                <a:latin typeface="Cambria"/>
                <a:cs typeface="Cambria"/>
              </a:rPr>
              <a:t>que se </a:t>
            </a:r>
            <a:r>
              <a:rPr dirty="0" sz="1550" spc="15">
                <a:solidFill>
                  <a:srgbClr val="080807"/>
                </a:solidFill>
                <a:latin typeface="Cambria"/>
                <a:cs typeface="Cambria"/>
              </a:rPr>
              <a:t>espera </a:t>
            </a:r>
            <a:r>
              <a:rPr dirty="0" sz="1550" spc="30">
                <a:solidFill>
                  <a:srgbClr val="080807"/>
                </a:solidFill>
                <a:latin typeface="Cambria"/>
                <a:cs typeface="Cambria"/>
              </a:rPr>
              <a:t>que </a:t>
            </a:r>
            <a:r>
              <a:rPr dirty="0" sz="1550" spc="20">
                <a:solidFill>
                  <a:srgbClr val="080807"/>
                </a:solidFill>
                <a:latin typeface="Cambria"/>
                <a:cs typeface="Cambria"/>
              </a:rPr>
              <a:t>sea </a:t>
            </a:r>
            <a:r>
              <a:rPr dirty="0" sz="1550" spc="40">
                <a:solidFill>
                  <a:srgbClr val="080807"/>
                </a:solidFill>
                <a:latin typeface="Cambria"/>
                <a:cs typeface="Cambria"/>
              </a:rPr>
              <a:t>un  </a:t>
            </a:r>
            <a:r>
              <a:rPr dirty="0" sz="1550" spc="5">
                <a:solidFill>
                  <a:srgbClr val="080807"/>
                </a:solidFill>
                <a:latin typeface="Cambria"/>
                <a:cs typeface="Cambria"/>
              </a:rPr>
              <a:t>increíble</a:t>
            </a:r>
            <a:r>
              <a:rPr dirty="0" sz="1550" spc="-65">
                <a:solidFill>
                  <a:srgbClr val="080807"/>
                </a:solidFill>
                <a:latin typeface="Cambria"/>
                <a:cs typeface="Cambria"/>
              </a:rPr>
              <a:t> </a:t>
            </a:r>
            <a:r>
              <a:rPr dirty="0" sz="1550" spc="5">
                <a:solidFill>
                  <a:srgbClr val="080807"/>
                </a:solidFill>
                <a:latin typeface="Cambria"/>
                <a:cs typeface="Cambria"/>
              </a:rPr>
              <a:t>flujo</a:t>
            </a:r>
            <a:r>
              <a:rPr dirty="0" sz="1550" spc="-65">
                <a:solidFill>
                  <a:srgbClr val="080807"/>
                </a:solidFill>
                <a:latin typeface="Cambria"/>
                <a:cs typeface="Cambria"/>
              </a:rPr>
              <a:t> </a:t>
            </a:r>
            <a:r>
              <a:rPr dirty="0" sz="1550" spc="35">
                <a:solidFill>
                  <a:srgbClr val="080807"/>
                </a:solidFill>
                <a:latin typeface="Cambria"/>
                <a:cs typeface="Cambria"/>
              </a:rPr>
              <a:t>de</a:t>
            </a:r>
            <a:r>
              <a:rPr dirty="0" sz="1550" spc="-60">
                <a:solidFill>
                  <a:srgbClr val="080807"/>
                </a:solidFill>
                <a:latin typeface="Cambria"/>
                <a:cs typeface="Cambria"/>
              </a:rPr>
              <a:t> </a:t>
            </a:r>
            <a:r>
              <a:rPr dirty="0" sz="1550" spc="15">
                <a:solidFill>
                  <a:srgbClr val="080807"/>
                </a:solidFill>
                <a:latin typeface="Cambria"/>
                <a:cs typeface="Cambria"/>
              </a:rPr>
              <a:t>compradores</a:t>
            </a:r>
            <a:r>
              <a:rPr dirty="0" sz="1550" spc="-65">
                <a:solidFill>
                  <a:srgbClr val="080807"/>
                </a:solidFill>
                <a:latin typeface="Cambria"/>
                <a:cs typeface="Cambria"/>
              </a:rPr>
              <a:t> </a:t>
            </a:r>
            <a:r>
              <a:rPr dirty="0" sz="1550" spc="5">
                <a:solidFill>
                  <a:srgbClr val="080807"/>
                </a:solidFill>
                <a:latin typeface="Cambria"/>
                <a:cs typeface="Cambria"/>
              </a:rPr>
              <a:t>potenciales</a:t>
            </a:r>
            <a:r>
              <a:rPr dirty="0" sz="1550" spc="-60">
                <a:solidFill>
                  <a:srgbClr val="080807"/>
                </a:solidFill>
                <a:latin typeface="Cambria"/>
                <a:cs typeface="Cambria"/>
              </a:rPr>
              <a:t> </a:t>
            </a:r>
            <a:r>
              <a:rPr dirty="0" sz="1550" spc="30">
                <a:solidFill>
                  <a:srgbClr val="080807"/>
                </a:solidFill>
                <a:latin typeface="Cambria"/>
                <a:cs typeface="Cambria"/>
              </a:rPr>
              <a:t>que  </a:t>
            </a:r>
            <a:r>
              <a:rPr dirty="0" sz="1550" spc="20">
                <a:solidFill>
                  <a:srgbClr val="080807"/>
                </a:solidFill>
                <a:latin typeface="Cambria"/>
                <a:cs typeface="Cambria"/>
              </a:rPr>
              <a:t>miren </a:t>
            </a:r>
            <a:r>
              <a:rPr dirty="0" sz="1550" spc="35">
                <a:solidFill>
                  <a:srgbClr val="080807"/>
                </a:solidFill>
                <a:latin typeface="Cambria"/>
                <a:cs typeface="Cambria"/>
              </a:rPr>
              <a:t>su </a:t>
            </a:r>
            <a:r>
              <a:rPr dirty="0" sz="1550" spc="10">
                <a:solidFill>
                  <a:srgbClr val="080807"/>
                </a:solidFill>
                <a:latin typeface="Cambria"/>
                <a:cs typeface="Cambria"/>
              </a:rPr>
              <a:t>casa, </a:t>
            </a:r>
            <a:r>
              <a:rPr dirty="0" sz="1550" spc="35">
                <a:solidFill>
                  <a:srgbClr val="080807"/>
                </a:solidFill>
                <a:latin typeface="Cambria"/>
                <a:cs typeface="Cambria"/>
              </a:rPr>
              <a:t>ya </a:t>
            </a:r>
            <a:r>
              <a:rPr dirty="0" sz="1550" spc="20">
                <a:solidFill>
                  <a:srgbClr val="080807"/>
                </a:solidFill>
                <a:latin typeface="Cambria"/>
                <a:cs typeface="Cambria"/>
              </a:rPr>
              <a:t>sea </a:t>
            </a:r>
            <a:r>
              <a:rPr dirty="0" sz="1550" spc="5">
                <a:solidFill>
                  <a:srgbClr val="080807"/>
                </a:solidFill>
                <a:latin typeface="Cambria"/>
                <a:cs typeface="Cambria"/>
              </a:rPr>
              <a:t>virtual </a:t>
            </a:r>
            <a:r>
              <a:rPr dirty="0" sz="1550" spc="65">
                <a:solidFill>
                  <a:srgbClr val="080807"/>
                </a:solidFill>
                <a:latin typeface="Cambria"/>
                <a:cs typeface="Cambria"/>
              </a:rPr>
              <a:t>o </a:t>
            </a:r>
            <a:r>
              <a:rPr dirty="0" sz="1550" spc="5">
                <a:solidFill>
                  <a:srgbClr val="080807"/>
                </a:solidFill>
                <a:latin typeface="Cambria"/>
                <a:cs typeface="Cambria"/>
              </a:rPr>
              <a:t>físicamente,  </a:t>
            </a:r>
            <a:r>
              <a:rPr dirty="0" sz="1550" spc="10">
                <a:solidFill>
                  <a:srgbClr val="080807"/>
                </a:solidFill>
                <a:latin typeface="Cambria"/>
                <a:cs typeface="Cambria"/>
              </a:rPr>
              <a:t>encontrará </a:t>
            </a:r>
            <a:r>
              <a:rPr dirty="0" sz="1550" spc="20">
                <a:solidFill>
                  <a:srgbClr val="080807"/>
                </a:solidFill>
                <a:latin typeface="Cambria"/>
                <a:cs typeface="Cambria"/>
              </a:rPr>
              <a:t>al comprador </a:t>
            </a:r>
            <a:r>
              <a:rPr dirty="0" sz="1550" spc="15">
                <a:solidFill>
                  <a:srgbClr val="080807"/>
                </a:solidFill>
                <a:latin typeface="Cambria"/>
                <a:cs typeface="Cambria"/>
              </a:rPr>
              <a:t>adecuado </a:t>
            </a:r>
            <a:r>
              <a:rPr dirty="0" sz="1550" spc="30">
                <a:solidFill>
                  <a:srgbClr val="080807"/>
                </a:solidFill>
                <a:latin typeface="Cambria"/>
                <a:cs typeface="Cambria"/>
              </a:rPr>
              <a:t>que </a:t>
            </a:r>
            <a:r>
              <a:rPr dirty="0" sz="1550" spc="35">
                <a:solidFill>
                  <a:srgbClr val="080807"/>
                </a:solidFill>
                <a:latin typeface="Cambria"/>
                <a:cs typeface="Cambria"/>
              </a:rPr>
              <a:t>ha  </a:t>
            </a:r>
            <a:r>
              <a:rPr dirty="0" sz="1550" spc="10">
                <a:solidFill>
                  <a:srgbClr val="080807"/>
                </a:solidFill>
                <a:latin typeface="Cambria"/>
                <a:cs typeface="Cambria"/>
              </a:rPr>
              <a:t>decidido</a:t>
            </a:r>
            <a:r>
              <a:rPr dirty="0" sz="1550" spc="-70">
                <a:solidFill>
                  <a:srgbClr val="080807"/>
                </a:solidFill>
                <a:latin typeface="Cambria"/>
                <a:cs typeface="Cambria"/>
              </a:rPr>
              <a:t> </a:t>
            </a:r>
            <a:r>
              <a:rPr dirty="0" sz="1550" spc="30">
                <a:solidFill>
                  <a:srgbClr val="080807"/>
                </a:solidFill>
                <a:latin typeface="Cambria"/>
                <a:cs typeface="Cambria"/>
              </a:rPr>
              <a:t>que</a:t>
            </a:r>
            <a:r>
              <a:rPr dirty="0" sz="1550" spc="-65">
                <a:solidFill>
                  <a:srgbClr val="080807"/>
                </a:solidFill>
                <a:latin typeface="Cambria"/>
                <a:cs typeface="Cambria"/>
              </a:rPr>
              <a:t> </a:t>
            </a:r>
            <a:r>
              <a:rPr dirty="0" sz="1550" spc="35">
                <a:solidFill>
                  <a:srgbClr val="080807"/>
                </a:solidFill>
                <a:latin typeface="Cambria"/>
                <a:cs typeface="Cambria"/>
              </a:rPr>
              <a:t>su</a:t>
            </a:r>
            <a:r>
              <a:rPr dirty="0" sz="1550" spc="-70">
                <a:solidFill>
                  <a:srgbClr val="080807"/>
                </a:solidFill>
                <a:latin typeface="Cambria"/>
                <a:cs typeface="Cambria"/>
              </a:rPr>
              <a:t> </a:t>
            </a:r>
            <a:r>
              <a:rPr dirty="0" sz="1550" spc="15">
                <a:solidFill>
                  <a:srgbClr val="080807"/>
                </a:solidFill>
                <a:latin typeface="Cambria"/>
                <a:cs typeface="Cambria"/>
              </a:rPr>
              <a:t>casa</a:t>
            </a:r>
            <a:r>
              <a:rPr dirty="0" sz="1550" spc="-65">
                <a:solidFill>
                  <a:srgbClr val="080807"/>
                </a:solidFill>
                <a:latin typeface="Cambria"/>
                <a:cs typeface="Cambria"/>
              </a:rPr>
              <a:t> </a:t>
            </a:r>
            <a:r>
              <a:rPr dirty="0" sz="1550" spc="20">
                <a:solidFill>
                  <a:srgbClr val="080807"/>
                </a:solidFill>
                <a:latin typeface="Cambria"/>
                <a:cs typeface="Cambria"/>
              </a:rPr>
              <a:t>era</a:t>
            </a:r>
            <a:r>
              <a:rPr dirty="0" sz="1550" spc="-70">
                <a:solidFill>
                  <a:srgbClr val="080807"/>
                </a:solidFill>
                <a:latin typeface="Cambria"/>
                <a:cs typeface="Cambria"/>
              </a:rPr>
              <a:t> </a:t>
            </a:r>
            <a:r>
              <a:rPr dirty="0" sz="1550" spc="45">
                <a:solidFill>
                  <a:srgbClr val="080807"/>
                </a:solidFill>
                <a:latin typeface="Cambria"/>
                <a:cs typeface="Cambria"/>
              </a:rPr>
              <a:t>LA</a:t>
            </a:r>
            <a:r>
              <a:rPr dirty="0" sz="1550" spc="-65">
                <a:solidFill>
                  <a:srgbClr val="080807"/>
                </a:solidFill>
                <a:latin typeface="Cambria"/>
                <a:cs typeface="Cambria"/>
              </a:rPr>
              <a:t> </a:t>
            </a:r>
            <a:r>
              <a:rPr dirty="0" sz="1550" spc="15">
                <a:solidFill>
                  <a:srgbClr val="080807"/>
                </a:solidFill>
                <a:latin typeface="Cambria"/>
                <a:cs typeface="Cambria"/>
              </a:rPr>
              <a:t>casa</a:t>
            </a:r>
            <a:r>
              <a:rPr dirty="0" sz="1550" spc="-70">
                <a:solidFill>
                  <a:srgbClr val="080807"/>
                </a:solidFill>
                <a:latin typeface="Cambria"/>
                <a:cs typeface="Cambria"/>
              </a:rPr>
              <a:t> </a:t>
            </a:r>
            <a:r>
              <a:rPr dirty="0" sz="1550" spc="20">
                <a:solidFill>
                  <a:srgbClr val="080807"/>
                </a:solidFill>
                <a:latin typeface="Cambria"/>
                <a:cs typeface="Cambria"/>
              </a:rPr>
              <a:t>para</a:t>
            </a:r>
            <a:r>
              <a:rPr dirty="0" sz="1550" spc="-65">
                <a:solidFill>
                  <a:srgbClr val="080807"/>
                </a:solidFill>
                <a:latin typeface="Cambria"/>
                <a:cs typeface="Cambria"/>
              </a:rPr>
              <a:t> </a:t>
            </a:r>
            <a:r>
              <a:rPr dirty="0" sz="1550">
                <a:solidFill>
                  <a:srgbClr val="080807"/>
                </a:solidFill>
                <a:latin typeface="Cambria"/>
                <a:cs typeface="Cambria"/>
              </a:rPr>
              <a:t>ellos,</a:t>
            </a:r>
            <a:r>
              <a:rPr dirty="0" sz="1550" spc="-70">
                <a:solidFill>
                  <a:srgbClr val="080807"/>
                </a:solidFill>
                <a:latin typeface="Cambria"/>
                <a:cs typeface="Cambria"/>
              </a:rPr>
              <a:t> </a:t>
            </a:r>
            <a:r>
              <a:rPr dirty="0" sz="1550" spc="20">
                <a:solidFill>
                  <a:srgbClr val="080807"/>
                </a:solidFill>
                <a:latin typeface="Cambria"/>
                <a:cs typeface="Cambria"/>
              </a:rPr>
              <a:t>¡y  le hará </a:t>
            </a:r>
            <a:r>
              <a:rPr dirty="0" sz="1550" spc="30">
                <a:solidFill>
                  <a:srgbClr val="080807"/>
                </a:solidFill>
                <a:latin typeface="Cambria"/>
                <a:cs typeface="Cambria"/>
              </a:rPr>
              <a:t>una</a:t>
            </a:r>
            <a:r>
              <a:rPr dirty="0" sz="1550" spc="-254">
                <a:solidFill>
                  <a:srgbClr val="080807"/>
                </a:solidFill>
                <a:latin typeface="Cambria"/>
                <a:cs typeface="Cambria"/>
              </a:rPr>
              <a:t> </a:t>
            </a:r>
            <a:r>
              <a:rPr dirty="0" sz="1550" spc="5">
                <a:solidFill>
                  <a:srgbClr val="080807"/>
                </a:solidFill>
                <a:latin typeface="Cambria"/>
                <a:cs typeface="Cambria"/>
              </a:rPr>
              <a:t>oferta!</a:t>
            </a:r>
            <a:endParaRPr sz="1550">
              <a:latin typeface="Cambria"/>
              <a:cs typeface="Cambri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5736366"/>
            <a:ext cx="7751872" cy="3855410"/>
          </a:xfrm>
          <a:prstGeom prst="rect">
            <a:avLst/>
          </a:prstGeom>
          <a:blipFill>
            <a:blip r:embed="rId3" cstate="print"/>
            <a:stretch>
              <a:fillRect/>
            </a:stretch>
          </a:blipFill>
        </p:spPr>
        <p:txBody>
          <a:bodyPr wrap="square" lIns="0" tIns="0" rIns="0" bIns="0" rtlCol="0"/>
          <a:lstStyle/>
          <a:p/>
        </p:txBody>
      </p:sp>
      <p:sp>
        <p:nvSpPr>
          <p:cNvPr id="4" name="object 4"/>
          <p:cNvSpPr txBox="1"/>
          <p:nvPr/>
        </p:nvSpPr>
        <p:spPr>
          <a:xfrm>
            <a:off x="2776867" y="334238"/>
            <a:ext cx="2200910" cy="254000"/>
          </a:xfrm>
          <a:prstGeom prst="rect">
            <a:avLst/>
          </a:prstGeom>
        </p:spPr>
        <p:txBody>
          <a:bodyPr wrap="square" lIns="0" tIns="12700" rIns="0" bIns="0" rtlCol="0" vert="horz">
            <a:spAutoFit/>
          </a:bodyPr>
          <a:lstStyle/>
          <a:p>
            <a:pPr marL="12700">
              <a:lnSpc>
                <a:spcPct val="100000"/>
              </a:lnSpc>
              <a:spcBef>
                <a:spcPts val="100"/>
              </a:spcBef>
            </a:pPr>
            <a:r>
              <a:rPr dirty="0" sz="1500" spc="15" b="1">
                <a:solidFill>
                  <a:srgbClr val="B49F8F"/>
                </a:solidFill>
                <a:latin typeface="Arial"/>
                <a:cs typeface="Arial"/>
              </a:rPr>
              <a:t>CIERRANDO</a:t>
            </a:r>
            <a:r>
              <a:rPr dirty="0" sz="1500" spc="-215" b="1">
                <a:solidFill>
                  <a:srgbClr val="B49F8F"/>
                </a:solidFill>
                <a:latin typeface="Arial"/>
                <a:cs typeface="Arial"/>
              </a:rPr>
              <a:t> </a:t>
            </a:r>
            <a:r>
              <a:rPr dirty="0" sz="1500" spc="70" b="1">
                <a:solidFill>
                  <a:srgbClr val="B49F8F"/>
                </a:solidFill>
                <a:latin typeface="Arial"/>
                <a:cs typeface="Arial"/>
              </a:rPr>
              <a:t>LA</a:t>
            </a:r>
            <a:r>
              <a:rPr dirty="0" sz="1500" spc="-210" b="1">
                <a:solidFill>
                  <a:srgbClr val="B49F8F"/>
                </a:solidFill>
                <a:latin typeface="Arial"/>
                <a:cs typeface="Arial"/>
              </a:rPr>
              <a:t> </a:t>
            </a:r>
            <a:r>
              <a:rPr dirty="0" sz="1500" spc="30" b="1">
                <a:solidFill>
                  <a:srgbClr val="B49F8F"/>
                </a:solidFill>
                <a:latin typeface="Arial"/>
                <a:cs typeface="Arial"/>
              </a:rPr>
              <a:t>VENTA</a:t>
            </a:r>
            <a:endParaRPr sz="1500">
              <a:latin typeface="Arial"/>
              <a:cs typeface="Arial"/>
            </a:endParaRPr>
          </a:p>
        </p:txBody>
      </p:sp>
      <p:sp>
        <p:nvSpPr>
          <p:cNvPr id="7" name="object 7"/>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5" name="object 5"/>
          <p:cNvSpPr txBox="1">
            <a:spLocks noGrp="1"/>
          </p:cNvSpPr>
          <p:nvPr>
            <p:ph type="title"/>
          </p:nvPr>
        </p:nvSpPr>
        <p:spPr>
          <a:xfrm>
            <a:off x="722630" y="742670"/>
            <a:ext cx="3043555" cy="520700"/>
          </a:xfrm>
          <a:prstGeom prst="rect"/>
        </p:spPr>
        <p:txBody>
          <a:bodyPr wrap="square" lIns="0" tIns="12700" rIns="0" bIns="0" rtlCol="0" vert="horz">
            <a:spAutoFit/>
          </a:bodyPr>
          <a:lstStyle/>
          <a:p>
            <a:pPr marL="12700">
              <a:lnSpc>
                <a:spcPct val="100000"/>
              </a:lnSpc>
              <a:spcBef>
                <a:spcPts val="100"/>
              </a:spcBef>
            </a:pPr>
            <a:r>
              <a:rPr dirty="0" sz="3250" spc="25">
                <a:solidFill>
                  <a:srgbClr val="1C1C1C"/>
                </a:solidFill>
              </a:rPr>
              <a:t>Aceptar </a:t>
            </a:r>
            <a:r>
              <a:rPr dirty="0" sz="3250" spc="35">
                <a:solidFill>
                  <a:srgbClr val="1C1C1C"/>
                </a:solidFill>
              </a:rPr>
              <a:t>la</a:t>
            </a:r>
            <a:r>
              <a:rPr dirty="0" sz="3250" spc="-355">
                <a:solidFill>
                  <a:srgbClr val="1C1C1C"/>
                </a:solidFill>
              </a:rPr>
              <a:t> </a:t>
            </a:r>
            <a:r>
              <a:rPr dirty="0" sz="3250" spc="10">
                <a:solidFill>
                  <a:srgbClr val="1C1C1C"/>
                </a:solidFill>
              </a:rPr>
              <a:t>oferta</a:t>
            </a:r>
            <a:endParaRPr sz="3250"/>
          </a:p>
        </p:txBody>
      </p:sp>
      <p:sp>
        <p:nvSpPr>
          <p:cNvPr id="6" name="object 6"/>
          <p:cNvSpPr txBox="1"/>
          <p:nvPr/>
        </p:nvSpPr>
        <p:spPr>
          <a:xfrm>
            <a:off x="722630" y="1524913"/>
            <a:ext cx="6309360" cy="3787775"/>
          </a:xfrm>
          <a:prstGeom prst="rect">
            <a:avLst/>
          </a:prstGeom>
        </p:spPr>
        <p:txBody>
          <a:bodyPr wrap="square" lIns="0" tIns="12700" rIns="0" bIns="0" rtlCol="0" vert="horz">
            <a:spAutoFit/>
          </a:bodyPr>
          <a:lstStyle/>
          <a:p>
            <a:pPr algn="just" marL="12700" marR="5080" indent="10795">
              <a:lnSpc>
                <a:spcPct val="114300"/>
              </a:lnSpc>
              <a:spcBef>
                <a:spcPts val="100"/>
              </a:spcBef>
            </a:pPr>
            <a:r>
              <a:rPr dirty="0" sz="1200" spc="40">
                <a:solidFill>
                  <a:srgbClr val="0E0E0E"/>
                </a:solidFill>
                <a:latin typeface="Arial"/>
                <a:cs typeface="Arial"/>
              </a:rPr>
              <a:t>Si </a:t>
            </a:r>
            <a:r>
              <a:rPr dirty="0" sz="1200" spc="50">
                <a:solidFill>
                  <a:srgbClr val="0E0E0E"/>
                </a:solidFill>
                <a:latin typeface="Arial"/>
                <a:cs typeface="Arial"/>
              </a:rPr>
              <a:t>ha </a:t>
            </a:r>
            <a:r>
              <a:rPr dirty="0" sz="1200" spc="45">
                <a:solidFill>
                  <a:srgbClr val="0E0E0E"/>
                </a:solidFill>
                <a:latin typeface="Arial"/>
                <a:cs typeface="Arial"/>
              </a:rPr>
              <a:t>contratado </a:t>
            </a:r>
            <a:r>
              <a:rPr dirty="0" sz="1200" spc="50">
                <a:solidFill>
                  <a:srgbClr val="0E0E0E"/>
                </a:solidFill>
                <a:latin typeface="Arial"/>
                <a:cs typeface="Arial"/>
              </a:rPr>
              <a:t>a un </a:t>
            </a:r>
            <a:r>
              <a:rPr dirty="0" sz="1200" spc="40">
                <a:solidFill>
                  <a:srgbClr val="0E0E0E"/>
                </a:solidFill>
                <a:latin typeface="Arial"/>
                <a:cs typeface="Arial"/>
              </a:rPr>
              <a:t>profesional </a:t>
            </a:r>
            <a:r>
              <a:rPr dirty="0" sz="1200" spc="35">
                <a:solidFill>
                  <a:srgbClr val="0E0E0E"/>
                </a:solidFill>
                <a:latin typeface="Arial"/>
                <a:cs typeface="Arial"/>
              </a:rPr>
              <a:t>inmobiliario, </a:t>
            </a:r>
            <a:r>
              <a:rPr dirty="0" sz="1200" spc="50">
                <a:solidFill>
                  <a:srgbClr val="0E0E0E"/>
                </a:solidFill>
                <a:latin typeface="Arial"/>
                <a:cs typeface="Arial"/>
              </a:rPr>
              <a:t>es </a:t>
            </a:r>
            <a:r>
              <a:rPr dirty="0" sz="1200" spc="35">
                <a:solidFill>
                  <a:srgbClr val="0E0E0E"/>
                </a:solidFill>
                <a:latin typeface="Arial"/>
                <a:cs typeface="Arial"/>
              </a:rPr>
              <a:t>el </a:t>
            </a:r>
            <a:r>
              <a:rPr dirty="0" sz="1200" spc="55">
                <a:solidFill>
                  <a:srgbClr val="0E0E0E"/>
                </a:solidFill>
                <a:latin typeface="Arial"/>
                <a:cs typeface="Arial"/>
              </a:rPr>
              <a:t>momento </a:t>
            </a:r>
            <a:r>
              <a:rPr dirty="0" sz="1200" spc="50">
                <a:solidFill>
                  <a:srgbClr val="0E0E0E"/>
                </a:solidFill>
                <a:latin typeface="Arial"/>
                <a:cs typeface="Arial"/>
              </a:rPr>
              <a:t>en que empieza a  </a:t>
            </a:r>
            <a:r>
              <a:rPr dirty="0" sz="1200" spc="40">
                <a:solidFill>
                  <a:srgbClr val="0E0E0E"/>
                </a:solidFill>
                <a:latin typeface="Arial"/>
                <a:cs typeface="Arial"/>
              </a:rPr>
              <a:t>funcionar </a:t>
            </a:r>
            <a:r>
              <a:rPr dirty="0" sz="1200" spc="35">
                <a:solidFill>
                  <a:srgbClr val="0E0E0E"/>
                </a:solidFill>
                <a:latin typeface="Arial"/>
                <a:cs typeface="Arial"/>
              </a:rPr>
              <a:t>el </a:t>
            </a:r>
            <a:r>
              <a:rPr dirty="0" sz="1200" spc="45">
                <a:solidFill>
                  <a:srgbClr val="0E0E0E"/>
                </a:solidFill>
                <a:latin typeface="Arial"/>
                <a:cs typeface="Arial"/>
              </a:rPr>
              <a:t>esfuerzo coordinado </a:t>
            </a:r>
            <a:r>
              <a:rPr dirty="0" sz="1200" spc="40">
                <a:solidFill>
                  <a:srgbClr val="0E0E0E"/>
                </a:solidFill>
                <a:latin typeface="Arial"/>
                <a:cs typeface="Arial"/>
              </a:rPr>
              <a:t>entre </a:t>
            </a:r>
            <a:r>
              <a:rPr dirty="0" sz="1200" spc="50">
                <a:solidFill>
                  <a:srgbClr val="0E0E0E"/>
                </a:solidFill>
                <a:latin typeface="Arial"/>
                <a:cs typeface="Arial"/>
              </a:rPr>
              <a:t>su </a:t>
            </a:r>
            <a:r>
              <a:rPr dirty="0" sz="1200" spc="45">
                <a:solidFill>
                  <a:srgbClr val="0E0E0E"/>
                </a:solidFill>
                <a:latin typeface="Arial"/>
                <a:cs typeface="Arial"/>
              </a:rPr>
              <a:t>agente y </a:t>
            </a:r>
            <a:r>
              <a:rPr dirty="0" sz="1200" spc="35">
                <a:solidFill>
                  <a:srgbClr val="0E0E0E"/>
                </a:solidFill>
                <a:latin typeface="Arial"/>
                <a:cs typeface="Arial"/>
              </a:rPr>
              <a:t>el </a:t>
            </a:r>
            <a:r>
              <a:rPr dirty="0" sz="1200" spc="40">
                <a:solidFill>
                  <a:srgbClr val="0E0E0E"/>
                </a:solidFill>
                <a:latin typeface="Arial"/>
                <a:cs typeface="Arial"/>
              </a:rPr>
              <a:t>del</a:t>
            </a:r>
            <a:r>
              <a:rPr dirty="0" sz="1200" spc="-114">
                <a:solidFill>
                  <a:srgbClr val="0E0E0E"/>
                </a:solidFill>
                <a:latin typeface="Arial"/>
                <a:cs typeface="Arial"/>
              </a:rPr>
              <a:t> </a:t>
            </a:r>
            <a:r>
              <a:rPr dirty="0" sz="1200" spc="45">
                <a:solidFill>
                  <a:srgbClr val="0E0E0E"/>
                </a:solidFill>
                <a:latin typeface="Arial"/>
                <a:cs typeface="Arial"/>
              </a:rPr>
              <a:t>comprador.</a:t>
            </a:r>
            <a:endParaRPr sz="1200">
              <a:latin typeface="Arial"/>
              <a:cs typeface="Arial"/>
            </a:endParaRPr>
          </a:p>
          <a:p>
            <a:pPr>
              <a:lnSpc>
                <a:spcPct val="100000"/>
              </a:lnSpc>
              <a:spcBef>
                <a:spcPts val="35"/>
              </a:spcBef>
            </a:pPr>
            <a:endParaRPr sz="1400">
              <a:latin typeface="Times New Roman"/>
              <a:cs typeface="Times New Roman"/>
            </a:endParaRPr>
          </a:p>
          <a:p>
            <a:pPr algn="just" marL="12700" marR="5080" indent="10795">
              <a:lnSpc>
                <a:spcPct val="114300"/>
              </a:lnSpc>
            </a:pPr>
            <a:r>
              <a:rPr dirty="0" sz="1200" spc="55">
                <a:solidFill>
                  <a:srgbClr val="0E0E0E"/>
                </a:solidFill>
                <a:latin typeface="Arial"/>
                <a:cs typeface="Arial"/>
              </a:rPr>
              <a:t>Cuando </a:t>
            </a:r>
            <a:r>
              <a:rPr dirty="0" sz="1200" spc="50">
                <a:solidFill>
                  <a:srgbClr val="0E0E0E"/>
                </a:solidFill>
                <a:latin typeface="Arial"/>
                <a:cs typeface="Arial"/>
              </a:rPr>
              <a:t>un comprador hace una </a:t>
            </a:r>
            <a:r>
              <a:rPr dirty="0" sz="1200" spc="35">
                <a:solidFill>
                  <a:srgbClr val="0E0E0E"/>
                </a:solidFill>
                <a:latin typeface="Arial"/>
                <a:cs typeface="Arial"/>
              </a:rPr>
              <a:t>oferta, </a:t>
            </a:r>
            <a:r>
              <a:rPr dirty="0" sz="1200" spc="50">
                <a:solidFill>
                  <a:srgbClr val="0E0E0E"/>
                </a:solidFill>
                <a:latin typeface="Arial"/>
                <a:cs typeface="Arial"/>
              </a:rPr>
              <a:t>es </a:t>
            </a:r>
            <a:r>
              <a:rPr dirty="0" sz="1200" spc="45">
                <a:solidFill>
                  <a:srgbClr val="0E0E0E"/>
                </a:solidFill>
                <a:latin typeface="Arial"/>
                <a:cs typeface="Arial"/>
              </a:rPr>
              <a:t>probable </a:t>
            </a:r>
            <a:r>
              <a:rPr dirty="0" sz="1200" spc="50">
                <a:solidFill>
                  <a:srgbClr val="0E0E0E"/>
                </a:solidFill>
                <a:latin typeface="Arial"/>
                <a:cs typeface="Arial"/>
              </a:rPr>
              <a:t>que </a:t>
            </a:r>
            <a:r>
              <a:rPr dirty="0" sz="1200" spc="45">
                <a:solidFill>
                  <a:srgbClr val="0E0E0E"/>
                </a:solidFill>
                <a:latin typeface="Arial"/>
                <a:cs typeface="Arial"/>
              </a:rPr>
              <a:t>usted </a:t>
            </a:r>
            <a:r>
              <a:rPr dirty="0" sz="1200" spc="50">
                <a:solidFill>
                  <a:srgbClr val="0E0E0E"/>
                </a:solidFill>
                <a:latin typeface="Arial"/>
                <a:cs typeface="Arial"/>
              </a:rPr>
              <a:t>responda con una  </a:t>
            </a:r>
            <a:r>
              <a:rPr dirty="0" sz="1200" spc="45">
                <a:solidFill>
                  <a:srgbClr val="0E0E0E"/>
                </a:solidFill>
                <a:latin typeface="Arial"/>
                <a:cs typeface="Arial"/>
              </a:rPr>
              <a:t>aceptación </a:t>
            </a:r>
            <a:r>
              <a:rPr dirty="0" sz="1200" spc="50">
                <a:solidFill>
                  <a:srgbClr val="0E0E0E"/>
                </a:solidFill>
                <a:latin typeface="Arial"/>
                <a:cs typeface="Arial"/>
              </a:rPr>
              <a:t>o una </a:t>
            </a:r>
            <a:r>
              <a:rPr dirty="0" sz="1200" spc="40">
                <a:solidFill>
                  <a:srgbClr val="0E0E0E"/>
                </a:solidFill>
                <a:latin typeface="Arial"/>
                <a:cs typeface="Arial"/>
              </a:rPr>
              <a:t>contraoferta, </a:t>
            </a:r>
            <a:r>
              <a:rPr dirty="0" sz="1200" spc="45">
                <a:solidFill>
                  <a:srgbClr val="0E0E0E"/>
                </a:solidFill>
                <a:latin typeface="Arial"/>
                <a:cs typeface="Arial"/>
              </a:rPr>
              <a:t>entregada por </a:t>
            </a:r>
            <a:r>
              <a:rPr dirty="0" sz="1200" spc="50">
                <a:solidFill>
                  <a:srgbClr val="0E0E0E"/>
                </a:solidFill>
                <a:latin typeface="Arial"/>
                <a:cs typeface="Arial"/>
              </a:rPr>
              <a:t>su </a:t>
            </a:r>
            <a:r>
              <a:rPr dirty="0" sz="1200" spc="45">
                <a:solidFill>
                  <a:srgbClr val="0E0E0E"/>
                </a:solidFill>
                <a:latin typeface="Arial"/>
                <a:cs typeface="Arial"/>
              </a:rPr>
              <a:t>agente </a:t>
            </a:r>
            <a:r>
              <a:rPr dirty="0" sz="1200" spc="40">
                <a:solidFill>
                  <a:srgbClr val="0E0E0E"/>
                </a:solidFill>
                <a:latin typeface="Arial"/>
                <a:cs typeface="Arial"/>
              </a:rPr>
              <a:t>inmobiliario </a:t>
            </a:r>
            <a:r>
              <a:rPr dirty="0" sz="1200" spc="35">
                <a:solidFill>
                  <a:srgbClr val="0E0E0E"/>
                </a:solidFill>
                <a:latin typeface="Arial"/>
                <a:cs typeface="Arial"/>
              </a:rPr>
              <a:t>al </a:t>
            </a:r>
            <a:r>
              <a:rPr dirty="0" sz="1200" spc="45">
                <a:solidFill>
                  <a:srgbClr val="0E0E0E"/>
                </a:solidFill>
                <a:latin typeface="Arial"/>
                <a:cs typeface="Arial"/>
              </a:rPr>
              <a:t>suyo. </a:t>
            </a:r>
            <a:r>
              <a:rPr dirty="0" sz="1200" spc="60">
                <a:solidFill>
                  <a:srgbClr val="0E0E0E"/>
                </a:solidFill>
                <a:latin typeface="Arial"/>
                <a:cs typeface="Arial"/>
              </a:rPr>
              <a:t>A  </a:t>
            </a:r>
            <a:r>
              <a:rPr dirty="0" sz="1200" spc="55">
                <a:solidFill>
                  <a:srgbClr val="0E0E0E"/>
                </a:solidFill>
                <a:latin typeface="Arial"/>
                <a:cs typeface="Arial"/>
              </a:rPr>
              <a:t>menudo </a:t>
            </a:r>
            <a:r>
              <a:rPr dirty="0" sz="1200" spc="50">
                <a:solidFill>
                  <a:srgbClr val="0E0E0E"/>
                </a:solidFill>
                <a:latin typeface="Arial"/>
                <a:cs typeface="Arial"/>
              </a:rPr>
              <a:t>hay un poco de </a:t>
            </a:r>
            <a:r>
              <a:rPr dirty="0" sz="1200" spc="45">
                <a:solidFill>
                  <a:srgbClr val="0E0E0E"/>
                </a:solidFill>
                <a:latin typeface="Arial"/>
                <a:cs typeface="Arial"/>
              </a:rPr>
              <a:t>negociación </a:t>
            </a:r>
            <a:r>
              <a:rPr dirty="0" sz="1200" spc="50">
                <a:solidFill>
                  <a:srgbClr val="0E0E0E"/>
                </a:solidFill>
                <a:latin typeface="Arial"/>
                <a:cs typeface="Arial"/>
              </a:rPr>
              <a:t>de </a:t>
            </a:r>
            <a:r>
              <a:rPr dirty="0" sz="1200" spc="40">
                <a:solidFill>
                  <a:srgbClr val="0E0E0E"/>
                </a:solidFill>
                <a:latin typeface="Arial"/>
                <a:cs typeface="Arial"/>
              </a:rPr>
              <a:t>ida </a:t>
            </a:r>
            <a:r>
              <a:rPr dirty="0" sz="1200" spc="45">
                <a:solidFill>
                  <a:srgbClr val="0E0E0E"/>
                </a:solidFill>
                <a:latin typeface="Arial"/>
                <a:cs typeface="Arial"/>
              </a:rPr>
              <a:t>y </a:t>
            </a:r>
            <a:r>
              <a:rPr dirty="0" sz="1200" spc="40">
                <a:solidFill>
                  <a:srgbClr val="0E0E0E"/>
                </a:solidFill>
                <a:latin typeface="Arial"/>
                <a:cs typeface="Arial"/>
              </a:rPr>
              <a:t>vuelta, </a:t>
            </a:r>
            <a:r>
              <a:rPr dirty="0" sz="1200" spc="45">
                <a:solidFill>
                  <a:srgbClr val="0E0E0E"/>
                </a:solidFill>
                <a:latin typeface="Arial"/>
                <a:cs typeface="Arial"/>
              </a:rPr>
              <a:t>y </a:t>
            </a:r>
            <a:r>
              <a:rPr dirty="0" sz="1200" spc="50">
                <a:solidFill>
                  <a:srgbClr val="0E0E0E"/>
                </a:solidFill>
                <a:latin typeface="Arial"/>
                <a:cs typeface="Arial"/>
              </a:rPr>
              <a:t>su </a:t>
            </a:r>
            <a:r>
              <a:rPr dirty="0" sz="1200" spc="45">
                <a:solidFill>
                  <a:srgbClr val="0E0E0E"/>
                </a:solidFill>
                <a:latin typeface="Arial"/>
                <a:cs typeface="Arial"/>
              </a:rPr>
              <a:t>agente </a:t>
            </a:r>
            <a:r>
              <a:rPr dirty="0" sz="1200" spc="40">
                <a:solidFill>
                  <a:srgbClr val="0E0E0E"/>
                </a:solidFill>
                <a:latin typeface="Arial"/>
                <a:cs typeface="Arial"/>
              </a:rPr>
              <a:t>inmobiliario </a:t>
            </a:r>
            <a:r>
              <a:rPr dirty="0" sz="1200" spc="45">
                <a:solidFill>
                  <a:srgbClr val="0E0E0E"/>
                </a:solidFill>
                <a:latin typeface="Arial"/>
                <a:cs typeface="Arial"/>
              </a:rPr>
              <a:t>suele  </a:t>
            </a:r>
            <a:r>
              <a:rPr dirty="0" sz="1200" spc="40">
                <a:solidFill>
                  <a:srgbClr val="0E0E0E"/>
                </a:solidFill>
                <a:latin typeface="Arial"/>
                <a:cs typeface="Arial"/>
              </a:rPr>
              <a:t>tener </a:t>
            </a:r>
            <a:r>
              <a:rPr dirty="0" sz="1200" spc="45">
                <a:solidFill>
                  <a:srgbClr val="0E0E0E"/>
                </a:solidFill>
                <a:latin typeface="Arial"/>
                <a:cs typeface="Arial"/>
              </a:rPr>
              <a:t>conocimientos y sugerencias para </a:t>
            </a:r>
            <a:r>
              <a:rPr dirty="0" sz="1200" spc="40">
                <a:solidFill>
                  <a:srgbClr val="0E0E0E"/>
                </a:solidFill>
                <a:latin typeface="Arial"/>
                <a:cs typeface="Arial"/>
              </a:rPr>
              <a:t>garantizar </a:t>
            </a:r>
            <a:r>
              <a:rPr dirty="0" sz="1200" spc="50">
                <a:solidFill>
                  <a:srgbClr val="0E0E0E"/>
                </a:solidFill>
                <a:latin typeface="Arial"/>
                <a:cs typeface="Arial"/>
              </a:rPr>
              <a:t>que </a:t>
            </a:r>
            <a:r>
              <a:rPr dirty="0" sz="1200" spc="45">
                <a:solidFill>
                  <a:srgbClr val="0E0E0E"/>
                </a:solidFill>
                <a:latin typeface="Arial"/>
                <a:cs typeface="Arial"/>
              </a:rPr>
              <a:t>todas </a:t>
            </a:r>
            <a:r>
              <a:rPr dirty="0" sz="1200" spc="40">
                <a:solidFill>
                  <a:srgbClr val="0E0E0E"/>
                </a:solidFill>
                <a:latin typeface="Arial"/>
                <a:cs typeface="Arial"/>
              </a:rPr>
              <a:t>las partes </a:t>
            </a:r>
            <a:r>
              <a:rPr dirty="0" sz="1200" spc="50">
                <a:solidFill>
                  <a:srgbClr val="0E0E0E"/>
                </a:solidFill>
                <a:latin typeface="Arial"/>
                <a:cs typeface="Arial"/>
              </a:rPr>
              <a:t>queden  </a:t>
            </a:r>
            <a:r>
              <a:rPr dirty="0" sz="1200" spc="40">
                <a:solidFill>
                  <a:srgbClr val="0E0E0E"/>
                </a:solidFill>
                <a:latin typeface="Arial"/>
                <a:cs typeface="Arial"/>
              </a:rPr>
              <a:t>satisfechas. </a:t>
            </a:r>
            <a:r>
              <a:rPr dirty="0" sz="1200" spc="55">
                <a:solidFill>
                  <a:srgbClr val="0E0E0E"/>
                </a:solidFill>
                <a:latin typeface="Arial"/>
                <a:cs typeface="Arial"/>
              </a:rPr>
              <a:t>Su </a:t>
            </a:r>
            <a:r>
              <a:rPr dirty="0" sz="1200" spc="45">
                <a:solidFill>
                  <a:srgbClr val="0E0E0E"/>
                </a:solidFill>
                <a:latin typeface="Arial"/>
                <a:cs typeface="Arial"/>
              </a:rPr>
              <a:t>agente también representará sus </a:t>
            </a:r>
            <a:r>
              <a:rPr dirty="0" sz="1200" spc="40">
                <a:solidFill>
                  <a:srgbClr val="0E0E0E"/>
                </a:solidFill>
                <a:latin typeface="Arial"/>
                <a:cs typeface="Arial"/>
              </a:rPr>
              <a:t>intereses </a:t>
            </a:r>
            <a:r>
              <a:rPr dirty="0" sz="1200" spc="45">
                <a:solidFill>
                  <a:srgbClr val="0E0E0E"/>
                </a:solidFill>
                <a:latin typeface="Arial"/>
                <a:cs typeface="Arial"/>
              </a:rPr>
              <a:t>ante </a:t>
            </a:r>
            <a:r>
              <a:rPr dirty="0" sz="1200" spc="40">
                <a:solidFill>
                  <a:srgbClr val="0E0E0E"/>
                </a:solidFill>
                <a:latin typeface="Arial"/>
                <a:cs typeface="Arial"/>
              </a:rPr>
              <a:t>los </a:t>
            </a:r>
            <a:r>
              <a:rPr dirty="0" sz="1200" spc="50">
                <a:solidFill>
                  <a:srgbClr val="0E0E0E"/>
                </a:solidFill>
                <a:latin typeface="Arial"/>
                <a:cs typeface="Arial"/>
              </a:rPr>
              <a:t>compradores </a:t>
            </a:r>
            <a:r>
              <a:rPr dirty="0" sz="1200" spc="45">
                <a:solidFill>
                  <a:srgbClr val="0E0E0E"/>
                </a:solidFill>
                <a:latin typeface="Arial"/>
                <a:cs typeface="Arial"/>
              </a:rPr>
              <a:t>y  negociará </a:t>
            </a:r>
            <a:r>
              <a:rPr dirty="0" sz="1200" spc="40">
                <a:solidFill>
                  <a:srgbClr val="0E0E0E"/>
                </a:solidFill>
                <a:latin typeface="Arial"/>
                <a:cs typeface="Arial"/>
              </a:rPr>
              <a:t>las </a:t>
            </a:r>
            <a:r>
              <a:rPr dirty="0" sz="1200" spc="45">
                <a:solidFill>
                  <a:srgbClr val="0E0E0E"/>
                </a:solidFill>
                <a:latin typeface="Arial"/>
                <a:cs typeface="Arial"/>
              </a:rPr>
              <a:t>mejores condiciones para alcanzar sus</a:t>
            </a:r>
            <a:r>
              <a:rPr dirty="0" sz="1200" spc="-95">
                <a:solidFill>
                  <a:srgbClr val="0E0E0E"/>
                </a:solidFill>
                <a:latin typeface="Arial"/>
                <a:cs typeface="Arial"/>
              </a:rPr>
              <a:t> </a:t>
            </a:r>
            <a:r>
              <a:rPr dirty="0" sz="1200" spc="40">
                <a:solidFill>
                  <a:srgbClr val="0E0E0E"/>
                </a:solidFill>
                <a:latin typeface="Arial"/>
                <a:cs typeface="Arial"/>
              </a:rPr>
              <a:t>objetivos.</a:t>
            </a:r>
            <a:endParaRPr sz="1200">
              <a:latin typeface="Arial"/>
              <a:cs typeface="Arial"/>
            </a:endParaRPr>
          </a:p>
          <a:p>
            <a:pPr>
              <a:lnSpc>
                <a:spcPct val="100000"/>
              </a:lnSpc>
              <a:spcBef>
                <a:spcPts val="35"/>
              </a:spcBef>
            </a:pPr>
            <a:endParaRPr sz="1400">
              <a:latin typeface="Times New Roman"/>
              <a:cs typeface="Times New Roman"/>
            </a:endParaRPr>
          </a:p>
          <a:p>
            <a:pPr algn="just" marL="12700" marR="5080" indent="10795">
              <a:lnSpc>
                <a:spcPct val="114300"/>
              </a:lnSpc>
            </a:pPr>
            <a:r>
              <a:rPr dirty="0" sz="1200" spc="55">
                <a:solidFill>
                  <a:srgbClr val="0E0E0E"/>
                </a:solidFill>
                <a:latin typeface="Arial"/>
                <a:cs typeface="Arial"/>
              </a:rPr>
              <a:t>En </a:t>
            </a:r>
            <a:r>
              <a:rPr dirty="0" sz="1200" spc="45">
                <a:solidFill>
                  <a:srgbClr val="0E0E0E"/>
                </a:solidFill>
                <a:latin typeface="Arial"/>
                <a:cs typeface="Arial"/>
              </a:rPr>
              <a:t>algunos casos, usted </a:t>
            </a:r>
            <a:r>
              <a:rPr dirty="0" sz="1200" spc="35">
                <a:solidFill>
                  <a:srgbClr val="0E0E0E"/>
                </a:solidFill>
                <a:latin typeface="Arial"/>
                <a:cs typeface="Arial"/>
              </a:rPr>
              <a:t>recibirá </a:t>
            </a:r>
            <a:r>
              <a:rPr dirty="0" sz="1200" spc="40">
                <a:solidFill>
                  <a:srgbClr val="0E0E0E"/>
                </a:solidFill>
                <a:latin typeface="Arial"/>
                <a:cs typeface="Arial"/>
              </a:rPr>
              <a:t>múltiples ofertas </a:t>
            </a:r>
            <a:r>
              <a:rPr dirty="0" sz="1200" spc="50">
                <a:solidFill>
                  <a:srgbClr val="0E0E0E"/>
                </a:solidFill>
                <a:latin typeface="Arial"/>
                <a:cs typeface="Arial"/>
              </a:rPr>
              <a:t>de </a:t>
            </a:r>
            <a:r>
              <a:rPr dirty="0" sz="1200" spc="40">
                <a:solidFill>
                  <a:srgbClr val="0E0E0E"/>
                </a:solidFill>
                <a:latin typeface="Arial"/>
                <a:cs typeface="Arial"/>
              </a:rPr>
              <a:t>varios </a:t>
            </a:r>
            <a:r>
              <a:rPr dirty="0" sz="1200" spc="50">
                <a:solidFill>
                  <a:srgbClr val="0E0E0E"/>
                </a:solidFill>
                <a:latin typeface="Arial"/>
                <a:cs typeface="Arial"/>
              </a:rPr>
              <a:t>compradores </a:t>
            </a:r>
            <a:r>
              <a:rPr dirty="0" sz="1200" spc="45">
                <a:solidFill>
                  <a:srgbClr val="0E0E0E"/>
                </a:solidFill>
                <a:latin typeface="Arial"/>
                <a:cs typeface="Arial"/>
              </a:rPr>
              <a:t>y </a:t>
            </a:r>
            <a:r>
              <a:rPr dirty="0" sz="1200" spc="35">
                <a:solidFill>
                  <a:srgbClr val="0E0E0E"/>
                </a:solidFill>
                <a:latin typeface="Arial"/>
                <a:cs typeface="Arial"/>
              </a:rPr>
              <a:t>la  </a:t>
            </a:r>
            <a:r>
              <a:rPr dirty="0" sz="1200" spc="45">
                <a:solidFill>
                  <a:srgbClr val="0E0E0E"/>
                </a:solidFill>
                <a:latin typeface="Arial"/>
                <a:cs typeface="Arial"/>
              </a:rPr>
              <a:t>negociación adquiere </a:t>
            </a:r>
            <a:r>
              <a:rPr dirty="0" sz="1200" spc="50">
                <a:solidFill>
                  <a:srgbClr val="0E0E0E"/>
                </a:solidFill>
                <a:latin typeface="Arial"/>
                <a:cs typeface="Arial"/>
              </a:rPr>
              <a:t>un </a:t>
            </a:r>
            <a:r>
              <a:rPr dirty="0" sz="1200" spc="35">
                <a:solidFill>
                  <a:srgbClr val="0E0E0E"/>
                </a:solidFill>
                <a:latin typeface="Arial"/>
                <a:cs typeface="Arial"/>
              </a:rPr>
              <a:t>nivel </a:t>
            </a:r>
            <a:r>
              <a:rPr dirty="0" sz="1200" spc="50">
                <a:solidFill>
                  <a:srgbClr val="0E0E0E"/>
                </a:solidFill>
                <a:latin typeface="Arial"/>
                <a:cs typeface="Arial"/>
              </a:rPr>
              <a:t>completamente </a:t>
            </a:r>
            <a:r>
              <a:rPr dirty="0" sz="1200" spc="45">
                <a:solidFill>
                  <a:srgbClr val="0E0E0E"/>
                </a:solidFill>
                <a:latin typeface="Arial"/>
                <a:cs typeface="Arial"/>
              </a:rPr>
              <a:t>nuevo. </a:t>
            </a:r>
            <a:r>
              <a:rPr dirty="0" sz="1200" spc="50">
                <a:solidFill>
                  <a:srgbClr val="0E0E0E"/>
                </a:solidFill>
                <a:latin typeface="Arial"/>
                <a:cs typeface="Arial"/>
              </a:rPr>
              <a:t>Tengo una Guía </a:t>
            </a:r>
            <a:r>
              <a:rPr dirty="0" sz="1200" spc="40">
                <a:solidFill>
                  <a:srgbClr val="0E0E0E"/>
                </a:solidFill>
                <a:latin typeface="Arial"/>
                <a:cs typeface="Arial"/>
              </a:rPr>
              <a:t>Electrónica </a:t>
            </a:r>
            <a:r>
              <a:rPr dirty="0" sz="1200" spc="50">
                <a:solidFill>
                  <a:srgbClr val="0E0E0E"/>
                </a:solidFill>
                <a:latin typeface="Arial"/>
                <a:cs typeface="Arial"/>
              </a:rPr>
              <a:t>de  </a:t>
            </a:r>
            <a:r>
              <a:rPr dirty="0" sz="1200" spc="45">
                <a:solidFill>
                  <a:srgbClr val="0E0E0E"/>
                </a:solidFill>
                <a:latin typeface="Arial"/>
                <a:cs typeface="Arial"/>
              </a:rPr>
              <a:t>Negociación </a:t>
            </a:r>
            <a:r>
              <a:rPr dirty="0" sz="1200" spc="50">
                <a:solidFill>
                  <a:srgbClr val="0E0E0E"/>
                </a:solidFill>
                <a:latin typeface="Arial"/>
                <a:cs typeface="Arial"/>
              </a:rPr>
              <a:t>de </a:t>
            </a:r>
            <a:r>
              <a:rPr dirty="0" sz="1200" spc="45">
                <a:solidFill>
                  <a:srgbClr val="0E0E0E"/>
                </a:solidFill>
                <a:latin typeface="Arial"/>
                <a:cs typeface="Arial"/>
              </a:rPr>
              <a:t>Ofertas </a:t>
            </a:r>
            <a:r>
              <a:rPr dirty="0" sz="1200" spc="40">
                <a:solidFill>
                  <a:srgbClr val="0E0E0E"/>
                </a:solidFill>
                <a:latin typeface="Arial"/>
                <a:cs typeface="Arial"/>
              </a:rPr>
              <a:t>Múltiples </a:t>
            </a:r>
            <a:r>
              <a:rPr dirty="0" sz="1200" spc="50">
                <a:solidFill>
                  <a:srgbClr val="0E0E0E"/>
                </a:solidFill>
                <a:latin typeface="Arial"/>
                <a:cs typeface="Arial"/>
              </a:rPr>
              <a:t>que puede </a:t>
            </a:r>
            <a:r>
              <a:rPr dirty="0" sz="1200" spc="45">
                <a:solidFill>
                  <a:srgbClr val="0E0E0E"/>
                </a:solidFill>
                <a:latin typeface="Arial"/>
                <a:cs typeface="Arial"/>
              </a:rPr>
              <a:t>ayudarle </a:t>
            </a:r>
            <a:r>
              <a:rPr dirty="0" sz="1200" spc="50">
                <a:solidFill>
                  <a:srgbClr val="0E0E0E"/>
                </a:solidFill>
                <a:latin typeface="Arial"/>
                <a:cs typeface="Arial"/>
              </a:rPr>
              <a:t>a </a:t>
            </a:r>
            <a:r>
              <a:rPr dirty="0" sz="1200" spc="45">
                <a:solidFill>
                  <a:srgbClr val="0E0E0E"/>
                </a:solidFill>
                <a:latin typeface="Arial"/>
                <a:cs typeface="Arial"/>
              </a:rPr>
              <a:t>entender mejor este</a:t>
            </a:r>
            <a:r>
              <a:rPr dirty="0" sz="1200" spc="-155">
                <a:solidFill>
                  <a:srgbClr val="0E0E0E"/>
                </a:solidFill>
                <a:latin typeface="Arial"/>
                <a:cs typeface="Arial"/>
              </a:rPr>
              <a:t> </a:t>
            </a:r>
            <a:r>
              <a:rPr dirty="0" sz="1200" spc="45">
                <a:solidFill>
                  <a:srgbClr val="0E0E0E"/>
                </a:solidFill>
                <a:latin typeface="Arial"/>
                <a:cs typeface="Arial"/>
              </a:rPr>
              <a:t>proceso.</a:t>
            </a:r>
            <a:endParaRPr sz="1200">
              <a:latin typeface="Arial"/>
              <a:cs typeface="Arial"/>
            </a:endParaRPr>
          </a:p>
          <a:p>
            <a:pPr>
              <a:lnSpc>
                <a:spcPct val="100000"/>
              </a:lnSpc>
              <a:spcBef>
                <a:spcPts val="35"/>
              </a:spcBef>
            </a:pPr>
            <a:endParaRPr sz="1400">
              <a:latin typeface="Times New Roman"/>
              <a:cs typeface="Times New Roman"/>
            </a:endParaRPr>
          </a:p>
          <a:p>
            <a:pPr algn="just" marL="12700" marR="5080" indent="10795">
              <a:lnSpc>
                <a:spcPct val="114300"/>
              </a:lnSpc>
            </a:pPr>
            <a:r>
              <a:rPr dirty="0" sz="1200" spc="60">
                <a:solidFill>
                  <a:srgbClr val="0E0E0E"/>
                </a:solidFill>
                <a:latin typeface="Arial"/>
                <a:cs typeface="Arial"/>
              </a:rPr>
              <a:t>A </a:t>
            </a:r>
            <a:r>
              <a:rPr dirty="0" sz="1200" spc="45">
                <a:solidFill>
                  <a:srgbClr val="0E0E0E"/>
                </a:solidFill>
                <a:latin typeface="Arial"/>
                <a:cs typeface="Arial"/>
              </a:rPr>
              <a:t>veces, </a:t>
            </a:r>
            <a:r>
              <a:rPr dirty="0" sz="1200" spc="50">
                <a:solidFill>
                  <a:srgbClr val="0E0E0E"/>
                </a:solidFill>
                <a:latin typeface="Arial"/>
                <a:cs typeface="Arial"/>
              </a:rPr>
              <a:t>una </a:t>
            </a:r>
            <a:r>
              <a:rPr dirty="0" sz="1200" spc="40">
                <a:solidFill>
                  <a:srgbClr val="0E0E0E"/>
                </a:solidFill>
                <a:latin typeface="Arial"/>
                <a:cs typeface="Arial"/>
              </a:rPr>
              <a:t>oferta </a:t>
            </a:r>
            <a:r>
              <a:rPr dirty="0" sz="1200" spc="50">
                <a:solidFill>
                  <a:srgbClr val="0E0E0E"/>
                </a:solidFill>
                <a:latin typeface="Arial"/>
                <a:cs typeface="Arial"/>
              </a:rPr>
              <a:t>puede </a:t>
            </a:r>
            <a:r>
              <a:rPr dirty="0" sz="1200" spc="40">
                <a:solidFill>
                  <a:srgbClr val="0E0E0E"/>
                </a:solidFill>
                <a:latin typeface="Arial"/>
                <a:cs typeface="Arial"/>
              </a:rPr>
              <a:t>fracasar </a:t>
            </a:r>
            <a:r>
              <a:rPr dirty="0" sz="1200" spc="30">
                <a:solidFill>
                  <a:srgbClr val="0E0E0E"/>
                </a:solidFill>
                <a:latin typeface="Arial"/>
                <a:cs typeface="Arial"/>
              </a:rPr>
              <a:t>si</a:t>
            </a:r>
            <a:r>
              <a:rPr dirty="0" sz="1200" spc="390">
                <a:solidFill>
                  <a:srgbClr val="0E0E0E"/>
                </a:solidFill>
                <a:latin typeface="Arial"/>
                <a:cs typeface="Arial"/>
              </a:rPr>
              <a:t> </a:t>
            </a:r>
            <a:r>
              <a:rPr dirty="0" sz="1200" spc="40">
                <a:solidFill>
                  <a:srgbClr val="0E0E0E"/>
                </a:solidFill>
                <a:latin typeface="Arial"/>
                <a:cs typeface="Arial"/>
              </a:rPr>
              <a:t>los </a:t>
            </a:r>
            <a:r>
              <a:rPr dirty="0" sz="1200" spc="50">
                <a:solidFill>
                  <a:srgbClr val="0E0E0E"/>
                </a:solidFill>
                <a:latin typeface="Arial"/>
                <a:cs typeface="Arial"/>
              </a:rPr>
              <a:t>compradores no pueden </a:t>
            </a:r>
            <a:r>
              <a:rPr dirty="0" sz="1200" spc="45">
                <a:solidFill>
                  <a:srgbClr val="0E0E0E"/>
                </a:solidFill>
                <a:latin typeface="Arial"/>
                <a:cs typeface="Arial"/>
              </a:rPr>
              <a:t>conseguir  </a:t>
            </a:r>
            <a:r>
              <a:rPr dirty="0" sz="1200" spc="40">
                <a:solidFill>
                  <a:srgbClr val="0E0E0E"/>
                </a:solidFill>
                <a:latin typeface="Arial"/>
                <a:cs typeface="Arial"/>
              </a:rPr>
              <a:t>financiación, </a:t>
            </a:r>
            <a:r>
              <a:rPr dirty="0" sz="1200" spc="30">
                <a:solidFill>
                  <a:srgbClr val="0E0E0E"/>
                </a:solidFill>
                <a:latin typeface="Arial"/>
                <a:cs typeface="Arial"/>
              </a:rPr>
              <a:t>si </a:t>
            </a:r>
            <a:r>
              <a:rPr dirty="0" sz="1200" spc="35">
                <a:solidFill>
                  <a:srgbClr val="0E0E0E"/>
                </a:solidFill>
                <a:latin typeface="Arial"/>
                <a:cs typeface="Arial"/>
              </a:rPr>
              <a:t>la </a:t>
            </a:r>
            <a:r>
              <a:rPr dirty="0" sz="1200" spc="40">
                <a:solidFill>
                  <a:srgbClr val="0E0E0E"/>
                </a:solidFill>
                <a:latin typeface="Arial"/>
                <a:cs typeface="Arial"/>
              </a:rPr>
              <a:t>tasación del valor </a:t>
            </a:r>
            <a:r>
              <a:rPr dirty="0" sz="1200" spc="50">
                <a:solidFill>
                  <a:srgbClr val="0E0E0E"/>
                </a:solidFill>
                <a:latin typeface="Arial"/>
                <a:cs typeface="Arial"/>
              </a:rPr>
              <a:t>de su casa es </a:t>
            </a:r>
            <a:r>
              <a:rPr dirty="0" sz="1200" spc="35">
                <a:solidFill>
                  <a:srgbClr val="0E0E0E"/>
                </a:solidFill>
                <a:latin typeface="Arial"/>
                <a:cs typeface="Arial"/>
              </a:rPr>
              <a:t>inferior </a:t>
            </a:r>
            <a:r>
              <a:rPr dirty="0" sz="1200" spc="50">
                <a:solidFill>
                  <a:srgbClr val="0E0E0E"/>
                </a:solidFill>
                <a:latin typeface="Arial"/>
                <a:cs typeface="Arial"/>
              </a:rPr>
              <a:t>a </a:t>
            </a:r>
            <a:r>
              <a:rPr dirty="0" sz="1200" spc="35">
                <a:solidFill>
                  <a:srgbClr val="0E0E0E"/>
                </a:solidFill>
                <a:latin typeface="Arial"/>
                <a:cs typeface="Arial"/>
              </a:rPr>
              <a:t>lo </a:t>
            </a:r>
            <a:r>
              <a:rPr dirty="0" sz="1200" spc="50">
                <a:solidFill>
                  <a:srgbClr val="0E0E0E"/>
                </a:solidFill>
                <a:latin typeface="Arial"/>
                <a:cs typeface="Arial"/>
              </a:rPr>
              <a:t>que </a:t>
            </a:r>
            <a:r>
              <a:rPr dirty="0" sz="1200" spc="45">
                <a:solidFill>
                  <a:srgbClr val="0E0E0E"/>
                </a:solidFill>
                <a:latin typeface="Arial"/>
                <a:cs typeface="Arial"/>
              </a:rPr>
              <a:t>usted </a:t>
            </a:r>
            <a:r>
              <a:rPr dirty="0" sz="1200" spc="50">
                <a:solidFill>
                  <a:srgbClr val="0E0E0E"/>
                </a:solidFill>
                <a:latin typeface="Arial"/>
                <a:cs typeface="Arial"/>
              </a:rPr>
              <a:t>ha </a:t>
            </a:r>
            <a:r>
              <a:rPr dirty="0" sz="1200" spc="40">
                <a:solidFill>
                  <a:srgbClr val="0E0E0E"/>
                </a:solidFill>
                <a:latin typeface="Arial"/>
                <a:cs typeface="Arial"/>
              </a:rPr>
              <a:t>indicado,  </a:t>
            </a:r>
            <a:r>
              <a:rPr dirty="0" sz="1200" spc="50">
                <a:solidFill>
                  <a:srgbClr val="0E0E0E"/>
                </a:solidFill>
                <a:latin typeface="Arial"/>
                <a:cs typeface="Arial"/>
              </a:rPr>
              <a:t>o </a:t>
            </a:r>
            <a:r>
              <a:rPr dirty="0" sz="1200" spc="30">
                <a:solidFill>
                  <a:srgbClr val="0E0E0E"/>
                </a:solidFill>
                <a:latin typeface="Arial"/>
                <a:cs typeface="Arial"/>
              </a:rPr>
              <a:t>si</a:t>
            </a:r>
            <a:r>
              <a:rPr dirty="0" sz="1200" spc="390">
                <a:solidFill>
                  <a:srgbClr val="0E0E0E"/>
                </a:solidFill>
                <a:latin typeface="Arial"/>
                <a:cs typeface="Arial"/>
              </a:rPr>
              <a:t> </a:t>
            </a:r>
            <a:r>
              <a:rPr dirty="0" sz="1200" spc="40">
                <a:solidFill>
                  <a:srgbClr val="0E0E0E"/>
                </a:solidFill>
                <a:latin typeface="Arial"/>
                <a:cs typeface="Arial"/>
              </a:rPr>
              <a:t>los </a:t>
            </a:r>
            <a:r>
              <a:rPr dirty="0" sz="1200" spc="50">
                <a:solidFill>
                  <a:srgbClr val="0E0E0E"/>
                </a:solidFill>
                <a:latin typeface="Arial"/>
                <a:cs typeface="Arial"/>
              </a:rPr>
              <a:t>compradores cambian de </a:t>
            </a:r>
            <a:r>
              <a:rPr dirty="0" sz="1200" spc="40">
                <a:solidFill>
                  <a:srgbClr val="0E0E0E"/>
                </a:solidFill>
                <a:latin typeface="Arial"/>
                <a:cs typeface="Arial"/>
              </a:rPr>
              <a:t>opinión. Si </a:t>
            </a:r>
            <a:r>
              <a:rPr dirty="0" sz="1200" spc="45">
                <a:solidFill>
                  <a:srgbClr val="0E0E0E"/>
                </a:solidFill>
                <a:latin typeface="Arial"/>
                <a:cs typeface="Arial"/>
              </a:rPr>
              <a:t>esto </a:t>
            </a:r>
            <a:r>
              <a:rPr dirty="0" sz="1200" spc="40">
                <a:solidFill>
                  <a:srgbClr val="0E0E0E"/>
                </a:solidFill>
                <a:latin typeface="Arial"/>
                <a:cs typeface="Arial"/>
              </a:rPr>
              <a:t>ocurre, </a:t>
            </a:r>
            <a:r>
              <a:rPr dirty="0" sz="1200" spc="35">
                <a:solidFill>
                  <a:srgbClr val="0E0E0E"/>
                </a:solidFill>
                <a:latin typeface="Arial"/>
                <a:cs typeface="Arial"/>
              </a:rPr>
              <a:t>el </a:t>
            </a:r>
            <a:r>
              <a:rPr dirty="0" sz="1200" spc="45">
                <a:solidFill>
                  <a:srgbClr val="0E0E0E"/>
                </a:solidFill>
                <a:latin typeface="Arial"/>
                <a:cs typeface="Arial"/>
              </a:rPr>
              <a:t>agente seguirá  comercializando </a:t>
            </a:r>
            <a:r>
              <a:rPr dirty="0" sz="1200" spc="50">
                <a:solidFill>
                  <a:srgbClr val="0E0E0E"/>
                </a:solidFill>
                <a:latin typeface="Arial"/>
                <a:cs typeface="Arial"/>
              </a:rPr>
              <a:t>su casa </a:t>
            </a:r>
            <a:r>
              <a:rPr dirty="0" sz="1200" spc="45">
                <a:solidFill>
                  <a:srgbClr val="0E0E0E"/>
                </a:solidFill>
                <a:latin typeface="Arial"/>
                <a:cs typeface="Arial"/>
              </a:rPr>
              <a:t>hasta </a:t>
            </a:r>
            <a:r>
              <a:rPr dirty="0" sz="1200" spc="50">
                <a:solidFill>
                  <a:srgbClr val="0E0E0E"/>
                </a:solidFill>
                <a:latin typeface="Arial"/>
                <a:cs typeface="Arial"/>
              </a:rPr>
              <a:t>que se haga </a:t>
            </a:r>
            <a:r>
              <a:rPr dirty="0" sz="1200" spc="40">
                <a:solidFill>
                  <a:srgbClr val="0E0E0E"/>
                </a:solidFill>
                <a:latin typeface="Arial"/>
                <a:cs typeface="Arial"/>
              </a:rPr>
              <a:t>otra</a:t>
            </a:r>
            <a:r>
              <a:rPr dirty="0" sz="1200" spc="-145">
                <a:solidFill>
                  <a:srgbClr val="0E0E0E"/>
                </a:solidFill>
                <a:latin typeface="Arial"/>
                <a:cs typeface="Arial"/>
              </a:rPr>
              <a:t> </a:t>
            </a:r>
            <a:r>
              <a:rPr dirty="0" sz="1200" spc="35">
                <a:solidFill>
                  <a:srgbClr val="0E0E0E"/>
                </a:solidFill>
                <a:latin typeface="Arial"/>
                <a:cs typeface="Arial"/>
              </a:rPr>
              <a:t>oferta.</a:t>
            </a:r>
            <a:endParaRPr sz="120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0"/>
            <a:ext cx="7740676" cy="2500477"/>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0" y="9490986"/>
            <a:ext cx="7751872" cy="544908"/>
          </a:xfrm>
          <a:prstGeom prst="rect">
            <a:avLst/>
          </a:prstGeom>
          <a:blipFill>
            <a:blip r:embed="rId4" cstate="print"/>
            <a:stretch>
              <a:fillRect/>
            </a:stretch>
          </a:blipFill>
        </p:spPr>
        <p:txBody>
          <a:bodyPr wrap="square" lIns="0" tIns="0" rIns="0" bIns="0" rtlCol="0"/>
          <a:lstStyle/>
          <a:p/>
        </p:txBody>
      </p:sp>
      <p:sp>
        <p:nvSpPr>
          <p:cNvPr id="5" name="object 5"/>
          <p:cNvSpPr txBox="1">
            <a:spLocks noGrp="1"/>
          </p:cNvSpPr>
          <p:nvPr>
            <p:ph type="title"/>
          </p:nvPr>
        </p:nvSpPr>
        <p:spPr>
          <a:xfrm>
            <a:off x="722630" y="2641892"/>
            <a:ext cx="4517390" cy="1036955"/>
          </a:xfrm>
          <a:prstGeom prst="rect"/>
        </p:spPr>
        <p:txBody>
          <a:bodyPr wrap="square" lIns="0" tIns="6985" rIns="0" bIns="0" rtlCol="0" vert="horz">
            <a:spAutoFit/>
          </a:bodyPr>
          <a:lstStyle/>
          <a:p>
            <a:pPr marL="12700" marR="5080">
              <a:lnSpc>
                <a:spcPct val="101099"/>
              </a:lnSpc>
              <a:spcBef>
                <a:spcPts val="55"/>
              </a:spcBef>
            </a:pPr>
            <a:r>
              <a:rPr dirty="0" sz="3300" spc="-65">
                <a:solidFill>
                  <a:srgbClr val="1D1D1D"/>
                </a:solidFill>
                <a:latin typeface="Palatino Linotype"/>
                <a:cs typeface="Palatino Linotype"/>
              </a:rPr>
              <a:t>Inspección </a:t>
            </a:r>
            <a:r>
              <a:rPr dirty="0" sz="3300" spc="-305">
                <a:solidFill>
                  <a:srgbClr val="1D1D1D"/>
                </a:solidFill>
                <a:latin typeface="Palatino Linotype"/>
                <a:cs typeface="Palatino Linotype"/>
              </a:rPr>
              <a:t>y </a:t>
            </a:r>
            <a:r>
              <a:rPr dirty="0" sz="3300" spc="-40">
                <a:solidFill>
                  <a:srgbClr val="1D1D1D"/>
                </a:solidFill>
                <a:latin typeface="Palatino Linotype"/>
                <a:cs typeface="Palatino Linotype"/>
              </a:rPr>
              <a:t>tasación </a:t>
            </a:r>
            <a:r>
              <a:rPr dirty="0" sz="3300" spc="-130">
                <a:solidFill>
                  <a:srgbClr val="1D1D1D"/>
                </a:solidFill>
                <a:latin typeface="Palatino Linotype"/>
                <a:cs typeface="Palatino Linotype"/>
              </a:rPr>
              <a:t>de  </a:t>
            </a:r>
            <a:r>
              <a:rPr dirty="0" sz="3300" spc="-114">
                <a:solidFill>
                  <a:srgbClr val="1D1D1D"/>
                </a:solidFill>
                <a:latin typeface="Palatino Linotype"/>
                <a:cs typeface="Palatino Linotype"/>
              </a:rPr>
              <a:t>viviendas</a:t>
            </a:r>
            <a:endParaRPr sz="3300">
              <a:latin typeface="Palatino Linotype"/>
              <a:cs typeface="Palatino Linotype"/>
            </a:endParaRPr>
          </a:p>
        </p:txBody>
      </p:sp>
      <p:sp>
        <p:nvSpPr>
          <p:cNvPr id="6" name="object 6"/>
          <p:cNvSpPr txBox="1"/>
          <p:nvPr/>
        </p:nvSpPr>
        <p:spPr>
          <a:xfrm>
            <a:off x="726312" y="3967454"/>
            <a:ext cx="6295390" cy="1497330"/>
          </a:xfrm>
          <a:prstGeom prst="rect">
            <a:avLst/>
          </a:prstGeom>
        </p:spPr>
        <p:txBody>
          <a:bodyPr wrap="square" lIns="0" tIns="12700" rIns="0" bIns="0" rtlCol="0" vert="horz">
            <a:spAutoFit/>
          </a:bodyPr>
          <a:lstStyle/>
          <a:p>
            <a:pPr algn="just" marL="12700" marR="5080" indent="6985">
              <a:lnSpc>
                <a:spcPct val="114999"/>
              </a:lnSpc>
              <a:spcBef>
                <a:spcPts val="100"/>
              </a:spcBef>
            </a:pPr>
            <a:r>
              <a:rPr dirty="0" sz="1200" spc="-50">
                <a:solidFill>
                  <a:srgbClr val="101010"/>
                </a:solidFill>
                <a:latin typeface="Verdana"/>
                <a:cs typeface="Verdana"/>
              </a:rPr>
              <a:t>Normalmente, </a:t>
            </a:r>
            <a:r>
              <a:rPr dirty="0" sz="1200" spc="-25">
                <a:solidFill>
                  <a:srgbClr val="101010"/>
                </a:solidFill>
                <a:latin typeface="Verdana"/>
                <a:cs typeface="Verdana"/>
              </a:rPr>
              <a:t>se </a:t>
            </a:r>
            <a:r>
              <a:rPr dirty="0" sz="1200" spc="-45">
                <a:solidFill>
                  <a:srgbClr val="101010"/>
                </a:solidFill>
                <a:latin typeface="Verdana"/>
                <a:cs typeface="Verdana"/>
              </a:rPr>
              <a:t>realiza </a:t>
            </a:r>
            <a:r>
              <a:rPr dirty="0" sz="1200" spc="-35">
                <a:solidFill>
                  <a:srgbClr val="101010"/>
                </a:solidFill>
                <a:latin typeface="Verdana"/>
                <a:cs typeface="Verdana"/>
              </a:rPr>
              <a:t>una </a:t>
            </a:r>
            <a:r>
              <a:rPr dirty="0" sz="1200" spc="-45">
                <a:solidFill>
                  <a:srgbClr val="101010"/>
                </a:solidFill>
                <a:latin typeface="Verdana"/>
                <a:cs typeface="Verdana"/>
              </a:rPr>
              <a:t>inspección exhaustiva </a:t>
            </a:r>
            <a:r>
              <a:rPr dirty="0" sz="1200" spc="-25">
                <a:solidFill>
                  <a:srgbClr val="101010"/>
                </a:solidFill>
                <a:latin typeface="Verdana"/>
                <a:cs typeface="Verdana"/>
              </a:rPr>
              <a:t>de la </a:t>
            </a:r>
            <a:r>
              <a:rPr dirty="0" sz="1200" spc="-45">
                <a:solidFill>
                  <a:srgbClr val="101010"/>
                </a:solidFill>
                <a:latin typeface="Verdana"/>
                <a:cs typeface="Verdana"/>
              </a:rPr>
              <a:t>vivienda </a:t>
            </a:r>
            <a:r>
              <a:rPr dirty="0" sz="1200" spc="-40">
                <a:solidFill>
                  <a:srgbClr val="101010"/>
                </a:solidFill>
                <a:latin typeface="Verdana"/>
                <a:cs typeface="Verdana"/>
              </a:rPr>
              <a:t>para </a:t>
            </a:r>
            <a:r>
              <a:rPr dirty="0" sz="1200" spc="-50">
                <a:solidFill>
                  <a:srgbClr val="101010"/>
                </a:solidFill>
                <a:latin typeface="Verdana"/>
                <a:cs typeface="Verdana"/>
              </a:rPr>
              <a:t>comprobar  </a:t>
            </a:r>
            <a:r>
              <a:rPr dirty="0" sz="1200" spc="-45">
                <a:solidFill>
                  <a:srgbClr val="101010"/>
                </a:solidFill>
                <a:latin typeface="Verdana"/>
                <a:cs typeface="Verdana"/>
              </a:rPr>
              <a:t>cualquier reparación </a:t>
            </a:r>
            <a:r>
              <a:rPr dirty="0" sz="1200">
                <a:solidFill>
                  <a:srgbClr val="101010"/>
                </a:solidFill>
                <a:latin typeface="Verdana"/>
                <a:cs typeface="Verdana"/>
              </a:rPr>
              <a:t>o </a:t>
            </a:r>
            <a:r>
              <a:rPr dirty="0" sz="1200" spc="-45">
                <a:solidFill>
                  <a:srgbClr val="101010"/>
                </a:solidFill>
                <a:latin typeface="Verdana"/>
                <a:cs typeface="Verdana"/>
              </a:rPr>
              <a:t>problema potencial </a:t>
            </a:r>
            <a:r>
              <a:rPr dirty="0" sz="1200" spc="-35">
                <a:solidFill>
                  <a:srgbClr val="101010"/>
                </a:solidFill>
                <a:latin typeface="Verdana"/>
                <a:cs typeface="Verdana"/>
              </a:rPr>
              <a:t>que </a:t>
            </a:r>
            <a:r>
              <a:rPr dirty="0" sz="1200" spc="-40">
                <a:solidFill>
                  <a:srgbClr val="101010"/>
                </a:solidFill>
                <a:latin typeface="Verdana"/>
                <a:cs typeface="Verdana"/>
              </a:rPr>
              <a:t>pueda tener </a:t>
            </a:r>
            <a:r>
              <a:rPr dirty="0" sz="1200" spc="-25">
                <a:solidFill>
                  <a:srgbClr val="101010"/>
                </a:solidFill>
                <a:latin typeface="Verdana"/>
                <a:cs typeface="Verdana"/>
              </a:rPr>
              <a:t>la </a:t>
            </a:r>
            <a:r>
              <a:rPr dirty="0" sz="1200" spc="-40">
                <a:solidFill>
                  <a:srgbClr val="101010"/>
                </a:solidFill>
                <a:latin typeface="Verdana"/>
                <a:cs typeface="Verdana"/>
              </a:rPr>
              <a:t>casa. </a:t>
            </a:r>
            <a:r>
              <a:rPr dirty="0" sz="1200" spc="-25">
                <a:solidFill>
                  <a:srgbClr val="101010"/>
                </a:solidFill>
                <a:latin typeface="Verdana"/>
                <a:cs typeface="Verdana"/>
              </a:rPr>
              <a:t>Se </a:t>
            </a:r>
            <a:r>
              <a:rPr dirty="0" sz="1200" spc="-45">
                <a:solidFill>
                  <a:srgbClr val="101010"/>
                </a:solidFill>
                <a:latin typeface="Verdana"/>
                <a:cs typeface="Verdana"/>
              </a:rPr>
              <a:t>trata </a:t>
            </a:r>
            <a:r>
              <a:rPr dirty="0" sz="1200" spc="-25">
                <a:solidFill>
                  <a:srgbClr val="101010"/>
                </a:solidFill>
                <a:latin typeface="Verdana"/>
                <a:cs typeface="Verdana"/>
              </a:rPr>
              <a:t>de </a:t>
            </a:r>
            <a:r>
              <a:rPr dirty="0" sz="1200" spc="-50">
                <a:solidFill>
                  <a:srgbClr val="101010"/>
                </a:solidFill>
                <a:latin typeface="Verdana"/>
                <a:cs typeface="Verdana"/>
              </a:rPr>
              <a:t>una  </a:t>
            </a:r>
            <a:r>
              <a:rPr dirty="0" sz="1200" spc="-40">
                <a:solidFill>
                  <a:srgbClr val="101010"/>
                </a:solidFill>
                <a:latin typeface="Verdana"/>
                <a:cs typeface="Verdana"/>
              </a:rPr>
              <a:t>parte </a:t>
            </a:r>
            <a:r>
              <a:rPr dirty="0" sz="1200" spc="-45">
                <a:solidFill>
                  <a:srgbClr val="101010"/>
                </a:solidFill>
                <a:latin typeface="Verdana"/>
                <a:cs typeface="Verdana"/>
              </a:rPr>
              <a:t>importante</a:t>
            </a:r>
            <a:r>
              <a:rPr dirty="0" sz="1200" spc="330">
                <a:solidFill>
                  <a:srgbClr val="101010"/>
                </a:solidFill>
                <a:latin typeface="Verdana"/>
                <a:cs typeface="Verdana"/>
              </a:rPr>
              <a:t> </a:t>
            </a:r>
            <a:r>
              <a:rPr dirty="0" sz="1200" spc="-35">
                <a:solidFill>
                  <a:srgbClr val="101010"/>
                </a:solidFill>
                <a:latin typeface="Verdana"/>
                <a:cs typeface="Verdana"/>
              </a:rPr>
              <a:t>del </a:t>
            </a:r>
            <a:r>
              <a:rPr dirty="0" sz="1200" spc="-45">
                <a:solidFill>
                  <a:srgbClr val="101010"/>
                </a:solidFill>
                <a:latin typeface="Verdana"/>
                <a:cs typeface="Verdana"/>
              </a:rPr>
              <a:t>proceso  </a:t>
            </a:r>
            <a:r>
              <a:rPr dirty="0" sz="1200" spc="-25">
                <a:solidFill>
                  <a:srgbClr val="101010"/>
                </a:solidFill>
                <a:latin typeface="Verdana"/>
                <a:cs typeface="Verdana"/>
              </a:rPr>
              <a:t>de </a:t>
            </a:r>
            <a:r>
              <a:rPr dirty="0" sz="1200" spc="-40">
                <a:solidFill>
                  <a:srgbClr val="101010"/>
                </a:solidFill>
                <a:latin typeface="Verdana"/>
                <a:cs typeface="Verdana"/>
              </a:rPr>
              <a:t>toma </a:t>
            </a:r>
            <a:r>
              <a:rPr dirty="0" sz="1200" spc="-25">
                <a:solidFill>
                  <a:srgbClr val="101010"/>
                </a:solidFill>
                <a:latin typeface="Verdana"/>
                <a:cs typeface="Verdana"/>
              </a:rPr>
              <a:t>de </a:t>
            </a:r>
            <a:r>
              <a:rPr dirty="0" sz="1200" spc="-45">
                <a:solidFill>
                  <a:srgbClr val="101010"/>
                </a:solidFill>
                <a:latin typeface="Verdana"/>
                <a:cs typeface="Verdana"/>
              </a:rPr>
              <a:t>decisiones  </a:t>
            </a:r>
            <a:r>
              <a:rPr dirty="0" sz="1200" spc="-25">
                <a:solidFill>
                  <a:srgbClr val="101010"/>
                </a:solidFill>
                <a:latin typeface="Verdana"/>
                <a:cs typeface="Verdana"/>
              </a:rPr>
              <a:t>de </a:t>
            </a:r>
            <a:r>
              <a:rPr dirty="0" sz="1200" spc="-35">
                <a:solidFill>
                  <a:srgbClr val="101010"/>
                </a:solidFill>
                <a:latin typeface="Verdana"/>
                <a:cs typeface="Verdana"/>
              </a:rPr>
              <a:t>los </a:t>
            </a:r>
            <a:r>
              <a:rPr dirty="0" sz="1200" spc="-50">
                <a:solidFill>
                  <a:srgbClr val="101010"/>
                </a:solidFill>
                <a:latin typeface="Verdana"/>
                <a:cs typeface="Verdana"/>
              </a:rPr>
              <a:t>compradores y,  tradicionalmente, </a:t>
            </a:r>
            <a:r>
              <a:rPr dirty="0" sz="1200" spc="-25">
                <a:solidFill>
                  <a:srgbClr val="101010"/>
                </a:solidFill>
                <a:latin typeface="Verdana"/>
                <a:cs typeface="Verdana"/>
              </a:rPr>
              <a:t>la </a:t>
            </a:r>
            <a:r>
              <a:rPr dirty="0" sz="1200" spc="-40">
                <a:solidFill>
                  <a:srgbClr val="101010"/>
                </a:solidFill>
                <a:latin typeface="Verdana"/>
                <a:cs typeface="Verdana"/>
              </a:rPr>
              <a:t>paga </a:t>
            </a:r>
            <a:r>
              <a:rPr dirty="0" sz="1200" spc="-25">
                <a:solidFill>
                  <a:srgbClr val="101010"/>
                </a:solidFill>
                <a:latin typeface="Verdana"/>
                <a:cs typeface="Verdana"/>
              </a:rPr>
              <a:t>el</a:t>
            </a:r>
            <a:r>
              <a:rPr dirty="0" sz="1200" spc="-270">
                <a:solidFill>
                  <a:srgbClr val="101010"/>
                </a:solidFill>
                <a:latin typeface="Verdana"/>
                <a:cs typeface="Verdana"/>
              </a:rPr>
              <a:t> </a:t>
            </a:r>
            <a:r>
              <a:rPr dirty="0" sz="1200" spc="-50">
                <a:solidFill>
                  <a:srgbClr val="101010"/>
                </a:solidFill>
                <a:latin typeface="Verdana"/>
                <a:cs typeface="Verdana"/>
              </a:rPr>
              <a:t>comprador.</a:t>
            </a:r>
            <a:endParaRPr sz="1200">
              <a:latin typeface="Verdana"/>
              <a:cs typeface="Verdana"/>
            </a:endParaRPr>
          </a:p>
          <a:p>
            <a:pPr>
              <a:lnSpc>
                <a:spcPct val="100000"/>
              </a:lnSpc>
              <a:spcBef>
                <a:spcPts val="40"/>
              </a:spcBef>
            </a:pPr>
            <a:endParaRPr sz="1400">
              <a:latin typeface="Times New Roman"/>
              <a:cs typeface="Times New Roman"/>
            </a:endParaRPr>
          </a:p>
          <a:p>
            <a:pPr algn="just" marL="12700" marR="5080" indent="6985">
              <a:lnSpc>
                <a:spcPct val="114999"/>
              </a:lnSpc>
              <a:spcBef>
                <a:spcPts val="5"/>
              </a:spcBef>
            </a:pPr>
            <a:r>
              <a:rPr dirty="0" sz="1200" spc="-25">
                <a:solidFill>
                  <a:srgbClr val="101010"/>
                </a:solidFill>
                <a:latin typeface="Verdana"/>
                <a:cs typeface="Verdana"/>
              </a:rPr>
              <a:t>Un </a:t>
            </a:r>
            <a:r>
              <a:rPr dirty="0" sz="1200" spc="-45">
                <a:solidFill>
                  <a:srgbClr val="101010"/>
                </a:solidFill>
                <a:latin typeface="Verdana"/>
                <a:cs typeface="Verdana"/>
              </a:rPr>
              <a:t>tasador, </a:t>
            </a:r>
            <a:r>
              <a:rPr dirty="0" sz="1200" spc="-35">
                <a:solidFill>
                  <a:srgbClr val="101010"/>
                </a:solidFill>
                <a:latin typeface="Verdana"/>
                <a:cs typeface="Verdana"/>
              </a:rPr>
              <a:t>una </a:t>
            </a:r>
            <a:r>
              <a:rPr dirty="0" sz="1200" spc="-45">
                <a:solidFill>
                  <a:srgbClr val="101010"/>
                </a:solidFill>
                <a:latin typeface="Verdana"/>
                <a:cs typeface="Verdana"/>
              </a:rPr>
              <a:t>tercera </a:t>
            </a:r>
            <a:r>
              <a:rPr dirty="0" sz="1200" spc="-40">
                <a:solidFill>
                  <a:srgbClr val="101010"/>
                </a:solidFill>
                <a:latin typeface="Verdana"/>
                <a:cs typeface="Verdana"/>
              </a:rPr>
              <a:t>parte </a:t>
            </a:r>
            <a:r>
              <a:rPr dirty="0" sz="1200" spc="-45">
                <a:solidFill>
                  <a:srgbClr val="101010"/>
                </a:solidFill>
                <a:latin typeface="Verdana"/>
                <a:cs typeface="Verdana"/>
              </a:rPr>
              <a:t>objetiva, también evaluará </a:t>
            </a:r>
            <a:r>
              <a:rPr dirty="0" sz="1200" spc="-25">
                <a:solidFill>
                  <a:srgbClr val="101010"/>
                </a:solidFill>
                <a:latin typeface="Verdana"/>
                <a:cs typeface="Verdana"/>
              </a:rPr>
              <a:t>el </a:t>
            </a:r>
            <a:r>
              <a:rPr dirty="0" sz="1200" spc="-40">
                <a:solidFill>
                  <a:srgbClr val="101010"/>
                </a:solidFill>
                <a:latin typeface="Verdana"/>
                <a:cs typeface="Verdana"/>
              </a:rPr>
              <a:t>valor </a:t>
            </a:r>
            <a:r>
              <a:rPr dirty="0" sz="1200" spc="-25">
                <a:solidFill>
                  <a:srgbClr val="101010"/>
                </a:solidFill>
                <a:latin typeface="Verdana"/>
                <a:cs typeface="Verdana"/>
              </a:rPr>
              <a:t>de su </a:t>
            </a:r>
            <a:r>
              <a:rPr dirty="0" sz="1200" spc="-55">
                <a:solidFill>
                  <a:srgbClr val="101010"/>
                </a:solidFill>
                <a:latin typeface="Verdana"/>
                <a:cs typeface="Verdana"/>
              </a:rPr>
              <a:t>casa,  </a:t>
            </a:r>
            <a:r>
              <a:rPr dirty="0" sz="1200" spc="-50">
                <a:solidFill>
                  <a:srgbClr val="101010"/>
                </a:solidFill>
                <a:latin typeface="Verdana"/>
                <a:cs typeface="Verdana"/>
              </a:rPr>
              <a:t>especialmente </a:t>
            </a:r>
            <a:r>
              <a:rPr dirty="0" sz="1200" spc="-25">
                <a:solidFill>
                  <a:srgbClr val="101010"/>
                </a:solidFill>
                <a:latin typeface="Verdana"/>
                <a:cs typeface="Verdana"/>
              </a:rPr>
              <a:t>si </a:t>
            </a:r>
            <a:r>
              <a:rPr dirty="0" sz="1200" spc="-35">
                <a:solidFill>
                  <a:srgbClr val="101010"/>
                </a:solidFill>
                <a:latin typeface="Verdana"/>
                <a:cs typeface="Verdana"/>
              </a:rPr>
              <a:t>los </a:t>
            </a:r>
            <a:r>
              <a:rPr dirty="0" sz="1200" spc="-50">
                <a:solidFill>
                  <a:srgbClr val="101010"/>
                </a:solidFill>
                <a:latin typeface="Verdana"/>
                <a:cs typeface="Verdana"/>
              </a:rPr>
              <a:t>compradores </a:t>
            </a:r>
            <a:r>
              <a:rPr dirty="0" sz="1200" spc="-40">
                <a:solidFill>
                  <a:srgbClr val="101010"/>
                </a:solidFill>
                <a:latin typeface="Verdana"/>
                <a:cs typeface="Verdana"/>
              </a:rPr>
              <a:t>están</a:t>
            </a:r>
            <a:r>
              <a:rPr dirty="0" sz="1200" spc="-315">
                <a:solidFill>
                  <a:srgbClr val="101010"/>
                </a:solidFill>
                <a:latin typeface="Verdana"/>
                <a:cs typeface="Verdana"/>
              </a:rPr>
              <a:t> </a:t>
            </a:r>
            <a:r>
              <a:rPr dirty="0" sz="1200" spc="-55">
                <a:solidFill>
                  <a:srgbClr val="101010"/>
                </a:solidFill>
                <a:latin typeface="Verdana"/>
                <a:cs typeface="Verdana"/>
              </a:rPr>
              <a:t>financiando.</a:t>
            </a:r>
            <a:endParaRPr sz="1200">
              <a:latin typeface="Verdana"/>
              <a:cs typeface="Verdana"/>
            </a:endParaRPr>
          </a:p>
        </p:txBody>
      </p:sp>
      <p:sp>
        <p:nvSpPr>
          <p:cNvPr id="7" name="object 7"/>
          <p:cNvSpPr txBox="1"/>
          <p:nvPr/>
        </p:nvSpPr>
        <p:spPr>
          <a:xfrm>
            <a:off x="726312" y="5649238"/>
            <a:ext cx="6296660" cy="866775"/>
          </a:xfrm>
          <a:prstGeom prst="rect">
            <a:avLst/>
          </a:prstGeom>
        </p:spPr>
        <p:txBody>
          <a:bodyPr wrap="square" lIns="0" tIns="12700" rIns="0" bIns="0" rtlCol="0" vert="horz">
            <a:spAutoFit/>
          </a:bodyPr>
          <a:lstStyle/>
          <a:p>
            <a:pPr algn="just" marL="12700" marR="5080" indent="6985">
              <a:lnSpc>
                <a:spcPct val="114999"/>
              </a:lnSpc>
              <a:spcBef>
                <a:spcPts val="100"/>
              </a:spcBef>
            </a:pPr>
            <a:r>
              <a:rPr dirty="0" sz="1200" spc="-45">
                <a:solidFill>
                  <a:srgbClr val="101010"/>
                </a:solidFill>
                <a:latin typeface="Verdana"/>
                <a:cs typeface="Verdana"/>
              </a:rPr>
              <a:t>Algunas</a:t>
            </a:r>
            <a:r>
              <a:rPr dirty="0" sz="1200" spc="-75">
                <a:solidFill>
                  <a:srgbClr val="101010"/>
                </a:solidFill>
                <a:latin typeface="Verdana"/>
                <a:cs typeface="Verdana"/>
              </a:rPr>
              <a:t> </a:t>
            </a:r>
            <a:r>
              <a:rPr dirty="0" sz="1200" spc="-45">
                <a:solidFill>
                  <a:srgbClr val="101010"/>
                </a:solidFill>
                <a:latin typeface="Verdana"/>
                <a:cs typeface="Verdana"/>
              </a:rPr>
              <a:t>tasaciones</a:t>
            </a:r>
            <a:r>
              <a:rPr dirty="0" sz="1200" spc="-75">
                <a:solidFill>
                  <a:srgbClr val="101010"/>
                </a:solidFill>
                <a:latin typeface="Verdana"/>
                <a:cs typeface="Verdana"/>
              </a:rPr>
              <a:t> </a:t>
            </a:r>
            <a:r>
              <a:rPr dirty="0" sz="1200" spc="-45">
                <a:solidFill>
                  <a:srgbClr val="101010"/>
                </a:solidFill>
                <a:latin typeface="Verdana"/>
                <a:cs typeface="Verdana"/>
              </a:rPr>
              <a:t>pueden</a:t>
            </a:r>
            <a:r>
              <a:rPr dirty="0" sz="1200" spc="-75">
                <a:solidFill>
                  <a:srgbClr val="101010"/>
                </a:solidFill>
                <a:latin typeface="Verdana"/>
                <a:cs typeface="Verdana"/>
              </a:rPr>
              <a:t> </a:t>
            </a:r>
            <a:r>
              <a:rPr dirty="0" sz="1200" spc="-45">
                <a:solidFill>
                  <a:srgbClr val="101010"/>
                </a:solidFill>
                <a:latin typeface="Verdana"/>
                <a:cs typeface="Verdana"/>
              </a:rPr>
              <a:t>consistir</a:t>
            </a:r>
            <a:r>
              <a:rPr dirty="0" sz="1200" spc="-75">
                <a:solidFill>
                  <a:srgbClr val="101010"/>
                </a:solidFill>
                <a:latin typeface="Verdana"/>
                <a:cs typeface="Verdana"/>
              </a:rPr>
              <a:t> </a:t>
            </a:r>
            <a:r>
              <a:rPr dirty="0" sz="1200" spc="-25">
                <a:solidFill>
                  <a:srgbClr val="101010"/>
                </a:solidFill>
                <a:latin typeface="Verdana"/>
                <a:cs typeface="Verdana"/>
              </a:rPr>
              <a:t>en</a:t>
            </a:r>
            <a:r>
              <a:rPr dirty="0" sz="1200" spc="-75">
                <a:solidFill>
                  <a:srgbClr val="101010"/>
                </a:solidFill>
                <a:latin typeface="Verdana"/>
                <a:cs typeface="Verdana"/>
              </a:rPr>
              <a:t> </a:t>
            </a:r>
            <a:r>
              <a:rPr dirty="0" sz="1200" spc="-35">
                <a:solidFill>
                  <a:srgbClr val="101010"/>
                </a:solidFill>
                <a:latin typeface="Verdana"/>
                <a:cs typeface="Verdana"/>
              </a:rPr>
              <a:t>una</a:t>
            </a:r>
            <a:r>
              <a:rPr dirty="0" sz="1200" spc="-75">
                <a:solidFill>
                  <a:srgbClr val="101010"/>
                </a:solidFill>
                <a:latin typeface="Verdana"/>
                <a:cs typeface="Verdana"/>
              </a:rPr>
              <a:t> </a:t>
            </a:r>
            <a:r>
              <a:rPr dirty="0" sz="1200" spc="-45">
                <a:solidFill>
                  <a:srgbClr val="101010"/>
                </a:solidFill>
                <a:latin typeface="Verdana"/>
                <a:cs typeface="Verdana"/>
              </a:rPr>
              <a:t>simple</a:t>
            </a:r>
            <a:r>
              <a:rPr dirty="0" sz="1200" spc="-70">
                <a:solidFill>
                  <a:srgbClr val="101010"/>
                </a:solidFill>
                <a:latin typeface="Verdana"/>
                <a:cs typeface="Verdana"/>
              </a:rPr>
              <a:t> </a:t>
            </a:r>
            <a:r>
              <a:rPr dirty="0" sz="1200" spc="-45">
                <a:solidFill>
                  <a:srgbClr val="101010"/>
                </a:solidFill>
                <a:latin typeface="Verdana"/>
                <a:cs typeface="Verdana"/>
              </a:rPr>
              <a:t>evaluación</a:t>
            </a:r>
            <a:r>
              <a:rPr dirty="0" sz="1200" spc="-75">
                <a:solidFill>
                  <a:srgbClr val="101010"/>
                </a:solidFill>
                <a:latin typeface="Verdana"/>
                <a:cs typeface="Verdana"/>
              </a:rPr>
              <a:t> </a:t>
            </a:r>
            <a:r>
              <a:rPr dirty="0" sz="1200" spc="-35">
                <a:solidFill>
                  <a:srgbClr val="101010"/>
                </a:solidFill>
                <a:latin typeface="Verdana"/>
                <a:cs typeface="Verdana"/>
              </a:rPr>
              <a:t>del</a:t>
            </a:r>
            <a:r>
              <a:rPr dirty="0" sz="1200" spc="-75">
                <a:solidFill>
                  <a:srgbClr val="101010"/>
                </a:solidFill>
                <a:latin typeface="Verdana"/>
                <a:cs typeface="Verdana"/>
              </a:rPr>
              <a:t> </a:t>
            </a:r>
            <a:r>
              <a:rPr dirty="0" sz="1200" spc="-45">
                <a:solidFill>
                  <a:srgbClr val="101010"/>
                </a:solidFill>
                <a:latin typeface="Verdana"/>
                <a:cs typeface="Verdana"/>
              </a:rPr>
              <a:t>exterior</a:t>
            </a:r>
            <a:r>
              <a:rPr dirty="0" sz="1200" spc="-75">
                <a:solidFill>
                  <a:srgbClr val="101010"/>
                </a:solidFill>
                <a:latin typeface="Verdana"/>
                <a:cs typeface="Verdana"/>
              </a:rPr>
              <a:t> </a:t>
            </a:r>
            <a:r>
              <a:rPr dirty="0" sz="1200" spc="-35">
                <a:solidFill>
                  <a:srgbClr val="101010"/>
                </a:solidFill>
                <a:latin typeface="Verdana"/>
                <a:cs typeface="Verdana"/>
              </a:rPr>
              <a:t>con</a:t>
            </a:r>
            <a:r>
              <a:rPr dirty="0" sz="1200" spc="-75">
                <a:solidFill>
                  <a:srgbClr val="101010"/>
                </a:solidFill>
                <a:latin typeface="Verdana"/>
                <a:cs typeface="Verdana"/>
              </a:rPr>
              <a:t> </a:t>
            </a:r>
            <a:r>
              <a:rPr dirty="0" sz="1200" spc="-25">
                <a:solidFill>
                  <a:srgbClr val="101010"/>
                </a:solidFill>
                <a:latin typeface="Verdana"/>
                <a:cs typeface="Verdana"/>
              </a:rPr>
              <a:t>el</a:t>
            </a:r>
            <a:r>
              <a:rPr dirty="0" sz="1200" spc="-75">
                <a:solidFill>
                  <a:srgbClr val="101010"/>
                </a:solidFill>
                <a:latin typeface="Verdana"/>
                <a:cs typeface="Verdana"/>
              </a:rPr>
              <a:t> </a:t>
            </a:r>
            <a:r>
              <a:rPr dirty="0" sz="1200" spc="-55">
                <a:solidFill>
                  <a:srgbClr val="101010"/>
                </a:solidFill>
                <a:latin typeface="Verdana"/>
                <a:cs typeface="Verdana"/>
              </a:rPr>
              <a:t>coche,  </a:t>
            </a:r>
            <a:r>
              <a:rPr dirty="0" sz="1200">
                <a:solidFill>
                  <a:srgbClr val="101010"/>
                </a:solidFill>
                <a:latin typeface="Verdana"/>
                <a:cs typeface="Verdana"/>
              </a:rPr>
              <a:t>y </a:t>
            </a:r>
            <a:r>
              <a:rPr dirty="0" sz="1200" spc="-25">
                <a:solidFill>
                  <a:srgbClr val="101010"/>
                </a:solidFill>
                <a:latin typeface="Verdana"/>
                <a:cs typeface="Verdana"/>
              </a:rPr>
              <a:t>en la </a:t>
            </a:r>
            <a:r>
              <a:rPr dirty="0" sz="1200" spc="-45">
                <a:solidFill>
                  <a:srgbClr val="101010"/>
                </a:solidFill>
                <a:latin typeface="Verdana"/>
                <a:cs typeface="Verdana"/>
              </a:rPr>
              <a:t>evaluación </a:t>
            </a:r>
            <a:r>
              <a:rPr dirty="0" sz="1200" spc="-35">
                <a:solidFill>
                  <a:srgbClr val="101010"/>
                </a:solidFill>
                <a:latin typeface="Verdana"/>
                <a:cs typeface="Verdana"/>
              </a:rPr>
              <a:t>del </a:t>
            </a:r>
            <a:r>
              <a:rPr dirty="0" sz="1200" spc="-45">
                <a:solidFill>
                  <a:srgbClr val="101010"/>
                </a:solidFill>
                <a:latin typeface="Verdana"/>
                <a:cs typeface="Verdana"/>
              </a:rPr>
              <a:t>interior </a:t>
            </a:r>
            <a:r>
              <a:rPr dirty="0" sz="1200" spc="-25">
                <a:solidFill>
                  <a:srgbClr val="101010"/>
                </a:solidFill>
                <a:latin typeface="Verdana"/>
                <a:cs typeface="Verdana"/>
              </a:rPr>
              <a:t>se </a:t>
            </a:r>
            <a:r>
              <a:rPr dirty="0" sz="1200" spc="-45">
                <a:solidFill>
                  <a:srgbClr val="101010"/>
                </a:solidFill>
                <a:latin typeface="Verdana"/>
                <a:cs typeface="Verdana"/>
              </a:rPr>
              <a:t>utilizan </a:t>
            </a:r>
            <a:r>
              <a:rPr dirty="0" sz="1200" spc="-50">
                <a:solidFill>
                  <a:srgbClr val="101010"/>
                </a:solidFill>
                <a:latin typeface="Verdana"/>
                <a:cs typeface="Verdana"/>
              </a:rPr>
              <a:t>fotografías </a:t>
            </a:r>
            <a:r>
              <a:rPr dirty="0" sz="1200">
                <a:solidFill>
                  <a:srgbClr val="101010"/>
                </a:solidFill>
                <a:latin typeface="Verdana"/>
                <a:cs typeface="Verdana"/>
              </a:rPr>
              <a:t>o </a:t>
            </a:r>
            <a:r>
              <a:rPr dirty="0" sz="1200" spc="-45">
                <a:solidFill>
                  <a:srgbClr val="101010"/>
                </a:solidFill>
                <a:latin typeface="Verdana"/>
                <a:cs typeface="Verdana"/>
              </a:rPr>
              <a:t>vídeos. </a:t>
            </a:r>
            <a:r>
              <a:rPr dirty="0" sz="1200" spc="-25">
                <a:solidFill>
                  <a:srgbClr val="101010"/>
                </a:solidFill>
                <a:latin typeface="Verdana"/>
                <a:cs typeface="Verdana"/>
              </a:rPr>
              <a:t>La </a:t>
            </a:r>
            <a:r>
              <a:rPr dirty="0" sz="1200" spc="-45">
                <a:solidFill>
                  <a:srgbClr val="101010"/>
                </a:solidFill>
                <a:latin typeface="Verdana"/>
                <a:cs typeface="Verdana"/>
              </a:rPr>
              <a:t>mayoría </a:t>
            </a:r>
            <a:r>
              <a:rPr dirty="0" sz="1200" spc="-25">
                <a:solidFill>
                  <a:srgbClr val="101010"/>
                </a:solidFill>
                <a:latin typeface="Verdana"/>
                <a:cs typeface="Verdana"/>
              </a:rPr>
              <a:t>de </a:t>
            </a:r>
            <a:r>
              <a:rPr dirty="0" sz="1200" spc="-50">
                <a:solidFill>
                  <a:srgbClr val="101010"/>
                </a:solidFill>
                <a:latin typeface="Verdana"/>
                <a:cs typeface="Verdana"/>
              </a:rPr>
              <a:t>los  </a:t>
            </a:r>
            <a:r>
              <a:rPr dirty="0" sz="1200" spc="-45">
                <a:solidFill>
                  <a:srgbClr val="101010"/>
                </a:solidFill>
                <a:latin typeface="Verdana"/>
                <a:cs typeface="Verdana"/>
              </a:rPr>
              <a:t>tasadores</a:t>
            </a:r>
            <a:r>
              <a:rPr dirty="0" sz="1200" spc="-85">
                <a:solidFill>
                  <a:srgbClr val="101010"/>
                </a:solidFill>
                <a:latin typeface="Verdana"/>
                <a:cs typeface="Verdana"/>
              </a:rPr>
              <a:t> </a:t>
            </a:r>
            <a:r>
              <a:rPr dirty="0" sz="1200" spc="-45">
                <a:solidFill>
                  <a:srgbClr val="101010"/>
                </a:solidFill>
                <a:latin typeface="Verdana"/>
                <a:cs typeface="Verdana"/>
              </a:rPr>
              <a:t>recorren</a:t>
            </a:r>
            <a:r>
              <a:rPr dirty="0" sz="1200" spc="-80">
                <a:solidFill>
                  <a:srgbClr val="101010"/>
                </a:solidFill>
                <a:latin typeface="Verdana"/>
                <a:cs typeface="Verdana"/>
              </a:rPr>
              <a:t> </a:t>
            </a:r>
            <a:r>
              <a:rPr dirty="0" sz="1200" spc="-25">
                <a:solidFill>
                  <a:srgbClr val="101010"/>
                </a:solidFill>
                <a:latin typeface="Verdana"/>
                <a:cs typeface="Verdana"/>
              </a:rPr>
              <a:t>la</a:t>
            </a:r>
            <a:r>
              <a:rPr dirty="0" sz="1200" spc="-85">
                <a:solidFill>
                  <a:srgbClr val="101010"/>
                </a:solidFill>
                <a:latin typeface="Verdana"/>
                <a:cs typeface="Verdana"/>
              </a:rPr>
              <a:t> </a:t>
            </a:r>
            <a:r>
              <a:rPr dirty="0" sz="1200" spc="-40">
                <a:solidFill>
                  <a:srgbClr val="101010"/>
                </a:solidFill>
                <a:latin typeface="Verdana"/>
                <a:cs typeface="Verdana"/>
              </a:rPr>
              <a:t>casa</a:t>
            </a:r>
            <a:r>
              <a:rPr dirty="0" sz="1200" spc="-80">
                <a:solidFill>
                  <a:srgbClr val="101010"/>
                </a:solidFill>
                <a:latin typeface="Verdana"/>
                <a:cs typeface="Verdana"/>
              </a:rPr>
              <a:t> </a:t>
            </a:r>
            <a:r>
              <a:rPr dirty="0" sz="1200">
                <a:solidFill>
                  <a:srgbClr val="101010"/>
                </a:solidFill>
                <a:latin typeface="Verdana"/>
                <a:cs typeface="Verdana"/>
              </a:rPr>
              <a:t>y</a:t>
            </a:r>
            <a:r>
              <a:rPr dirty="0" sz="1200" spc="-85">
                <a:solidFill>
                  <a:srgbClr val="101010"/>
                </a:solidFill>
                <a:latin typeface="Verdana"/>
                <a:cs typeface="Verdana"/>
              </a:rPr>
              <a:t> </a:t>
            </a:r>
            <a:r>
              <a:rPr dirty="0" sz="1200" spc="-25">
                <a:solidFill>
                  <a:srgbClr val="101010"/>
                </a:solidFill>
                <a:latin typeface="Verdana"/>
                <a:cs typeface="Verdana"/>
              </a:rPr>
              <a:t>el</a:t>
            </a:r>
            <a:r>
              <a:rPr dirty="0" sz="1200" spc="-80">
                <a:solidFill>
                  <a:srgbClr val="101010"/>
                </a:solidFill>
                <a:latin typeface="Verdana"/>
                <a:cs typeface="Verdana"/>
              </a:rPr>
              <a:t> </a:t>
            </a:r>
            <a:r>
              <a:rPr dirty="0" sz="1200" spc="-40">
                <a:solidFill>
                  <a:srgbClr val="101010"/>
                </a:solidFill>
                <a:latin typeface="Verdana"/>
                <a:cs typeface="Verdana"/>
              </a:rPr>
              <a:t>patio</a:t>
            </a:r>
            <a:r>
              <a:rPr dirty="0" sz="1200" spc="-85">
                <a:solidFill>
                  <a:srgbClr val="101010"/>
                </a:solidFill>
                <a:latin typeface="Verdana"/>
                <a:cs typeface="Verdana"/>
              </a:rPr>
              <a:t> </a:t>
            </a:r>
            <a:r>
              <a:rPr dirty="0" sz="1200" spc="-40">
                <a:solidFill>
                  <a:srgbClr val="101010"/>
                </a:solidFill>
                <a:latin typeface="Verdana"/>
                <a:cs typeface="Verdana"/>
              </a:rPr>
              <a:t>para</a:t>
            </a:r>
            <a:r>
              <a:rPr dirty="0" sz="1200" spc="-80">
                <a:solidFill>
                  <a:srgbClr val="101010"/>
                </a:solidFill>
                <a:latin typeface="Verdana"/>
                <a:cs typeface="Verdana"/>
              </a:rPr>
              <a:t> </a:t>
            </a:r>
            <a:r>
              <a:rPr dirty="0" sz="1200" spc="-45">
                <a:solidFill>
                  <a:srgbClr val="101010"/>
                </a:solidFill>
                <a:latin typeface="Verdana"/>
                <a:cs typeface="Verdana"/>
              </a:rPr>
              <a:t>concluir</a:t>
            </a:r>
            <a:r>
              <a:rPr dirty="0" sz="1200" spc="-85">
                <a:solidFill>
                  <a:srgbClr val="101010"/>
                </a:solidFill>
                <a:latin typeface="Verdana"/>
                <a:cs typeface="Verdana"/>
              </a:rPr>
              <a:t> </a:t>
            </a:r>
            <a:r>
              <a:rPr dirty="0" sz="1200" spc="-25">
                <a:solidFill>
                  <a:srgbClr val="101010"/>
                </a:solidFill>
                <a:latin typeface="Verdana"/>
                <a:cs typeface="Verdana"/>
              </a:rPr>
              <a:t>su</a:t>
            </a:r>
            <a:r>
              <a:rPr dirty="0" sz="1200" spc="-80">
                <a:solidFill>
                  <a:srgbClr val="101010"/>
                </a:solidFill>
                <a:latin typeface="Verdana"/>
                <a:cs typeface="Verdana"/>
              </a:rPr>
              <a:t> </a:t>
            </a:r>
            <a:r>
              <a:rPr dirty="0" sz="1200" spc="-45">
                <a:solidFill>
                  <a:srgbClr val="101010"/>
                </a:solidFill>
                <a:latin typeface="Verdana"/>
                <a:cs typeface="Verdana"/>
              </a:rPr>
              <a:t>tasación</a:t>
            </a:r>
            <a:r>
              <a:rPr dirty="0" sz="1200" spc="-85">
                <a:solidFill>
                  <a:srgbClr val="101010"/>
                </a:solidFill>
                <a:latin typeface="Verdana"/>
                <a:cs typeface="Verdana"/>
              </a:rPr>
              <a:t> </a:t>
            </a:r>
            <a:r>
              <a:rPr dirty="0" sz="1200">
                <a:solidFill>
                  <a:srgbClr val="101010"/>
                </a:solidFill>
                <a:latin typeface="Verdana"/>
                <a:cs typeface="Verdana"/>
              </a:rPr>
              <a:t>y</a:t>
            </a:r>
            <a:r>
              <a:rPr dirty="0" sz="1200" spc="-80">
                <a:solidFill>
                  <a:srgbClr val="101010"/>
                </a:solidFill>
                <a:latin typeface="Verdana"/>
                <a:cs typeface="Verdana"/>
              </a:rPr>
              <a:t> </a:t>
            </a:r>
            <a:r>
              <a:rPr dirty="0" sz="1200" spc="-45">
                <a:solidFill>
                  <a:srgbClr val="101010"/>
                </a:solidFill>
                <a:latin typeface="Verdana"/>
                <a:cs typeface="Verdana"/>
              </a:rPr>
              <a:t>presentar</a:t>
            </a:r>
            <a:r>
              <a:rPr dirty="0" sz="1200" spc="-85">
                <a:solidFill>
                  <a:srgbClr val="101010"/>
                </a:solidFill>
                <a:latin typeface="Verdana"/>
                <a:cs typeface="Verdana"/>
              </a:rPr>
              <a:t> </a:t>
            </a:r>
            <a:r>
              <a:rPr dirty="0" sz="1200" spc="-25">
                <a:solidFill>
                  <a:srgbClr val="101010"/>
                </a:solidFill>
                <a:latin typeface="Verdana"/>
                <a:cs typeface="Verdana"/>
              </a:rPr>
              <a:t>el</a:t>
            </a:r>
            <a:r>
              <a:rPr dirty="0" sz="1200" spc="-80">
                <a:solidFill>
                  <a:srgbClr val="101010"/>
                </a:solidFill>
                <a:latin typeface="Verdana"/>
                <a:cs typeface="Verdana"/>
              </a:rPr>
              <a:t> </a:t>
            </a:r>
            <a:r>
              <a:rPr dirty="0" sz="1200" spc="-40">
                <a:solidFill>
                  <a:srgbClr val="101010"/>
                </a:solidFill>
                <a:latin typeface="Verdana"/>
                <a:cs typeface="Verdana"/>
              </a:rPr>
              <a:t>valor</a:t>
            </a:r>
            <a:r>
              <a:rPr dirty="0" sz="1200" spc="-85">
                <a:solidFill>
                  <a:srgbClr val="101010"/>
                </a:solidFill>
                <a:latin typeface="Verdana"/>
                <a:cs typeface="Verdana"/>
              </a:rPr>
              <a:t> </a:t>
            </a:r>
            <a:r>
              <a:rPr dirty="0" sz="1200" spc="-25">
                <a:solidFill>
                  <a:srgbClr val="101010"/>
                </a:solidFill>
                <a:latin typeface="Verdana"/>
                <a:cs typeface="Verdana"/>
              </a:rPr>
              <a:t>de</a:t>
            </a:r>
            <a:r>
              <a:rPr dirty="0" sz="1200" spc="-80">
                <a:solidFill>
                  <a:srgbClr val="101010"/>
                </a:solidFill>
                <a:latin typeface="Verdana"/>
                <a:cs typeface="Verdana"/>
              </a:rPr>
              <a:t> </a:t>
            </a:r>
            <a:r>
              <a:rPr dirty="0" sz="1200" spc="-50">
                <a:solidFill>
                  <a:srgbClr val="101010"/>
                </a:solidFill>
                <a:latin typeface="Verdana"/>
                <a:cs typeface="Verdana"/>
              </a:rPr>
              <a:t>su  </a:t>
            </a:r>
            <a:r>
              <a:rPr dirty="0" sz="1200" spc="-40">
                <a:solidFill>
                  <a:srgbClr val="101010"/>
                </a:solidFill>
                <a:latin typeface="Verdana"/>
                <a:cs typeface="Verdana"/>
              </a:rPr>
              <a:t>casa </a:t>
            </a:r>
            <a:r>
              <a:rPr dirty="0" sz="1200" spc="-25">
                <a:solidFill>
                  <a:srgbClr val="101010"/>
                </a:solidFill>
                <a:latin typeface="Verdana"/>
                <a:cs typeface="Verdana"/>
              </a:rPr>
              <a:t>al</a:t>
            </a:r>
            <a:r>
              <a:rPr dirty="0" sz="1200" spc="-155">
                <a:solidFill>
                  <a:srgbClr val="101010"/>
                </a:solidFill>
                <a:latin typeface="Verdana"/>
                <a:cs typeface="Verdana"/>
              </a:rPr>
              <a:t> </a:t>
            </a:r>
            <a:r>
              <a:rPr dirty="0" sz="1200" spc="-50">
                <a:solidFill>
                  <a:srgbClr val="101010"/>
                </a:solidFill>
                <a:latin typeface="Verdana"/>
                <a:cs typeface="Verdana"/>
              </a:rPr>
              <a:t>comprador.</a:t>
            </a:r>
            <a:endParaRPr sz="1200">
              <a:latin typeface="Verdana"/>
              <a:cs typeface="Verdana"/>
            </a:endParaRPr>
          </a:p>
        </p:txBody>
      </p:sp>
      <p:sp>
        <p:nvSpPr>
          <p:cNvPr id="8" name="object 8"/>
          <p:cNvSpPr txBox="1"/>
          <p:nvPr/>
        </p:nvSpPr>
        <p:spPr>
          <a:xfrm>
            <a:off x="726312" y="6412598"/>
            <a:ext cx="6302375" cy="2726690"/>
          </a:xfrm>
          <a:prstGeom prst="rect">
            <a:avLst/>
          </a:prstGeom>
        </p:spPr>
        <p:txBody>
          <a:bodyPr wrap="square" lIns="0" tIns="12700" rIns="0" bIns="0" rtlCol="0" vert="horz">
            <a:spAutoFit/>
          </a:bodyPr>
          <a:lstStyle/>
          <a:p>
            <a:pPr marL="23495">
              <a:lnSpc>
                <a:spcPct val="100000"/>
              </a:lnSpc>
              <a:spcBef>
                <a:spcPts val="100"/>
              </a:spcBef>
            </a:pPr>
            <a:r>
              <a:rPr dirty="0" sz="3300" spc="-75" b="1">
                <a:solidFill>
                  <a:srgbClr val="1D1D1D"/>
                </a:solidFill>
                <a:latin typeface="Palatino Linotype"/>
                <a:cs typeface="Palatino Linotype"/>
              </a:rPr>
              <a:t>Gastos </a:t>
            </a:r>
            <a:r>
              <a:rPr dirty="0" sz="3300" spc="-160" b="1">
                <a:solidFill>
                  <a:srgbClr val="1D1D1D"/>
                </a:solidFill>
                <a:latin typeface="Palatino Linotype"/>
                <a:cs typeface="Palatino Linotype"/>
              </a:rPr>
              <a:t>de</a:t>
            </a:r>
            <a:r>
              <a:rPr dirty="0" sz="3300" spc="260" b="1">
                <a:solidFill>
                  <a:srgbClr val="1D1D1D"/>
                </a:solidFill>
                <a:latin typeface="Palatino Linotype"/>
                <a:cs typeface="Palatino Linotype"/>
              </a:rPr>
              <a:t> </a:t>
            </a:r>
            <a:r>
              <a:rPr dirty="0" sz="3300" spc="10" b="1">
                <a:solidFill>
                  <a:srgbClr val="1D1D1D"/>
                </a:solidFill>
                <a:latin typeface="Palatino Linotype"/>
                <a:cs typeface="Palatino Linotype"/>
              </a:rPr>
              <a:t>cierre</a:t>
            </a:r>
            <a:endParaRPr sz="3300">
              <a:latin typeface="Palatino Linotype"/>
              <a:cs typeface="Palatino Linotype"/>
            </a:endParaRPr>
          </a:p>
          <a:p>
            <a:pPr algn="just" marL="15875" marR="5080" indent="-3810">
              <a:lnSpc>
                <a:spcPct val="114799"/>
              </a:lnSpc>
              <a:spcBef>
                <a:spcPts val="2430"/>
              </a:spcBef>
            </a:pPr>
            <a:r>
              <a:rPr dirty="0" sz="1200" spc="-5">
                <a:solidFill>
                  <a:srgbClr val="101010"/>
                </a:solidFill>
                <a:latin typeface="Verdana"/>
                <a:cs typeface="Verdana"/>
              </a:rPr>
              <a:t>En su mayor parte, los gastos de cierre corren </a:t>
            </a:r>
            <a:r>
              <a:rPr dirty="0" sz="1200">
                <a:solidFill>
                  <a:srgbClr val="101010"/>
                </a:solidFill>
                <a:latin typeface="Verdana"/>
                <a:cs typeface="Verdana"/>
              </a:rPr>
              <a:t>a </a:t>
            </a:r>
            <a:r>
              <a:rPr dirty="0" sz="1200" spc="-5">
                <a:solidFill>
                  <a:srgbClr val="101010"/>
                </a:solidFill>
                <a:latin typeface="Verdana"/>
                <a:cs typeface="Verdana"/>
              </a:rPr>
              <a:t>cargo del comprador, </a:t>
            </a:r>
            <a:r>
              <a:rPr dirty="0" sz="1200" spc="-10">
                <a:solidFill>
                  <a:srgbClr val="101010"/>
                </a:solidFill>
                <a:latin typeface="Verdana"/>
                <a:cs typeface="Verdana"/>
              </a:rPr>
              <a:t>aunque </a:t>
            </a:r>
            <a:r>
              <a:rPr dirty="0" sz="1200" spc="-5">
                <a:solidFill>
                  <a:srgbClr val="101010"/>
                </a:solidFill>
                <a:latin typeface="Verdana"/>
                <a:cs typeface="Verdana"/>
              </a:rPr>
              <a:t>es  el vendedor quien se encarga de pagar la comisión de la venta al agente  inmobiliario.</a:t>
            </a:r>
            <a:endParaRPr sz="1200">
              <a:latin typeface="Verdana"/>
              <a:cs typeface="Verdana"/>
            </a:endParaRPr>
          </a:p>
          <a:p>
            <a:pPr>
              <a:lnSpc>
                <a:spcPct val="100000"/>
              </a:lnSpc>
              <a:spcBef>
                <a:spcPts val="40"/>
              </a:spcBef>
            </a:pPr>
            <a:endParaRPr sz="1400">
              <a:latin typeface="Times New Roman"/>
              <a:cs typeface="Times New Roman"/>
            </a:endParaRPr>
          </a:p>
          <a:p>
            <a:pPr algn="just" marL="15875" marR="5080" indent="-3810">
              <a:lnSpc>
                <a:spcPct val="114799"/>
              </a:lnSpc>
            </a:pPr>
            <a:r>
              <a:rPr dirty="0" sz="1200" spc="-5">
                <a:solidFill>
                  <a:srgbClr val="101010"/>
                </a:solidFill>
                <a:latin typeface="Verdana"/>
                <a:cs typeface="Verdana"/>
              </a:rPr>
              <a:t>Hay ocasiones en las que la comisión la paga el comprador, </a:t>
            </a:r>
            <a:r>
              <a:rPr dirty="0" sz="1200">
                <a:solidFill>
                  <a:srgbClr val="101010"/>
                </a:solidFill>
                <a:latin typeface="Verdana"/>
                <a:cs typeface="Verdana"/>
              </a:rPr>
              <a:t>o </a:t>
            </a:r>
            <a:r>
              <a:rPr dirty="0" sz="1200" spc="-5">
                <a:solidFill>
                  <a:srgbClr val="101010"/>
                </a:solidFill>
                <a:latin typeface="Verdana"/>
                <a:cs typeface="Verdana"/>
              </a:rPr>
              <a:t>se divide entre las  partes. Es importante tener claros los costes de cierre </a:t>
            </a:r>
            <a:r>
              <a:rPr dirty="0" sz="1200">
                <a:solidFill>
                  <a:srgbClr val="101010"/>
                </a:solidFill>
                <a:latin typeface="Verdana"/>
                <a:cs typeface="Verdana"/>
              </a:rPr>
              <a:t>y </a:t>
            </a:r>
            <a:r>
              <a:rPr dirty="0" sz="1200" spc="-5">
                <a:solidFill>
                  <a:srgbClr val="101010"/>
                </a:solidFill>
                <a:latin typeface="Verdana"/>
                <a:cs typeface="Verdana"/>
              </a:rPr>
              <a:t>las comisiones cuando se  inicia el proceso de venta de la vivienda. Un profesional inmobiliario con  experiencia le ayudará </a:t>
            </a:r>
            <a:r>
              <a:rPr dirty="0" sz="1200">
                <a:solidFill>
                  <a:srgbClr val="101010"/>
                </a:solidFill>
                <a:latin typeface="Verdana"/>
                <a:cs typeface="Verdana"/>
              </a:rPr>
              <a:t>a </a:t>
            </a:r>
            <a:r>
              <a:rPr dirty="0" sz="1200" spc="-5">
                <a:solidFill>
                  <a:srgbClr val="101010"/>
                </a:solidFill>
                <a:latin typeface="Verdana"/>
                <a:cs typeface="Verdana"/>
              </a:rPr>
              <a:t>garantizar que no haya sorpresas </a:t>
            </a:r>
            <a:r>
              <a:rPr dirty="0" sz="1200">
                <a:solidFill>
                  <a:srgbClr val="101010"/>
                </a:solidFill>
                <a:latin typeface="Verdana"/>
                <a:cs typeface="Verdana"/>
              </a:rPr>
              <a:t>y </a:t>
            </a:r>
            <a:r>
              <a:rPr dirty="0" sz="1200" spc="-5">
                <a:solidFill>
                  <a:srgbClr val="101010"/>
                </a:solidFill>
                <a:latin typeface="Verdana"/>
                <a:cs typeface="Verdana"/>
              </a:rPr>
              <a:t>que toda la  experiencia de venta se desarrolle sin</a:t>
            </a:r>
            <a:r>
              <a:rPr dirty="0" sz="1200" spc="-45">
                <a:solidFill>
                  <a:srgbClr val="101010"/>
                </a:solidFill>
                <a:latin typeface="Verdana"/>
                <a:cs typeface="Verdana"/>
              </a:rPr>
              <a:t> </a:t>
            </a:r>
            <a:r>
              <a:rPr dirty="0" sz="1200" spc="-5">
                <a:solidFill>
                  <a:srgbClr val="101010"/>
                </a:solidFill>
                <a:latin typeface="Verdana"/>
                <a:cs typeface="Verdana"/>
              </a:rPr>
              <a:t>problemas.</a:t>
            </a:r>
            <a:endParaRPr sz="1200">
              <a:latin typeface="Verdana"/>
              <a:cs typeface="Verdana"/>
            </a:endParaRPr>
          </a:p>
        </p:txBody>
      </p:sp>
      <p:sp>
        <p:nvSpPr>
          <p:cNvPr id="9" name="object 9"/>
          <p:cNvSpPr/>
          <p:nvPr/>
        </p:nvSpPr>
        <p:spPr>
          <a:xfrm>
            <a:off x="4679491" y="160570"/>
            <a:ext cx="2603538" cy="470244"/>
          </a:xfrm>
          <a:prstGeom prst="rect">
            <a:avLst/>
          </a:prstGeom>
          <a:blipFill>
            <a:blip r:embed="rId5" cstate="print"/>
            <a:stretch>
              <a:fillRect/>
            </a:stretch>
          </a:blipFill>
        </p:spPr>
        <p:txBody>
          <a:bodyPr wrap="square" lIns="0" tIns="0" rIns="0" bIns="0" rtlCol="0"/>
          <a:lstStyle/>
          <a:p/>
        </p:txBody>
      </p:sp>
      <p:sp>
        <p:nvSpPr>
          <p:cNvPr id="10" name="object 10"/>
          <p:cNvSpPr txBox="1"/>
          <p:nvPr/>
        </p:nvSpPr>
        <p:spPr>
          <a:xfrm>
            <a:off x="4575035" y="196253"/>
            <a:ext cx="1642745" cy="269240"/>
          </a:xfrm>
          <a:prstGeom prst="rect">
            <a:avLst/>
          </a:prstGeom>
        </p:spPr>
        <p:txBody>
          <a:bodyPr wrap="square" lIns="0" tIns="12700" rIns="0" bIns="0" rtlCol="0" vert="horz">
            <a:spAutoFit/>
          </a:bodyPr>
          <a:lstStyle/>
          <a:p>
            <a:pPr marL="12700">
              <a:lnSpc>
                <a:spcPct val="100000"/>
              </a:lnSpc>
              <a:spcBef>
                <a:spcPts val="100"/>
              </a:spcBef>
            </a:pPr>
            <a:r>
              <a:rPr dirty="0" sz="1600">
                <a:solidFill>
                  <a:srgbClr val="FFFFAA"/>
                </a:solidFill>
                <a:latin typeface="Arial"/>
                <a:cs typeface="Arial"/>
              </a:rPr>
              <a:t>Cerrando la</a:t>
            </a:r>
            <a:r>
              <a:rPr dirty="0" sz="1600" spc="-90">
                <a:solidFill>
                  <a:srgbClr val="FFFFAA"/>
                </a:solidFill>
                <a:latin typeface="Arial"/>
                <a:cs typeface="Arial"/>
              </a:rPr>
              <a:t> </a:t>
            </a:r>
            <a:r>
              <a:rPr dirty="0" sz="1600">
                <a:solidFill>
                  <a:srgbClr val="FFFFAA"/>
                </a:solidFill>
                <a:latin typeface="Arial"/>
                <a:cs typeface="Arial"/>
              </a:rPr>
              <a:t>venta</a:t>
            </a:r>
            <a:endParaRPr sz="1600">
              <a:latin typeface="Arial"/>
              <a:cs typeface="Arial"/>
            </a:endParaRPr>
          </a:p>
        </p:txBody>
      </p:sp>
      <p:sp>
        <p:nvSpPr>
          <p:cNvPr id="11" name="object 11"/>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227591"/>
            <a:ext cx="7751872" cy="5811105"/>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0" y="9490986"/>
            <a:ext cx="7751872" cy="544908"/>
          </a:xfrm>
          <a:prstGeom prst="rect">
            <a:avLst/>
          </a:prstGeom>
          <a:blipFill>
            <a:blip r:embed="rId4" cstate="print"/>
            <a:stretch>
              <a:fillRect/>
            </a:stretch>
          </a:blipFill>
        </p:spPr>
        <p:txBody>
          <a:bodyPr wrap="square" lIns="0" tIns="0" rIns="0" bIns="0" rtlCol="0"/>
          <a:lstStyle/>
          <a:p/>
        </p:txBody>
      </p:sp>
      <p:sp>
        <p:nvSpPr>
          <p:cNvPr id="5" name="object 5"/>
          <p:cNvSpPr txBox="1"/>
          <p:nvPr/>
        </p:nvSpPr>
        <p:spPr>
          <a:xfrm>
            <a:off x="879347" y="6269075"/>
            <a:ext cx="4551680" cy="513080"/>
          </a:xfrm>
          <a:prstGeom prst="rect">
            <a:avLst/>
          </a:prstGeom>
        </p:spPr>
        <p:txBody>
          <a:bodyPr wrap="square" lIns="0" tIns="12700" rIns="0" bIns="0" rtlCol="0" vert="horz">
            <a:spAutoFit/>
          </a:bodyPr>
          <a:lstStyle/>
          <a:p>
            <a:pPr marL="12700">
              <a:lnSpc>
                <a:spcPct val="100000"/>
              </a:lnSpc>
              <a:spcBef>
                <a:spcPts val="100"/>
              </a:spcBef>
            </a:pPr>
            <a:r>
              <a:rPr dirty="0" sz="3200" spc="85" b="1">
                <a:solidFill>
                  <a:srgbClr val="1E1E1E"/>
                </a:solidFill>
                <a:latin typeface="Times New Roman"/>
                <a:cs typeface="Times New Roman"/>
              </a:rPr>
              <a:t>Las </a:t>
            </a:r>
            <a:r>
              <a:rPr dirty="0" sz="3200" spc="70" b="1">
                <a:solidFill>
                  <a:srgbClr val="1E1E1E"/>
                </a:solidFill>
                <a:latin typeface="Times New Roman"/>
                <a:cs typeface="Times New Roman"/>
              </a:rPr>
              <a:t>transacciones</a:t>
            </a:r>
            <a:r>
              <a:rPr dirty="0" sz="3200" spc="-110" b="1">
                <a:solidFill>
                  <a:srgbClr val="1E1E1E"/>
                </a:solidFill>
                <a:latin typeface="Times New Roman"/>
                <a:cs typeface="Times New Roman"/>
              </a:rPr>
              <a:t> </a:t>
            </a:r>
            <a:r>
              <a:rPr dirty="0" sz="3200" spc="60" b="1">
                <a:solidFill>
                  <a:srgbClr val="1E1E1E"/>
                </a:solidFill>
                <a:latin typeface="Times New Roman"/>
                <a:cs typeface="Times New Roman"/>
              </a:rPr>
              <a:t>finales</a:t>
            </a:r>
            <a:endParaRPr sz="3200">
              <a:latin typeface="Times New Roman"/>
              <a:cs typeface="Times New Roman"/>
            </a:endParaRPr>
          </a:p>
        </p:txBody>
      </p:sp>
      <p:sp>
        <p:nvSpPr>
          <p:cNvPr id="6" name="object 6"/>
          <p:cNvSpPr txBox="1"/>
          <p:nvPr/>
        </p:nvSpPr>
        <p:spPr>
          <a:xfrm>
            <a:off x="875664" y="7047966"/>
            <a:ext cx="6186805" cy="1955800"/>
          </a:xfrm>
          <a:prstGeom prst="rect">
            <a:avLst/>
          </a:prstGeom>
        </p:spPr>
        <p:txBody>
          <a:bodyPr wrap="square" lIns="0" tIns="32384" rIns="0" bIns="0" rtlCol="0" vert="horz">
            <a:spAutoFit/>
          </a:bodyPr>
          <a:lstStyle/>
          <a:p>
            <a:pPr algn="just" marL="12700" marR="5080">
              <a:lnSpc>
                <a:spcPts val="1680"/>
              </a:lnSpc>
              <a:spcBef>
                <a:spcPts val="254"/>
              </a:spcBef>
            </a:pPr>
            <a:r>
              <a:rPr dirty="0" sz="1500">
                <a:solidFill>
                  <a:srgbClr val="0F0F0F"/>
                </a:solidFill>
                <a:latin typeface="Arial"/>
                <a:cs typeface="Arial"/>
              </a:rPr>
              <a:t>En algunos estados, una transacción inmobiliaria no se cierra  oficialmente hasta que los documentos se registran en la oficina local de  registros. En otros estados, simplemente se considera cerrada la  operación cuando se firman los documentos y el dinero cambia de  manos. En cualquier caso, hay mucho "papeleo" para procesar</a:t>
            </a:r>
            <a:r>
              <a:rPr dirty="0" sz="1500" spc="185">
                <a:solidFill>
                  <a:srgbClr val="0F0F0F"/>
                </a:solidFill>
                <a:latin typeface="Arial"/>
                <a:cs typeface="Arial"/>
              </a:rPr>
              <a:t> </a:t>
            </a:r>
            <a:r>
              <a:rPr dirty="0" sz="1500">
                <a:solidFill>
                  <a:srgbClr val="0F0F0F"/>
                </a:solidFill>
                <a:latin typeface="Arial"/>
                <a:cs typeface="Arial"/>
              </a:rPr>
              <a:t>una  venta y asegurarse de que es legalmente</a:t>
            </a:r>
            <a:r>
              <a:rPr dirty="0" sz="1500" spc="-20">
                <a:solidFill>
                  <a:srgbClr val="0F0F0F"/>
                </a:solidFill>
                <a:latin typeface="Arial"/>
                <a:cs typeface="Arial"/>
              </a:rPr>
              <a:t> </a:t>
            </a:r>
            <a:r>
              <a:rPr dirty="0" sz="1500">
                <a:solidFill>
                  <a:srgbClr val="0F0F0F"/>
                </a:solidFill>
                <a:latin typeface="Arial"/>
                <a:cs typeface="Arial"/>
              </a:rPr>
              <a:t>vinculante.</a:t>
            </a:r>
            <a:endParaRPr sz="1500">
              <a:latin typeface="Arial"/>
              <a:cs typeface="Arial"/>
            </a:endParaRPr>
          </a:p>
          <a:p>
            <a:pPr>
              <a:lnSpc>
                <a:spcPct val="100000"/>
              </a:lnSpc>
              <a:spcBef>
                <a:spcPts val="35"/>
              </a:spcBef>
            </a:pPr>
            <a:endParaRPr sz="1400">
              <a:latin typeface="Times New Roman"/>
              <a:cs typeface="Times New Roman"/>
            </a:endParaRPr>
          </a:p>
          <a:p>
            <a:pPr algn="just" marL="12700" marR="6350">
              <a:lnSpc>
                <a:spcPts val="1680"/>
              </a:lnSpc>
            </a:pPr>
            <a:r>
              <a:rPr dirty="0" sz="1500">
                <a:solidFill>
                  <a:srgbClr val="0F0F0F"/>
                </a:solidFill>
                <a:latin typeface="Arial"/>
                <a:cs typeface="Arial"/>
              </a:rPr>
              <a:t>La gran noticia es que, cada vez más, gran parte de este proceso puede  realizarse de forma virtual mediante herramientas</a:t>
            </a:r>
            <a:r>
              <a:rPr dirty="0" sz="1500" spc="-25">
                <a:solidFill>
                  <a:srgbClr val="0F0F0F"/>
                </a:solidFill>
                <a:latin typeface="Arial"/>
                <a:cs typeface="Arial"/>
              </a:rPr>
              <a:t> </a:t>
            </a:r>
            <a:r>
              <a:rPr dirty="0" sz="1500">
                <a:solidFill>
                  <a:srgbClr val="0F0F0F"/>
                </a:solidFill>
                <a:latin typeface="Arial"/>
                <a:cs typeface="Arial"/>
              </a:rPr>
              <a:t>digitales.</a:t>
            </a:r>
            <a:endParaRPr sz="1500">
              <a:latin typeface="Arial"/>
              <a:cs typeface="Arial"/>
            </a:endParaRPr>
          </a:p>
        </p:txBody>
      </p:sp>
      <p:sp>
        <p:nvSpPr>
          <p:cNvPr id="7" name="object 7"/>
          <p:cNvSpPr/>
          <p:nvPr/>
        </p:nvSpPr>
        <p:spPr>
          <a:xfrm>
            <a:off x="2838664" y="355549"/>
            <a:ext cx="2603538" cy="470244"/>
          </a:xfrm>
          <a:prstGeom prst="rect">
            <a:avLst/>
          </a:prstGeom>
          <a:blipFill>
            <a:blip r:embed="rId5" cstate="print"/>
            <a:stretch>
              <a:fillRect/>
            </a:stretch>
          </a:blipFill>
        </p:spPr>
        <p:txBody>
          <a:bodyPr wrap="square" lIns="0" tIns="0" rIns="0" bIns="0" rtlCol="0"/>
          <a:lstStyle/>
          <a:p/>
        </p:txBody>
      </p:sp>
      <p:sp>
        <p:nvSpPr>
          <p:cNvPr id="8" name="object 8"/>
          <p:cNvSpPr txBox="1"/>
          <p:nvPr/>
        </p:nvSpPr>
        <p:spPr>
          <a:xfrm>
            <a:off x="2952127" y="414172"/>
            <a:ext cx="1642745" cy="269240"/>
          </a:xfrm>
          <a:prstGeom prst="rect">
            <a:avLst/>
          </a:prstGeom>
        </p:spPr>
        <p:txBody>
          <a:bodyPr wrap="square" lIns="0" tIns="12700" rIns="0" bIns="0" rtlCol="0" vert="horz">
            <a:spAutoFit/>
          </a:bodyPr>
          <a:lstStyle/>
          <a:p>
            <a:pPr marL="12700">
              <a:lnSpc>
                <a:spcPct val="100000"/>
              </a:lnSpc>
              <a:spcBef>
                <a:spcPts val="100"/>
              </a:spcBef>
            </a:pPr>
            <a:r>
              <a:rPr dirty="0" sz="1600">
                <a:solidFill>
                  <a:srgbClr val="FFFFAA"/>
                </a:solidFill>
                <a:latin typeface="Arial"/>
                <a:cs typeface="Arial"/>
              </a:rPr>
              <a:t>Cerrando la</a:t>
            </a:r>
            <a:r>
              <a:rPr dirty="0" sz="1600" spc="-90">
                <a:solidFill>
                  <a:srgbClr val="FFFFAA"/>
                </a:solidFill>
                <a:latin typeface="Arial"/>
                <a:cs typeface="Arial"/>
              </a:rPr>
              <a:t> </a:t>
            </a:r>
            <a:r>
              <a:rPr dirty="0" sz="1600">
                <a:solidFill>
                  <a:srgbClr val="FFFFAA"/>
                </a:solidFill>
                <a:latin typeface="Arial"/>
                <a:cs typeface="Arial"/>
              </a:rPr>
              <a:t>venta</a:t>
            </a:r>
            <a:endParaRPr sz="1600">
              <a:latin typeface="Arial"/>
              <a:cs typeface="Arial"/>
            </a:endParaRPr>
          </a:p>
        </p:txBody>
      </p:sp>
      <p:sp>
        <p:nvSpPr>
          <p:cNvPr id="9" name="object 9"/>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836041" y="1533868"/>
            <a:ext cx="1474237" cy="1194319"/>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1739264" y="7371084"/>
            <a:ext cx="518782" cy="623285"/>
          </a:xfrm>
          <a:prstGeom prst="rect">
            <a:avLst/>
          </a:prstGeom>
          <a:blipFill>
            <a:blip r:embed="rId4" cstate="print"/>
            <a:stretch>
              <a:fillRect/>
            </a:stretch>
          </a:blipFill>
        </p:spPr>
        <p:txBody>
          <a:bodyPr wrap="square" lIns="0" tIns="0" rIns="0" bIns="0" rtlCol="0"/>
          <a:lstStyle/>
          <a:p/>
        </p:txBody>
      </p:sp>
      <p:sp>
        <p:nvSpPr>
          <p:cNvPr id="5" name="object 5"/>
          <p:cNvSpPr/>
          <p:nvPr/>
        </p:nvSpPr>
        <p:spPr>
          <a:xfrm>
            <a:off x="3795776" y="7386008"/>
            <a:ext cx="746450" cy="2119915"/>
          </a:xfrm>
          <a:prstGeom prst="rect">
            <a:avLst/>
          </a:prstGeom>
          <a:blipFill>
            <a:blip r:embed="rId5" cstate="print"/>
            <a:stretch>
              <a:fillRect/>
            </a:stretch>
          </a:blipFill>
        </p:spPr>
        <p:txBody>
          <a:bodyPr wrap="square" lIns="0" tIns="0" rIns="0" bIns="0" rtlCol="0"/>
          <a:lstStyle/>
          <a:p/>
        </p:txBody>
      </p:sp>
      <p:sp>
        <p:nvSpPr>
          <p:cNvPr id="6" name="object 6"/>
          <p:cNvSpPr/>
          <p:nvPr/>
        </p:nvSpPr>
        <p:spPr>
          <a:xfrm>
            <a:off x="5572252" y="7919699"/>
            <a:ext cx="444138" cy="1597400"/>
          </a:xfrm>
          <a:prstGeom prst="rect">
            <a:avLst/>
          </a:prstGeom>
          <a:blipFill>
            <a:blip r:embed="rId6" cstate="print"/>
            <a:stretch>
              <a:fillRect/>
            </a:stretch>
          </a:blipFill>
        </p:spPr>
        <p:txBody>
          <a:bodyPr wrap="square" lIns="0" tIns="0" rIns="0" bIns="0" rtlCol="0"/>
          <a:lstStyle/>
          <a:p/>
        </p:txBody>
      </p:sp>
      <p:sp>
        <p:nvSpPr>
          <p:cNvPr id="7" name="object 7"/>
          <p:cNvSpPr txBox="1">
            <a:spLocks noGrp="1"/>
          </p:cNvSpPr>
          <p:nvPr>
            <p:ph type="title"/>
          </p:nvPr>
        </p:nvSpPr>
        <p:spPr>
          <a:xfrm>
            <a:off x="2610789" y="1746478"/>
            <a:ext cx="2546350" cy="749300"/>
          </a:xfrm>
          <a:prstGeom prst="rect"/>
        </p:spPr>
        <p:txBody>
          <a:bodyPr wrap="square" lIns="0" tIns="12700" rIns="0" bIns="0" rtlCol="0" vert="horz">
            <a:spAutoFit/>
          </a:bodyPr>
          <a:lstStyle/>
          <a:p>
            <a:pPr marL="12700">
              <a:lnSpc>
                <a:spcPct val="100000"/>
              </a:lnSpc>
              <a:spcBef>
                <a:spcPts val="100"/>
              </a:spcBef>
            </a:pPr>
            <a:r>
              <a:rPr dirty="0" sz="4750" spc="80">
                <a:solidFill>
                  <a:srgbClr val="212121"/>
                </a:solidFill>
              </a:rPr>
              <a:t>Mudanza</a:t>
            </a:r>
            <a:endParaRPr sz="4750"/>
          </a:p>
        </p:txBody>
      </p:sp>
      <p:sp>
        <p:nvSpPr>
          <p:cNvPr id="9" name="object 9"/>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8" name="object 8"/>
          <p:cNvSpPr txBox="1"/>
          <p:nvPr/>
        </p:nvSpPr>
        <p:spPr>
          <a:xfrm>
            <a:off x="1584629" y="2904058"/>
            <a:ext cx="4451350" cy="4146550"/>
          </a:xfrm>
          <a:prstGeom prst="rect">
            <a:avLst/>
          </a:prstGeom>
        </p:spPr>
        <p:txBody>
          <a:bodyPr wrap="square" lIns="0" tIns="12700" rIns="0" bIns="0" rtlCol="0" vert="horz">
            <a:spAutoFit/>
          </a:bodyPr>
          <a:lstStyle/>
          <a:p>
            <a:pPr algn="ctr" marL="12065" marR="5080" indent="-20955">
              <a:lnSpc>
                <a:spcPct val="150200"/>
              </a:lnSpc>
              <a:spcBef>
                <a:spcPts val="100"/>
              </a:spcBef>
            </a:pPr>
            <a:r>
              <a:rPr dirty="0" sz="1500" spc="80">
                <a:solidFill>
                  <a:srgbClr val="080808"/>
                </a:solidFill>
                <a:latin typeface="Cambria"/>
                <a:cs typeface="Cambria"/>
              </a:rPr>
              <a:t>¿Adónde </a:t>
            </a:r>
            <a:r>
              <a:rPr dirty="0" sz="1500" spc="55">
                <a:solidFill>
                  <a:srgbClr val="080808"/>
                </a:solidFill>
                <a:latin typeface="Cambria"/>
                <a:cs typeface="Cambria"/>
              </a:rPr>
              <a:t>ir? </a:t>
            </a:r>
            <a:r>
              <a:rPr dirty="0" sz="1500" spc="70">
                <a:solidFill>
                  <a:srgbClr val="080808"/>
                </a:solidFill>
                <a:latin typeface="Cambria"/>
                <a:cs typeface="Cambria"/>
              </a:rPr>
              <a:t>La </a:t>
            </a:r>
            <a:r>
              <a:rPr dirty="0" sz="1500" spc="80">
                <a:solidFill>
                  <a:srgbClr val="080808"/>
                </a:solidFill>
                <a:latin typeface="Cambria"/>
                <a:cs typeface="Cambria"/>
              </a:rPr>
              <a:t>compra </a:t>
            </a:r>
            <a:r>
              <a:rPr dirty="0" sz="1500" spc="75">
                <a:solidFill>
                  <a:srgbClr val="080808"/>
                </a:solidFill>
                <a:latin typeface="Cambria"/>
                <a:cs typeface="Cambria"/>
              </a:rPr>
              <a:t>de una nueva </a:t>
            </a:r>
            <a:r>
              <a:rPr dirty="0" sz="1500" spc="70">
                <a:solidFill>
                  <a:srgbClr val="080808"/>
                </a:solidFill>
                <a:latin typeface="Cambria"/>
                <a:cs typeface="Cambria"/>
              </a:rPr>
              <a:t>vivienda  </a:t>
            </a:r>
            <a:r>
              <a:rPr dirty="0" sz="1500" spc="65">
                <a:solidFill>
                  <a:srgbClr val="080808"/>
                </a:solidFill>
                <a:latin typeface="Cambria"/>
                <a:cs typeface="Cambria"/>
              </a:rPr>
              <a:t>tiene </a:t>
            </a:r>
            <a:r>
              <a:rPr dirty="0" sz="1500" spc="70">
                <a:solidFill>
                  <a:srgbClr val="080808"/>
                </a:solidFill>
                <a:latin typeface="Cambria"/>
                <a:cs typeface="Cambria"/>
              </a:rPr>
              <a:t>tantos </a:t>
            </a:r>
            <a:r>
              <a:rPr dirty="0" sz="1500" spc="75">
                <a:solidFill>
                  <a:srgbClr val="080808"/>
                </a:solidFill>
                <a:latin typeface="Cambria"/>
                <a:cs typeface="Cambria"/>
              </a:rPr>
              <a:t>elementos en movimiento </a:t>
            </a:r>
            <a:r>
              <a:rPr dirty="0" sz="1500" spc="85">
                <a:solidFill>
                  <a:srgbClr val="080808"/>
                </a:solidFill>
                <a:latin typeface="Cambria"/>
                <a:cs typeface="Cambria"/>
              </a:rPr>
              <a:t>como </a:t>
            </a:r>
            <a:r>
              <a:rPr dirty="0" sz="1500" spc="60">
                <a:solidFill>
                  <a:srgbClr val="080808"/>
                </a:solidFill>
                <a:latin typeface="Cambria"/>
                <a:cs typeface="Cambria"/>
              </a:rPr>
              <a:t>la  </a:t>
            </a:r>
            <a:r>
              <a:rPr dirty="0" sz="1500" spc="70">
                <a:solidFill>
                  <a:srgbClr val="080808"/>
                </a:solidFill>
                <a:latin typeface="Cambria"/>
                <a:cs typeface="Cambria"/>
              </a:rPr>
              <a:t>venta </a:t>
            </a:r>
            <a:r>
              <a:rPr dirty="0" sz="1500" spc="75">
                <a:solidFill>
                  <a:srgbClr val="080808"/>
                </a:solidFill>
                <a:latin typeface="Cambria"/>
                <a:cs typeface="Cambria"/>
              </a:rPr>
              <a:t>de </a:t>
            </a:r>
            <a:r>
              <a:rPr dirty="0" sz="1500" spc="55">
                <a:solidFill>
                  <a:srgbClr val="080808"/>
                </a:solidFill>
                <a:latin typeface="Cambria"/>
                <a:cs typeface="Cambria"/>
              </a:rPr>
              <a:t>la </a:t>
            </a:r>
            <a:r>
              <a:rPr dirty="0" sz="1500" spc="65">
                <a:solidFill>
                  <a:srgbClr val="080808"/>
                </a:solidFill>
                <a:latin typeface="Cambria"/>
                <a:cs typeface="Cambria"/>
              </a:rPr>
              <a:t>actual. </a:t>
            </a:r>
            <a:r>
              <a:rPr dirty="0" sz="1500" spc="70">
                <a:solidFill>
                  <a:srgbClr val="080808"/>
                </a:solidFill>
                <a:latin typeface="Cambria"/>
                <a:cs typeface="Cambria"/>
              </a:rPr>
              <a:t>Para </a:t>
            </a:r>
            <a:r>
              <a:rPr dirty="0" sz="1500" spc="55">
                <a:solidFill>
                  <a:srgbClr val="080808"/>
                </a:solidFill>
                <a:latin typeface="Cambria"/>
                <a:cs typeface="Cambria"/>
              </a:rPr>
              <a:t>la </a:t>
            </a:r>
            <a:r>
              <a:rPr dirty="0" sz="1500" spc="75">
                <a:solidFill>
                  <a:srgbClr val="080808"/>
                </a:solidFill>
                <a:latin typeface="Cambria"/>
                <a:cs typeface="Cambria"/>
              </a:rPr>
              <a:t>mayoría de </a:t>
            </a:r>
            <a:r>
              <a:rPr dirty="0" sz="1500" spc="55">
                <a:solidFill>
                  <a:srgbClr val="080808"/>
                </a:solidFill>
                <a:latin typeface="Cambria"/>
                <a:cs typeface="Cambria"/>
              </a:rPr>
              <a:t>la </a:t>
            </a:r>
            <a:r>
              <a:rPr dirty="0" sz="1500" spc="65">
                <a:solidFill>
                  <a:srgbClr val="080808"/>
                </a:solidFill>
                <a:latin typeface="Cambria"/>
                <a:cs typeface="Cambria"/>
              </a:rPr>
              <a:t>gente,  </a:t>
            </a:r>
            <a:r>
              <a:rPr dirty="0" sz="1500" spc="85">
                <a:solidFill>
                  <a:srgbClr val="080808"/>
                </a:solidFill>
                <a:latin typeface="Cambria"/>
                <a:cs typeface="Cambria"/>
              </a:rPr>
              <a:t>ambos </a:t>
            </a:r>
            <a:r>
              <a:rPr dirty="0" sz="1500" spc="70">
                <a:solidFill>
                  <a:srgbClr val="080808"/>
                </a:solidFill>
                <a:latin typeface="Cambria"/>
                <a:cs typeface="Cambria"/>
              </a:rPr>
              <a:t>procesos </a:t>
            </a:r>
            <a:r>
              <a:rPr dirty="0" sz="1500" spc="65">
                <a:solidFill>
                  <a:srgbClr val="080808"/>
                </a:solidFill>
                <a:latin typeface="Cambria"/>
                <a:cs typeface="Cambria"/>
              </a:rPr>
              <a:t>se cruzan. </a:t>
            </a:r>
            <a:r>
              <a:rPr dirty="0" sz="1500" spc="80">
                <a:solidFill>
                  <a:srgbClr val="080808"/>
                </a:solidFill>
                <a:latin typeface="Cambria"/>
                <a:cs typeface="Cambria"/>
              </a:rPr>
              <a:t>Hay </a:t>
            </a:r>
            <a:r>
              <a:rPr dirty="0" sz="1500" spc="75">
                <a:solidFill>
                  <a:srgbClr val="080808"/>
                </a:solidFill>
                <a:latin typeface="Cambria"/>
                <a:cs typeface="Cambria"/>
              </a:rPr>
              <a:t>que </a:t>
            </a:r>
            <a:r>
              <a:rPr dirty="0" sz="1500" spc="70">
                <a:solidFill>
                  <a:srgbClr val="080808"/>
                </a:solidFill>
                <a:latin typeface="Cambria"/>
                <a:cs typeface="Cambria"/>
              </a:rPr>
              <a:t>hacer  </a:t>
            </a:r>
            <a:r>
              <a:rPr dirty="0" sz="1500" spc="80">
                <a:solidFill>
                  <a:srgbClr val="080808"/>
                </a:solidFill>
                <a:latin typeface="Cambria"/>
                <a:cs typeface="Cambria"/>
              </a:rPr>
              <a:t>muchos </a:t>
            </a:r>
            <a:r>
              <a:rPr dirty="0" sz="1500" spc="75">
                <a:solidFill>
                  <a:srgbClr val="080808"/>
                </a:solidFill>
                <a:latin typeface="Cambria"/>
                <a:cs typeface="Cambria"/>
              </a:rPr>
              <a:t>malabarismos. </a:t>
            </a:r>
            <a:r>
              <a:rPr dirty="0" sz="1500" spc="70">
                <a:solidFill>
                  <a:srgbClr val="080808"/>
                </a:solidFill>
                <a:latin typeface="Cambria"/>
                <a:cs typeface="Cambria"/>
              </a:rPr>
              <a:t>Por eso </a:t>
            </a:r>
            <a:r>
              <a:rPr dirty="0" sz="1500" spc="75">
                <a:solidFill>
                  <a:srgbClr val="080808"/>
                </a:solidFill>
                <a:latin typeface="Cambria"/>
                <a:cs typeface="Cambria"/>
              </a:rPr>
              <a:t>he elaborado una  </a:t>
            </a:r>
            <a:r>
              <a:rPr dirty="0" sz="1500" spc="70">
                <a:solidFill>
                  <a:srgbClr val="080808"/>
                </a:solidFill>
                <a:latin typeface="Cambria"/>
                <a:cs typeface="Cambria"/>
              </a:rPr>
              <a:t>Guía para </a:t>
            </a:r>
            <a:r>
              <a:rPr dirty="0" sz="1500" spc="55">
                <a:solidFill>
                  <a:srgbClr val="080808"/>
                </a:solidFill>
                <a:latin typeface="Cambria"/>
                <a:cs typeface="Cambria"/>
              </a:rPr>
              <a:t>el </a:t>
            </a:r>
            <a:r>
              <a:rPr dirty="0" sz="1500" spc="80">
                <a:solidFill>
                  <a:srgbClr val="080808"/>
                </a:solidFill>
                <a:latin typeface="Cambria"/>
                <a:cs typeface="Cambria"/>
              </a:rPr>
              <a:t>comprador </a:t>
            </a:r>
            <a:r>
              <a:rPr dirty="0" sz="1500" spc="75">
                <a:solidFill>
                  <a:srgbClr val="080808"/>
                </a:solidFill>
                <a:latin typeface="Cambria"/>
                <a:cs typeface="Cambria"/>
              </a:rPr>
              <a:t>de </a:t>
            </a:r>
            <a:r>
              <a:rPr dirty="0" sz="1500" spc="70">
                <a:solidFill>
                  <a:srgbClr val="080808"/>
                </a:solidFill>
                <a:latin typeface="Cambria"/>
                <a:cs typeface="Cambria"/>
              </a:rPr>
              <a:t>vivienda </a:t>
            </a:r>
            <a:r>
              <a:rPr dirty="0" sz="1500" spc="75">
                <a:solidFill>
                  <a:srgbClr val="080808"/>
                </a:solidFill>
                <a:latin typeface="Cambria"/>
                <a:cs typeface="Cambria"/>
              </a:rPr>
              <a:t>que </a:t>
            </a:r>
            <a:r>
              <a:rPr dirty="0" sz="1500" spc="60">
                <a:solidFill>
                  <a:srgbClr val="080808"/>
                </a:solidFill>
                <a:latin typeface="Cambria"/>
                <a:cs typeface="Cambria"/>
              </a:rPr>
              <a:t>le  </a:t>
            </a:r>
            <a:r>
              <a:rPr dirty="0" sz="1500" spc="75">
                <a:solidFill>
                  <a:srgbClr val="080808"/>
                </a:solidFill>
                <a:latin typeface="Cambria"/>
                <a:cs typeface="Cambria"/>
              </a:rPr>
              <a:t>ayudará </a:t>
            </a:r>
            <a:r>
              <a:rPr dirty="0" sz="1500" spc="65">
                <a:solidFill>
                  <a:srgbClr val="080808"/>
                </a:solidFill>
                <a:latin typeface="Cambria"/>
                <a:cs typeface="Cambria"/>
              </a:rPr>
              <a:t>a seguir </a:t>
            </a:r>
            <a:r>
              <a:rPr dirty="0" sz="1500" spc="60">
                <a:solidFill>
                  <a:srgbClr val="080808"/>
                </a:solidFill>
                <a:latin typeface="Cambria"/>
                <a:cs typeface="Cambria"/>
              </a:rPr>
              <a:t>las </a:t>
            </a:r>
            <a:r>
              <a:rPr dirty="0" sz="1500" spc="75">
                <a:solidFill>
                  <a:srgbClr val="080808"/>
                </a:solidFill>
                <a:latin typeface="Cambria"/>
                <a:cs typeface="Cambria"/>
              </a:rPr>
              <a:t>mejores </a:t>
            </a:r>
            <a:r>
              <a:rPr dirty="0" sz="1500" spc="65">
                <a:solidFill>
                  <a:srgbClr val="080808"/>
                </a:solidFill>
                <a:latin typeface="Cambria"/>
                <a:cs typeface="Cambria"/>
              </a:rPr>
              <a:t>prácticas </a:t>
            </a:r>
            <a:r>
              <a:rPr dirty="0" sz="1500" spc="70">
                <a:solidFill>
                  <a:srgbClr val="080808"/>
                </a:solidFill>
                <a:latin typeface="Cambria"/>
                <a:cs typeface="Cambria"/>
              </a:rPr>
              <a:t>para  </a:t>
            </a:r>
            <a:r>
              <a:rPr dirty="0" sz="1500" spc="65">
                <a:solidFill>
                  <a:srgbClr val="080808"/>
                </a:solidFill>
                <a:latin typeface="Cambria"/>
                <a:cs typeface="Cambria"/>
              </a:rPr>
              <a:t>decidirse y </a:t>
            </a:r>
            <a:r>
              <a:rPr dirty="0" sz="1500" spc="70">
                <a:solidFill>
                  <a:srgbClr val="080808"/>
                </a:solidFill>
                <a:latin typeface="Cambria"/>
                <a:cs typeface="Cambria"/>
              </a:rPr>
              <a:t>asegurar su </a:t>
            </a:r>
            <a:r>
              <a:rPr dirty="0" sz="1500" spc="75">
                <a:solidFill>
                  <a:srgbClr val="080808"/>
                </a:solidFill>
                <a:latin typeface="Cambria"/>
                <a:cs typeface="Cambria"/>
              </a:rPr>
              <a:t>próxima </a:t>
            </a:r>
            <a:r>
              <a:rPr dirty="0" sz="1500" spc="65">
                <a:solidFill>
                  <a:srgbClr val="080808"/>
                </a:solidFill>
                <a:latin typeface="Cambria"/>
                <a:cs typeface="Cambria"/>
              </a:rPr>
              <a:t>casa. </a:t>
            </a:r>
            <a:r>
              <a:rPr dirty="0" sz="1500" spc="70">
                <a:solidFill>
                  <a:srgbClr val="080808"/>
                </a:solidFill>
                <a:latin typeface="Cambria"/>
                <a:cs typeface="Cambria"/>
              </a:rPr>
              <a:t>Estaré  </a:t>
            </a:r>
            <a:r>
              <a:rPr dirty="0" sz="1500" spc="75">
                <a:solidFill>
                  <a:srgbClr val="080808"/>
                </a:solidFill>
                <a:latin typeface="Cambria"/>
                <a:cs typeface="Cambria"/>
              </a:rPr>
              <a:t>encantada de </a:t>
            </a:r>
            <a:r>
              <a:rPr dirty="0" sz="1500" spc="65">
                <a:solidFill>
                  <a:srgbClr val="080808"/>
                </a:solidFill>
                <a:latin typeface="Cambria"/>
                <a:cs typeface="Cambria"/>
              </a:rPr>
              <a:t>enviársela. ¡Ya sea </a:t>
            </a:r>
            <a:r>
              <a:rPr dirty="0" sz="1500" spc="75">
                <a:solidFill>
                  <a:srgbClr val="080808"/>
                </a:solidFill>
                <a:latin typeface="Cambria"/>
                <a:cs typeface="Cambria"/>
              </a:rPr>
              <a:t>que </a:t>
            </a:r>
            <a:r>
              <a:rPr dirty="0" sz="1500" spc="70">
                <a:solidFill>
                  <a:srgbClr val="080808"/>
                </a:solidFill>
                <a:latin typeface="Cambria"/>
                <a:cs typeface="Cambria"/>
              </a:rPr>
              <a:t>usted </a:t>
            </a:r>
            <a:r>
              <a:rPr dirty="0" sz="1500" spc="65">
                <a:solidFill>
                  <a:srgbClr val="080808"/>
                </a:solidFill>
                <a:latin typeface="Cambria"/>
                <a:cs typeface="Cambria"/>
              </a:rPr>
              <a:t>está  </a:t>
            </a:r>
            <a:r>
              <a:rPr dirty="0" sz="1500" spc="75">
                <a:solidFill>
                  <a:srgbClr val="080808"/>
                </a:solidFill>
                <a:latin typeface="Cambria"/>
                <a:cs typeface="Cambria"/>
              </a:rPr>
              <a:t>buscando </a:t>
            </a:r>
            <a:r>
              <a:rPr dirty="0" sz="1500" spc="70">
                <a:solidFill>
                  <a:srgbClr val="080808"/>
                </a:solidFill>
                <a:latin typeface="Cambria"/>
                <a:cs typeface="Cambria"/>
              </a:rPr>
              <a:t>para </a:t>
            </a:r>
            <a:r>
              <a:rPr dirty="0" sz="1500" spc="80">
                <a:solidFill>
                  <a:srgbClr val="080808"/>
                </a:solidFill>
                <a:latin typeface="Cambria"/>
                <a:cs typeface="Cambria"/>
              </a:rPr>
              <a:t>comprar </a:t>
            </a:r>
            <a:r>
              <a:rPr dirty="0" sz="1500" spc="65">
                <a:solidFill>
                  <a:srgbClr val="080808"/>
                </a:solidFill>
                <a:latin typeface="Cambria"/>
                <a:cs typeface="Cambria"/>
              </a:rPr>
              <a:t>a </a:t>
            </a:r>
            <a:r>
              <a:rPr dirty="0" sz="1500" spc="60">
                <a:solidFill>
                  <a:srgbClr val="080808"/>
                </a:solidFill>
                <a:latin typeface="Cambria"/>
                <a:cs typeface="Cambria"/>
              </a:rPr>
              <a:t>nivel local </a:t>
            </a:r>
            <a:r>
              <a:rPr dirty="0" sz="1500" spc="70">
                <a:solidFill>
                  <a:srgbClr val="080808"/>
                </a:solidFill>
                <a:latin typeface="Cambria"/>
                <a:cs typeface="Cambria"/>
              </a:rPr>
              <a:t>o </a:t>
            </a:r>
            <a:r>
              <a:rPr dirty="0" sz="1500" spc="65">
                <a:solidFill>
                  <a:srgbClr val="080808"/>
                </a:solidFill>
                <a:latin typeface="Cambria"/>
                <a:cs typeface="Cambria"/>
              </a:rPr>
              <a:t>fuera </a:t>
            </a:r>
            <a:r>
              <a:rPr dirty="0" sz="1500" spc="75">
                <a:solidFill>
                  <a:srgbClr val="080808"/>
                </a:solidFill>
                <a:latin typeface="Cambria"/>
                <a:cs typeface="Cambria"/>
              </a:rPr>
              <a:t>de</a:t>
            </a:r>
            <a:r>
              <a:rPr dirty="0" sz="1500" spc="-40">
                <a:solidFill>
                  <a:srgbClr val="080808"/>
                </a:solidFill>
                <a:latin typeface="Cambria"/>
                <a:cs typeface="Cambria"/>
              </a:rPr>
              <a:t> </a:t>
            </a:r>
            <a:r>
              <a:rPr dirty="0" sz="1500" spc="60">
                <a:solidFill>
                  <a:srgbClr val="080808"/>
                </a:solidFill>
                <a:latin typeface="Cambria"/>
                <a:cs typeface="Cambria"/>
              </a:rPr>
              <a:t>la  </a:t>
            </a:r>
            <a:r>
              <a:rPr dirty="0" sz="1500" spc="65">
                <a:solidFill>
                  <a:srgbClr val="080808"/>
                </a:solidFill>
                <a:latin typeface="Cambria"/>
                <a:cs typeface="Cambria"/>
              </a:rPr>
              <a:t>zona, </a:t>
            </a:r>
            <a:r>
              <a:rPr dirty="0" sz="1500" spc="80">
                <a:solidFill>
                  <a:srgbClr val="080808"/>
                </a:solidFill>
                <a:latin typeface="Cambria"/>
                <a:cs typeface="Cambria"/>
              </a:rPr>
              <a:t>puedo </a:t>
            </a:r>
            <a:r>
              <a:rPr dirty="0" sz="1500" spc="75">
                <a:solidFill>
                  <a:srgbClr val="080808"/>
                </a:solidFill>
                <a:latin typeface="Cambria"/>
                <a:cs typeface="Cambria"/>
              </a:rPr>
              <a:t>ayudar </a:t>
            </a:r>
            <a:r>
              <a:rPr dirty="0" sz="1500" spc="65">
                <a:solidFill>
                  <a:srgbClr val="080808"/>
                </a:solidFill>
                <a:latin typeface="Cambria"/>
                <a:cs typeface="Cambria"/>
              </a:rPr>
              <a:t>a </a:t>
            </a:r>
            <a:r>
              <a:rPr dirty="0" sz="1500" spc="70">
                <a:solidFill>
                  <a:srgbClr val="080808"/>
                </a:solidFill>
                <a:latin typeface="Cambria"/>
                <a:cs typeface="Cambria"/>
              </a:rPr>
              <a:t>asegurar </a:t>
            </a:r>
            <a:r>
              <a:rPr dirty="0" sz="1500" spc="75">
                <a:solidFill>
                  <a:srgbClr val="080808"/>
                </a:solidFill>
                <a:latin typeface="Cambria"/>
                <a:cs typeface="Cambria"/>
              </a:rPr>
              <a:t>que </a:t>
            </a:r>
            <a:r>
              <a:rPr dirty="0" sz="1500" spc="70">
                <a:solidFill>
                  <a:srgbClr val="080808"/>
                </a:solidFill>
                <a:latin typeface="Cambria"/>
                <a:cs typeface="Cambria"/>
              </a:rPr>
              <a:t>su proceso  </a:t>
            </a:r>
            <a:r>
              <a:rPr dirty="0" sz="1500" spc="75">
                <a:solidFill>
                  <a:srgbClr val="080808"/>
                </a:solidFill>
                <a:latin typeface="Cambria"/>
                <a:cs typeface="Cambria"/>
              </a:rPr>
              <a:t>de </a:t>
            </a:r>
            <a:r>
              <a:rPr dirty="0" sz="1500" spc="80">
                <a:solidFill>
                  <a:srgbClr val="080808"/>
                </a:solidFill>
                <a:latin typeface="Cambria"/>
                <a:cs typeface="Cambria"/>
              </a:rPr>
              <a:t>compra </a:t>
            </a:r>
            <a:r>
              <a:rPr dirty="0" sz="1500" spc="65">
                <a:solidFill>
                  <a:srgbClr val="080808"/>
                </a:solidFill>
                <a:latin typeface="Cambria"/>
                <a:cs typeface="Cambria"/>
              </a:rPr>
              <a:t>es </a:t>
            </a:r>
            <a:r>
              <a:rPr dirty="0" sz="1500" spc="70">
                <a:solidFill>
                  <a:srgbClr val="080808"/>
                </a:solidFill>
                <a:latin typeface="Cambria"/>
                <a:cs typeface="Cambria"/>
              </a:rPr>
              <a:t>tan suave </a:t>
            </a:r>
            <a:r>
              <a:rPr dirty="0" sz="1500" spc="85">
                <a:solidFill>
                  <a:srgbClr val="080808"/>
                </a:solidFill>
                <a:latin typeface="Cambria"/>
                <a:cs typeface="Cambria"/>
              </a:rPr>
              <a:t>como </a:t>
            </a:r>
            <a:r>
              <a:rPr dirty="0" sz="1500" spc="55">
                <a:solidFill>
                  <a:srgbClr val="080808"/>
                </a:solidFill>
                <a:latin typeface="Cambria"/>
                <a:cs typeface="Cambria"/>
              </a:rPr>
              <a:t>la</a:t>
            </a:r>
            <a:r>
              <a:rPr dirty="0" sz="1500" spc="-70">
                <a:solidFill>
                  <a:srgbClr val="080808"/>
                </a:solidFill>
                <a:latin typeface="Cambria"/>
                <a:cs typeface="Cambria"/>
              </a:rPr>
              <a:t> </a:t>
            </a:r>
            <a:r>
              <a:rPr dirty="0" sz="1500" spc="65">
                <a:solidFill>
                  <a:srgbClr val="080808"/>
                </a:solidFill>
                <a:latin typeface="Cambria"/>
                <a:cs typeface="Cambria"/>
              </a:rPr>
              <a:t>venta!</a:t>
            </a:r>
            <a:endParaRPr sz="1500">
              <a:latin typeface="Cambria"/>
              <a:cs typeface="Cambr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0"/>
            <a:ext cx="7751872" cy="9517100"/>
          </a:xfrm>
          <a:prstGeom prst="rect">
            <a:avLst/>
          </a:prstGeom>
          <a:blipFill>
            <a:blip r:embed="rId3" cstate="print"/>
            <a:stretch>
              <a:fillRect/>
            </a:stretch>
          </a:blipFill>
        </p:spPr>
        <p:txBody>
          <a:bodyPr wrap="square" lIns="0" tIns="0" rIns="0" bIns="0" rtlCol="0"/>
          <a:lstStyle/>
          <a:p/>
        </p:txBody>
      </p:sp>
      <p:sp>
        <p:nvSpPr>
          <p:cNvPr id="4" name="object 4"/>
          <p:cNvSpPr txBox="1"/>
          <p:nvPr/>
        </p:nvSpPr>
        <p:spPr>
          <a:xfrm>
            <a:off x="3779265" y="951331"/>
            <a:ext cx="221615" cy="800100"/>
          </a:xfrm>
          <a:prstGeom prst="rect">
            <a:avLst/>
          </a:prstGeom>
        </p:spPr>
        <p:txBody>
          <a:bodyPr wrap="square" lIns="0" tIns="12700" rIns="0" bIns="0" rtlCol="0" vert="horz">
            <a:spAutoFit/>
          </a:bodyPr>
          <a:lstStyle/>
          <a:p>
            <a:pPr marL="12700">
              <a:lnSpc>
                <a:spcPts val="3050"/>
              </a:lnSpc>
              <a:spcBef>
                <a:spcPts val="100"/>
              </a:spcBef>
            </a:pPr>
            <a:r>
              <a:rPr dirty="0" sz="2900">
                <a:solidFill>
                  <a:srgbClr val="201C1C"/>
                </a:solidFill>
                <a:latin typeface="Times New Roman"/>
                <a:cs typeface="Times New Roman"/>
              </a:rPr>
              <a:t>\</a:t>
            </a:r>
            <a:endParaRPr sz="2900">
              <a:latin typeface="Times New Roman"/>
              <a:cs typeface="Times New Roman"/>
            </a:endParaRPr>
          </a:p>
          <a:p>
            <a:pPr marL="106045">
              <a:lnSpc>
                <a:spcPts val="3050"/>
              </a:lnSpc>
            </a:pPr>
            <a:r>
              <a:rPr dirty="0" sz="2900">
                <a:solidFill>
                  <a:srgbClr val="201C1C"/>
                </a:solidFill>
                <a:latin typeface="Times New Roman"/>
                <a:cs typeface="Times New Roman"/>
              </a:rPr>
              <a:t>\</a:t>
            </a:r>
            <a:endParaRPr sz="2900">
              <a:latin typeface="Times New Roman"/>
              <a:cs typeface="Times New Roman"/>
            </a:endParaRPr>
          </a:p>
        </p:txBody>
      </p:sp>
      <p:sp>
        <p:nvSpPr>
          <p:cNvPr id="5" name="object 5"/>
          <p:cNvSpPr txBox="1"/>
          <p:nvPr/>
        </p:nvSpPr>
        <p:spPr>
          <a:xfrm>
            <a:off x="4357878" y="1998065"/>
            <a:ext cx="848994" cy="223520"/>
          </a:xfrm>
          <a:prstGeom prst="rect">
            <a:avLst/>
          </a:prstGeom>
        </p:spPr>
        <p:txBody>
          <a:bodyPr wrap="square" lIns="0" tIns="12700" rIns="0" bIns="0" rtlCol="0" vert="horz">
            <a:spAutoFit/>
          </a:bodyPr>
          <a:lstStyle/>
          <a:p>
            <a:pPr marL="12700">
              <a:lnSpc>
                <a:spcPct val="100000"/>
              </a:lnSpc>
              <a:spcBef>
                <a:spcPts val="100"/>
              </a:spcBef>
            </a:pPr>
            <a:r>
              <a:rPr dirty="0" sz="1300" spc="175">
                <a:solidFill>
                  <a:srgbClr val="1F1A1B"/>
                </a:solidFill>
                <a:latin typeface="Times New Roman"/>
                <a:cs typeface="Times New Roman"/>
              </a:rPr>
              <a:t>'--------■</a:t>
            </a:r>
            <a:r>
              <a:rPr dirty="0" sz="1300" spc="-130">
                <a:solidFill>
                  <a:srgbClr val="1F1A1B"/>
                </a:solidFill>
                <a:latin typeface="Times New Roman"/>
                <a:cs typeface="Times New Roman"/>
              </a:rPr>
              <a:t> </a:t>
            </a:r>
            <a:endParaRPr sz="1300">
              <a:latin typeface="Times New Roman"/>
              <a:cs typeface="Times New Roman"/>
            </a:endParaRPr>
          </a:p>
        </p:txBody>
      </p:sp>
      <p:sp>
        <p:nvSpPr>
          <p:cNvPr id="6" name="object 6"/>
          <p:cNvSpPr/>
          <p:nvPr/>
        </p:nvSpPr>
        <p:spPr>
          <a:xfrm>
            <a:off x="3313516" y="171013"/>
            <a:ext cx="1228343" cy="495238"/>
          </a:xfrm>
          <a:prstGeom prst="rect">
            <a:avLst/>
          </a:prstGeom>
          <a:blipFill>
            <a:blip r:embed="rId4" cstate="print"/>
            <a:stretch>
              <a:fillRect/>
            </a:stretch>
          </a:blipFill>
        </p:spPr>
        <p:txBody>
          <a:bodyPr wrap="square" lIns="0" tIns="0" rIns="0" bIns="0" rtlCol="0"/>
          <a:lstStyle/>
          <a:p/>
        </p:txBody>
      </p:sp>
      <p:sp>
        <p:nvSpPr>
          <p:cNvPr id="7" name="object 7"/>
          <p:cNvSpPr txBox="1"/>
          <p:nvPr/>
        </p:nvSpPr>
        <p:spPr>
          <a:xfrm>
            <a:off x="3492639" y="143788"/>
            <a:ext cx="825500" cy="269240"/>
          </a:xfrm>
          <a:prstGeom prst="rect">
            <a:avLst/>
          </a:prstGeom>
        </p:spPr>
        <p:txBody>
          <a:bodyPr wrap="square" lIns="0" tIns="12700" rIns="0" bIns="0" rtlCol="0" vert="horz">
            <a:spAutoFit/>
          </a:bodyPr>
          <a:lstStyle/>
          <a:p>
            <a:pPr marL="12700">
              <a:lnSpc>
                <a:spcPct val="100000"/>
              </a:lnSpc>
              <a:spcBef>
                <a:spcPts val="100"/>
              </a:spcBef>
            </a:pPr>
            <a:r>
              <a:rPr dirty="0" sz="1600" spc="-95" b="1">
                <a:solidFill>
                  <a:srgbClr val="FFFFAA"/>
                </a:solidFill>
                <a:latin typeface="Palatino Linotype"/>
                <a:cs typeface="Palatino Linotype"/>
              </a:rPr>
              <a:t>Mudanza</a:t>
            </a:r>
            <a:endParaRPr sz="1600">
              <a:latin typeface="Palatino Linotype"/>
              <a:cs typeface="Palatino Linotype"/>
            </a:endParaRPr>
          </a:p>
        </p:txBody>
      </p:sp>
      <p:sp>
        <p:nvSpPr>
          <p:cNvPr id="8" name="object 8"/>
          <p:cNvSpPr/>
          <p:nvPr/>
        </p:nvSpPr>
        <p:spPr>
          <a:xfrm>
            <a:off x="986363" y="3624312"/>
            <a:ext cx="5688796" cy="2534720"/>
          </a:xfrm>
          <a:prstGeom prst="rect">
            <a:avLst/>
          </a:prstGeom>
          <a:blipFill>
            <a:blip r:embed="rId5" cstate="print"/>
            <a:stretch>
              <a:fillRect/>
            </a:stretch>
          </a:blipFill>
        </p:spPr>
        <p:txBody>
          <a:bodyPr wrap="square" lIns="0" tIns="0" rIns="0" bIns="0" rtlCol="0"/>
          <a:lstStyle/>
          <a:p/>
        </p:txBody>
      </p:sp>
      <p:sp>
        <p:nvSpPr>
          <p:cNvPr id="9" name="object 9"/>
          <p:cNvSpPr txBox="1"/>
          <p:nvPr/>
        </p:nvSpPr>
        <p:spPr>
          <a:xfrm>
            <a:off x="1053947" y="3604196"/>
            <a:ext cx="5348605" cy="391160"/>
          </a:xfrm>
          <a:prstGeom prst="rect">
            <a:avLst/>
          </a:prstGeom>
        </p:spPr>
        <p:txBody>
          <a:bodyPr wrap="square" lIns="0" tIns="12700" rIns="0" bIns="0" rtlCol="0" vert="horz">
            <a:spAutoFit/>
          </a:bodyPr>
          <a:lstStyle/>
          <a:p>
            <a:pPr marL="12700">
              <a:lnSpc>
                <a:spcPct val="100000"/>
              </a:lnSpc>
              <a:spcBef>
                <a:spcPts val="100"/>
              </a:spcBef>
            </a:pPr>
            <a:r>
              <a:rPr dirty="0" sz="2400" b="1">
                <a:solidFill>
                  <a:srgbClr val="FFFFFF"/>
                </a:solidFill>
                <a:latin typeface="Arial"/>
                <a:cs typeface="Arial"/>
              </a:rPr>
              <a:t>Cómo organizar una nueva</a:t>
            </a:r>
            <a:r>
              <a:rPr dirty="0" sz="2400" spc="-95" b="1">
                <a:solidFill>
                  <a:srgbClr val="FFFFFF"/>
                </a:solidFill>
                <a:latin typeface="Arial"/>
                <a:cs typeface="Arial"/>
              </a:rPr>
              <a:t> </a:t>
            </a:r>
            <a:r>
              <a:rPr dirty="0" sz="2400" b="1">
                <a:solidFill>
                  <a:srgbClr val="FFFFFF"/>
                </a:solidFill>
                <a:latin typeface="Arial"/>
                <a:cs typeface="Arial"/>
              </a:rPr>
              <a:t>mudanza</a:t>
            </a:r>
            <a:endParaRPr sz="2400">
              <a:latin typeface="Arial"/>
              <a:cs typeface="Arial"/>
            </a:endParaRPr>
          </a:p>
        </p:txBody>
      </p:sp>
      <p:sp>
        <p:nvSpPr>
          <p:cNvPr id="11" name="object 11"/>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10" name="object 10"/>
          <p:cNvSpPr txBox="1"/>
          <p:nvPr/>
        </p:nvSpPr>
        <p:spPr>
          <a:xfrm>
            <a:off x="1088351" y="4349800"/>
            <a:ext cx="6058535" cy="1560195"/>
          </a:xfrm>
          <a:prstGeom prst="rect">
            <a:avLst/>
          </a:prstGeom>
        </p:spPr>
        <p:txBody>
          <a:bodyPr wrap="square" lIns="0" tIns="48260" rIns="0" bIns="0" rtlCol="0" vert="horz">
            <a:spAutoFit/>
          </a:bodyPr>
          <a:lstStyle/>
          <a:p>
            <a:pPr algn="just" marL="12700" marR="5080">
              <a:lnSpc>
                <a:spcPts val="1400"/>
              </a:lnSpc>
              <a:spcBef>
                <a:spcPts val="380"/>
              </a:spcBef>
            </a:pPr>
            <a:r>
              <a:rPr dirty="0" sz="1400">
                <a:solidFill>
                  <a:srgbClr val="FFFFFF"/>
                </a:solidFill>
                <a:latin typeface="Arial"/>
                <a:cs typeface="Arial"/>
              </a:rPr>
              <a:t>La mudanza puede ser un momento emocionante, pero a menudo  abrumador, para las familias. Hay mucho que hacer y muchos detalles que  gestionar. He elaborado una lista de comprobación de la mudanza para  ayudarle en el proceso y también algunos consejos para ayudar a los niños  a navegar por lo que puede parecer una cal de</a:t>
            </a:r>
            <a:r>
              <a:rPr dirty="0" sz="1400" spc="-25">
                <a:solidFill>
                  <a:srgbClr val="FFFFFF"/>
                </a:solidFill>
                <a:latin typeface="Arial"/>
                <a:cs typeface="Arial"/>
              </a:rPr>
              <a:t> </a:t>
            </a:r>
            <a:r>
              <a:rPr dirty="0" sz="1400">
                <a:solidFill>
                  <a:srgbClr val="FFFFFF"/>
                </a:solidFill>
                <a:latin typeface="Arial"/>
                <a:cs typeface="Arial"/>
              </a:rPr>
              <a:t>miedo.</a:t>
            </a:r>
            <a:endParaRPr sz="1400">
              <a:latin typeface="Arial"/>
              <a:cs typeface="Arial"/>
            </a:endParaRPr>
          </a:p>
          <a:p>
            <a:pPr>
              <a:lnSpc>
                <a:spcPct val="100000"/>
              </a:lnSpc>
              <a:spcBef>
                <a:spcPts val="45"/>
              </a:spcBef>
            </a:pPr>
            <a:endParaRPr sz="1700">
              <a:latin typeface="Times New Roman"/>
              <a:cs typeface="Times New Roman"/>
            </a:endParaRPr>
          </a:p>
          <a:p>
            <a:pPr algn="just" marL="12700" marR="5715">
              <a:lnSpc>
                <a:spcPts val="1400"/>
              </a:lnSpc>
            </a:pPr>
            <a:r>
              <a:rPr dirty="0" sz="1400">
                <a:solidFill>
                  <a:srgbClr val="FFFFFF"/>
                </a:solidFill>
                <a:latin typeface="Arial"/>
                <a:cs typeface="Arial"/>
              </a:rPr>
              <a:t>También estoy encantada de proporcionar recursos adicionales, como  recomendaciones de empresas de</a:t>
            </a:r>
            <a:r>
              <a:rPr dirty="0" sz="1400" spc="-10">
                <a:solidFill>
                  <a:srgbClr val="FFFFFF"/>
                </a:solidFill>
                <a:latin typeface="Arial"/>
                <a:cs typeface="Arial"/>
              </a:rPr>
              <a:t> </a:t>
            </a:r>
            <a:r>
              <a:rPr dirty="0" sz="1400">
                <a:solidFill>
                  <a:srgbClr val="FFFFFF"/>
                </a:solidFill>
                <a:latin typeface="Arial"/>
                <a:cs typeface="Arial"/>
              </a:rPr>
              <a:t>mudanzas.</a:t>
            </a:r>
            <a:endParaRPr sz="1400">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0"/>
            <a:ext cx="7751872" cy="3299180"/>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0" y="9490986"/>
            <a:ext cx="7751872" cy="544908"/>
          </a:xfrm>
          <a:prstGeom prst="rect">
            <a:avLst/>
          </a:prstGeom>
          <a:blipFill>
            <a:blip r:embed="rId4" cstate="print"/>
            <a:stretch>
              <a:fillRect/>
            </a:stretch>
          </a:blipFill>
        </p:spPr>
        <p:txBody>
          <a:bodyPr wrap="square" lIns="0" tIns="0" rIns="0" bIns="0" rtlCol="0"/>
          <a:lstStyle/>
          <a:p/>
        </p:txBody>
      </p:sp>
      <p:sp>
        <p:nvSpPr>
          <p:cNvPr id="5" name="object 5"/>
          <p:cNvSpPr txBox="1"/>
          <p:nvPr/>
        </p:nvSpPr>
        <p:spPr>
          <a:xfrm>
            <a:off x="1909445" y="3637034"/>
            <a:ext cx="3902075" cy="743585"/>
          </a:xfrm>
          <a:prstGeom prst="rect">
            <a:avLst/>
          </a:prstGeom>
        </p:spPr>
        <p:txBody>
          <a:bodyPr wrap="square" lIns="0" tIns="112395" rIns="0" bIns="0" rtlCol="0" vert="horz">
            <a:spAutoFit/>
          </a:bodyPr>
          <a:lstStyle/>
          <a:p>
            <a:pPr algn="ctr">
              <a:lnSpc>
                <a:spcPct val="100000"/>
              </a:lnSpc>
              <a:spcBef>
                <a:spcPts val="885"/>
              </a:spcBef>
            </a:pPr>
            <a:r>
              <a:rPr dirty="0" sz="1800" spc="-140" b="1">
                <a:solidFill>
                  <a:srgbClr val="1C1C1C"/>
                </a:solidFill>
                <a:latin typeface="Palatino Linotype"/>
                <a:cs typeface="Palatino Linotype"/>
              </a:rPr>
              <a:t>LISTA </a:t>
            </a:r>
            <a:r>
              <a:rPr dirty="0" sz="1800" spc="-114" b="1">
                <a:solidFill>
                  <a:srgbClr val="1C1C1C"/>
                </a:solidFill>
                <a:latin typeface="Palatino Linotype"/>
                <a:cs typeface="Palatino Linotype"/>
              </a:rPr>
              <a:t>DE </a:t>
            </a:r>
            <a:r>
              <a:rPr dirty="0" sz="1800" spc="-150" b="1">
                <a:solidFill>
                  <a:srgbClr val="1C1C1C"/>
                </a:solidFill>
                <a:latin typeface="Palatino Linotype"/>
                <a:cs typeface="Palatino Linotype"/>
              </a:rPr>
              <a:t>CONTROL </a:t>
            </a:r>
            <a:r>
              <a:rPr dirty="0" sz="1800" spc="-114" b="1">
                <a:solidFill>
                  <a:srgbClr val="1C1C1C"/>
                </a:solidFill>
                <a:latin typeface="Palatino Linotype"/>
                <a:cs typeface="Palatino Linotype"/>
              </a:rPr>
              <a:t>DE </a:t>
            </a:r>
            <a:r>
              <a:rPr dirty="0" sz="1800" spc="-140" b="1">
                <a:solidFill>
                  <a:srgbClr val="1C1C1C"/>
                </a:solidFill>
                <a:latin typeface="Palatino Linotype"/>
                <a:cs typeface="Palatino Linotype"/>
              </a:rPr>
              <a:t>LA</a:t>
            </a:r>
            <a:r>
              <a:rPr dirty="0" sz="1800" spc="-290" b="1">
                <a:solidFill>
                  <a:srgbClr val="1C1C1C"/>
                </a:solidFill>
                <a:latin typeface="Palatino Linotype"/>
                <a:cs typeface="Palatino Linotype"/>
              </a:rPr>
              <a:t> </a:t>
            </a:r>
            <a:r>
              <a:rPr dirty="0" sz="1800" spc="-185" b="1">
                <a:solidFill>
                  <a:srgbClr val="1C1C1C"/>
                </a:solidFill>
                <a:latin typeface="Palatino Linotype"/>
                <a:cs typeface="Palatino Linotype"/>
              </a:rPr>
              <a:t>MUDANZA</a:t>
            </a:r>
            <a:endParaRPr sz="1800">
              <a:latin typeface="Palatino Linotype"/>
              <a:cs typeface="Palatino Linotype"/>
            </a:endParaRPr>
          </a:p>
          <a:p>
            <a:pPr algn="ctr" marL="35560">
              <a:lnSpc>
                <a:spcPct val="100000"/>
              </a:lnSpc>
              <a:spcBef>
                <a:spcPts val="725"/>
              </a:spcBef>
            </a:pPr>
            <a:r>
              <a:rPr dirty="0" sz="1650" spc="75" i="1">
                <a:solidFill>
                  <a:srgbClr val="505252"/>
                </a:solidFill>
                <a:latin typeface="Times New Roman"/>
                <a:cs typeface="Times New Roman"/>
              </a:rPr>
              <a:t>Un </a:t>
            </a:r>
            <a:r>
              <a:rPr dirty="0" sz="1650" spc="55" i="1">
                <a:solidFill>
                  <a:srgbClr val="505252"/>
                </a:solidFill>
                <a:latin typeface="Times New Roman"/>
                <a:cs typeface="Times New Roman"/>
              </a:rPr>
              <a:t>mes</a:t>
            </a:r>
            <a:r>
              <a:rPr dirty="0" sz="1650" spc="-180" i="1">
                <a:solidFill>
                  <a:srgbClr val="505252"/>
                </a:solidFill>
                <a:latin typeface="Times New Roman"/>
                <a:cs typeface="Times New Roman"/>
              </a:rPr>
              <a:t> </a:t>
            </a:r>
            <a:r>
              <a:rPr dirty="0" sz="1650" spc="30" i="1">
                <a:solidFill>
                  <a:srgbClr val="505252"/>
                </a:solidFill>
                <a:latin typeface="Times New Roman"/>
                <a:cs typeface="Times New Roman"/>
              </a:rPr>
              <a:t>antes</a:t>
            </a:r>
            <a:endParaRPr sz="1650">
              <a:latin typeface="Times New Roman"/>
              <a:cs typeface="Times New Roman"/>
            </a:endParaRPr>
          </a:p>
        </p:txBody>
      </p:sp>
      <p:sp>
        <p:nvSpPr>
          <p:cNvPr id="12" name="object 12"/>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6" name="object 6"/>
          <p:cNvSpPr txBox="1"/>
          <p:nvPr/>
        </p:nvSpPr>
        <p:spPr>
          <a:xfrm>
            <a:off x="1032383" y="4650206"/>
            <a:ext cx="292735" cy="630555"/>
          </a:xfrm>
          <a:prstGeom prst="rect">
            <a:avLst/>
          </a:prstGeom>
        </p:spPr>
        <p:txBody>
          <a:bodyPr wrap="square" lIns="0" tIns="12700" rIns="0" bIns="0" rtlCol="0" vert="horz">
            <a:spAutoFit/>
          </a:bodyPr>
          <a:lstStyle/>
          <a:p>
            <a:pPr marL="12700">
              <a:lnSpc>
                <a:spcPct val="100000"/>
              </a:lnSpc>
              <a:spcBef>
                <a:spcPts val="100"/>
              </a:spcBef>
              <a:tabLst>
                <a:tab pos="217804" algn="l"/>
              </a:tabLst>
            </a:pPr>
            <a:r>
              <a:rPr dirty="0" sz="1400" spc="15">
                <a:solidFill>
                  <a:srgbClr val="303030"/>
                </a:solidFill>
                <a:latin typeface="Palatino Linotype"/>
                <a:cs typeface="Palatino Linotype"/>
              </a:rPr>
              <a:t>(</a:t>
            </a:r>
            <a:r>
              <a:rPr dirty="0" sz="1400" spc="15">
                <a:solidFill>
                  <a:srgbClr val="303030"/>
                </a:solidFill>
                <a:latin typeface="Palatino Linotype"/>
                <a:cs typeface="Palatino Linotype"/>
              </a:rPr>
              <a:t>	</a:t>
            </a:r>
            <a:r>
              <a:rPr dirty="0" sz="1400" spc="15">
                <a:solidFill>
                  <a:srgbClr val="303030"/>
                </a:solidFill>
                <a:latin typeface="Palatino Linotype"/>
                <a:cs typeface="Palatino Linotype"/>
              </a:rPr>
              <a:t>)</a:t>
            </a:r>
            <a:endParaRPr sz="1400">
              <a:latin typeface="Palatino Linotype"/>
              <a:cs typeface="Palatino Linotype"/>
            </a:endParaRPr>
          </a:p>
          <a:p>
            <a:pPr marL="12700">
              <a:lnSpc>
                <a:spcPct val="100000"/>
              </a:lnSpc>
              <a:spcBef>
                <a:spcPts val="1405"/>
              </a:spcBef>
              <a:tabLst>
                <a:tab pos="217804" algn="l"/>
              </a:tabLst>
            </a:pPr>
            <a:r>
              <a:rPr dirty="0" sz="1400" spc="15">
                <a:solidFill>
                  <a:srgbClr val="333333"/>
                </a:solidFill>
                <a:latin typeface="Palatino Linotype"/>
                <a:cs typeface="Palatino Linotype"/>
              </a:rPr>
              <a:t>(</a:t>
            </a:r>
            <a:r>
              <a:rPr dirty="0" sz="1400" spc="15">
                <a:solidFill>
                  <a:srgbClr val="333333"/>
                </a:solidFill>
                <a:latin typeface="Palatino Linotype"/>
                <a:cs typeface="Palatino Linotype"/>
              </a:rPr>
              <a:t>	</a:t>
            </a:r>
            <a:r>
              <a:rPr dirty="0" sz="1400" spc="15">
                <a:solidFill>
                  <a:srgbClr val="333333"/>
                </a:solidFill>
                <a:latin typeface="Palatino Linotype"/>
                <a:cs typeface="Palatino Linotype"/>
              </a:rPr>
              <a:t>)</a:t>
            </a:r>
            <a:endParaRPr sz="1400">
              <a:latin typeface="Palatino Linotype"/>
              <a:cs typeface="Palatino Linotype"/>
            </a:endParaRPr>
          </a:p>
        </p:txBody>
      </p:sp>
      <p:sp>
        <p:nvSpPr>
          <p:cNvPr id="7" name="object 7"/>
          <p:cNvSpPr txBox="1"/>
          <p:nvPr/>
        </p:nvSpPr>
        <p:spPr>
          <a:xfrm>
            <a:off x="1032383" y="5631789"/>
            <a:ext cx="292735" cy="634365"/>
          </a:xfrm>
          <a:prstGeom prst="rect">
            <a:avLst/>
          </a:prstGeom>
        </p:spPr>
        <p:txBody>
          <a:bodyPr wrap="square" lIns="0" tIns="12700" rIns="0" bIns="0" rtlCol="0" vert="horz">
            <a:spAutoFit/>
          </a:bodyPr>
          <a:lstStyle/>
          <a:p>
            <a:pPr marL="12700">
              <a:lnSpc>
                <a:spcPct val="100000"/>
              </a:lnSpc>
              <a:spcBef>
                <a:spcPts val="100"/>
              </a:spcBef>
              <a:tabLst>
                <a:tab pos="217804" algn="l"/>
              </a:tabLst>
            </a:pPr>
            <a:r>
              <a:rPr dirty="0" baseline="1984" sz="2100" spc="22">
                <a:solidFill>
                  <a:srgbClr val="333333"/>
                </a:solidFill>
                <a:latin typeface="Palatino Linotype"/>
                <a:cs typeface="Palatino Linotype"/>
              </a:rPr>
              <a:t>(</a:t>
            </a:r>
            <a:r>
              <a:rPr dirty="0" baseline="1984" sz="2100" spc="22">
                <a:solidFill>
                  <a:srgbClr val="333333"/>
                </a:solidFill>
                <a:latin typeface="Palatino Linotype"/>
                <a:cs typeface="Palatino Linotype"/>
              </a:rPr>
              <a:t>	</a:t>
            </a:r>
            <a:r>
              <a:rPr dirty="0" sz="1400" spc="15">
                <a:solidFill>
                  <a:srgbClr val="333333"/>
                </a:solidFill>
                <a:latin typeface="Palatino Linotype"/>
                <a:cs typeface="Palatino Linotype"/>
              </a:rPr>
              <a:t>)</a:t>
            </a:r>
            <a:endParaRPr sz="1400">
              <a:latin typeface="Palatino Linotype"/>
              <a:cs typeface="Palatino Linotype"/>
            </a:endParaRPr>
          </a:p>
          <a:p>
            <a:pPr marL="12700">
              <a:lnSpc>
                <a:spcPct val="100000"/>
              </a:lnSpc>
              <a:spcBef>
                <a:spcPts val="1435"/>
              </a:spcBef>
              <a:tabLst>
                <a:tab pos="217804" algn="l"/>
              </a:tabLst>
            </a:pPr>
            <a:r>
              <a:rPr dirty="0" sz="1400" spc="15">
                <a:solidFill>
                  <a:srgbClr val="303030"/>
                </a:solidFill>
                <a:latin typeface="Palatino Linotype"/>
                <a:cs typeface="Palatino Linotype"/>
              </a:rPr>
              <a:t>(</a:t>
            </a:r>
            <a:r>
              <a:rPr dirty="0" sz="1400" spc="15">
                <a:solidFill>
                  <a:srgbClr val="303030"/>
                </a:solidFill>
                <a:latin typeface="Palatino Linotype"/>
                <a:cs typeface="Palatino Linotype"/>
              </a:rPr>
              <a:t>	</a:t>
            </a:r>
            <a:r>
              <a:rPr dirty="0" baseline="1984" sz="2100" spc="22">
                <a:solidFill>
                  <a:srgbClr val="303030"/>
                </a:solidFill>
                <a:latin typeface="Palatino Linotype"/>
                <a:cs typeface="Palatino Linotype"/>
              </a:rPr>
              <a:t>)</a:t>
            </a:r>
            <a:endParaRPr baseline="1984" sz="2100">
              <a:latin typeface="Palatino Linotype"/>
              <a:cs typeface="Palatino Linotype"/>
            </a:endParaRPr>
          </a:p>
        </p:txBody>
      </p:sp>
      <p:sp>
        <p:nvSpPr>
          <p:cNvPr id="8" name="object 8"/>
          <p:cNvSpPr txBox="1"/>
          <p:nvPr/>
        </p:nvSpPr>
        <p:spPr>
          <a:xfrm>
            <a:off x="1032383" y="6620738"/>
            <a:ext cx="292735" cy="238760"/>
          </a:xfrm>
          <a:prstGeom prst="rect">
            <a:avLst/>
          </a:prstGeom>
        </p:spPr>
        <p:txBody>
          <a:bodyPr wrap="square" lIns="0" tIns="12700" rIns="0" bIns="0" rtlCol="0" vert="horz">
            <a:spAutoFit/>
          </a:bodyPr>
          <a:lstStyle/>
          <a:p>
            <a:pPr marL="12700">
              <a:lnSpc>
                <a:spcPct val="100000"/>
              </a:lnSpc>
              <a:spcBef>
                <a:spcPts val="100"/>
              </a:spcBef>
              <a:tabLst>
                <a:tab pos="217804" algn="l"/>
              </a:tabLst>
            </a:pPr>
            <a:r>
              <a:rPr dirty="0" sz="1400" spc="15">
                <a:solidFill>
                  <a:srgbClr val="333433"/>
                </a:solidFill>
                <a:latin typeface="Palatino Linotype"/>
                <a:cs typeface="Palatino Linotype"/>
              </a:rPr>
              <a:t>(</a:t>
            </a:r>
            <a:r>
              <a:rPr dirty="0" sz="1400" spc="15">
                <a:solidFill>
                  <a:srgbClr val="333433"/>
                </a:solidFill>
                <a:latin typeface="Palatino Linotype"/>
                <a:cs typeface="Palatino Linotype"/>
              </a:rPr>
              <a:t>	</a:t>
            </a:r>
            <a:r>
              <a:rPr dirty="0" sz="1400" spc="15">
                <a:solidFill>
                  <a:srgbClr val="333433"/>
                </a:solidFill>
                <a:latin typeface="Palatino Linotype"/>
                <a:cs typeface="Palatino Linotype"/>
              </a:rPr>
              <a:t>)</a:t>
            </a:r>
            <a:endParaRPr sz="1400">
              <a:latin typeface="Palatino Linotype"/>
              <a:cs typeface="Palatino Linotype"/>
            </a:endParaRPr>
          </a:p>
        </p:txBody>
      </p:sp>
      <p:sp>
        <p:nvSpPr>
          <p:cNvPr id="9" name="object 9"/>
          <p:cNvSpPr txBox="1"/>
          <p:nvPr/>
        </p:nvSpPr>
        <p:spPr>
          <a:xfrm>
            <a:off x="1032383" y="7519275"/>
            <a:ext cx="292735" cy="238760"/>
          </a:xfrm>
          <a:prstGeom prst="rect">
            <a:avLst/>
          </a:prstGeom>
        </p:spPr>
        <p:txBody>
          <a:bodyPr wrap="square" lIns="0" tIns="12700" rIns="0" bIns="0" rtlCol="0" vert="horz">
            <a:spAutoFit/>
          </a:bodyPr>
          <a:lstStyle/>
          <a:p>
            <a:pPr marL="12700">
              <a:lnSpc>
                <a:spcPct val="100000"/>
              </a:lnSpc>
              <a:spcBef>
                <a:spcPts val="100"/>
              </a:spcBef>
              <a:tabLst>
                <a:tab pos="217804" algn="l"/>
              </a:tabLst>
            </a:pPr>
            <a:r>
              <a:rPr dirty="0" sz="1400" spc="15">
                <a:solidFill>
                  <a:srgbClr val="333333"/>
                </a:solidFill>
                <a:latin typeface="Palatino Linotype"/>
                <a:cs typeface="Palatino Linotype"/>
              </a:rPr>
              <a:t>(</a:t>
            </a:r>
            <a:r>
              <a:rPr dirty="0" sz="1400" spc="15">
                <a:solidFill>
                  <a:srgbClr val="333333"/>
                </a:solidFill>
                <a:latin typeface="Palatino Linotype"/>
                <a:cs typeface="Palatino Linotype"/>
              </a:rPr>
              <a:t>	</a:t>
            </a:r>
            <a:r>
              <a:rPr dirty="0" sz="1400" spc="15">
                <a:solidFill>
                  <a:srgbClr val="333333"/>
                </a:solidFill>
                <a:latin typeface="Palatino Linotype"/>
                <a:cs typeface="Palatino Linotype"/>
              </a:rPr>
              <a:t>)</a:t>
            </a:r>
            <a:endParaRPr sz="1400">
              <a:latin typeface="Palatino Linotype"/>
              <a:cs typeface="Palatino Linotype"/>
            </a:endParaRPr>
          </a:p>
        </p:txBody>
      </p:sp>
      <p:sp>
        <p:nvSpPr>
          <p:cNvPr id="10" name="object 10"/>
          <p:cNvSpPr txBox="1"/>
          <p:nvPr/>
        </p:nvSpPr>
        <p:spPr>
          <a:xfrm>
            <a:off x="1020914" y="8348865"/>
            <a:ext cx="292735" cy="634365"/>
          </a:xfrm>
          <a:prstGeom prst="rect">
            <a:avLst/>
          </a:prstGeom>
        </p:spPr>
        <p:txBody>
          <a:bodyPr wrap="square" lIns="0" tIns="12700" rIns="0" bIns="0" rtlCol="0" vert="horz">
            <a:spAutoFit/>
          </a:bodyPr>
          <a:lstStyle/>
          <a:p>
            <a:pPr marL="15875">
              <a:lnSpc>
                <a:spcPct val="100000"/>
              </a:lnSpc>
              <a:spcBef>
                <a:spcPts val="100"/>
              </a:spcBef>
              <a:tabLst>
                <a:tab pos="217804" algn="l"/>
              </a:tabLst>
            </a:pPr>
            <a:r>
              <a:rPr dirty="0" sz="1400" spc="15">
                <a:solidFill>
                  <a:srgbClr val="313131"/>
                </a:solidFill>
                <a:latin typeface="Palatino Linotype"/>
                <a:cs typeface="Palatino Linotype"/>
              </a:rPr>
              <a:t>(</a:t>
            </a:r>
            <a:r>
              <a:rPr dirty="0" sz="1400" spc="15">
                <a:solidFill>
                  <a:srgbClr val="313131"/>
                </a:solidFill>
                <a:latin typeface="Palatino Linotype"/>
                <a:cs typeface="Palatino Linotype"/>
              </a:rPr>
              <a:t>	</a:t>
            </a:r>
            <a:r>
              <a:rPr dirty="0" sz="1400" spc="15">
                <a:solidFill>
                  <a:srgbClr val="313131"/>
                </a:solidFill>
                <a:latin typeface="Palatino Linotype"/>
                <a:cs typeface="Palatino Linotype"/>
              </a:rPr>
              <a:t>)</a:t>
            </a:r>
            <a:endParaRPr sz="1400">
              <a:latin typeface="Palatino Linotype"/>
              <a:cs typeface="Palatino Linotype"/>
            </a:endParaRPr>
          </a:p>
          <a:p>
            <a:pPr marL="12700">
              <a:lnSpc>
                <a:spcPct val="100000"/>
              </a:lnSpc>
              <a:spcBef>
                <a:spcPts val="1435"/>
              </a:spcBef>
              <a:tabLst>
                <a:tab pos="217804" algn="l"/>
              </a:tabLst>
            </a:pPr>
            <a:r>
              <a:rPr dirty="0" sz="1400" spc="15">
                <a:solidFill>
                  <a:srgbClr val="30302F"/>
                </a:solidFill>
                <a:latin typeface="Palatino Linotype"/>
                <a:cs typeface="Palatino Linotype"/>
              </a:rPr>
              <a:t>(</a:t>
            </a:r>
            <a:r>
              <a:rPr dirty="0" sz="1400" spc="15">
                <a:solidFill>
                  <a:srgbClr val="30302F"/>
                </a:solidFill>
                <a:latin typeface="Palatino Linotype"/>
                <a:cs typeface="Palatino Linotype"/>
              </a:rPr>
              <a:t>	</a:t>
            </a:r>
            <a:r>
              <a:rPr dirty="0" sz="1400" spc="15">
                <a:solidFill>
                  <a:srgbClr val="30302F"/>
                </a:solidFill>
                <a:latin typeface="Palatino Linotype"/>
                <a:cs typeface="Palatino Linotype"/>
              </a:rPr>
              <a:t>)</a:t>
            </a:r>
            <a:endParaRPr sz="1400">
              <a:latin typeface="Palatino Linotype"/>
              <a:cs typeface="Palatino Linotype"/>
            </a:endParaRPr>
          </a:p>
        </p:txBody>
      </p:sp>
      <p:sp>
        <p:nvSpPr>
          <p:cNvPr id="11" name="object 11"/>
          <p:cNvSpPr txBox="1"/>
          <p:nvPr/>
        </p:nvSpPr>
        <p:spPr>
          <a:xfrm>
            <a:off x="1673288" y="4618964"/>
            <a:ext cx="5172710" cy="4526280"/>
          </a:xfrm>
          <a:prstGeom prst="rect">
            <a:avLst/>
          </a:prstGeom>
        </p:spPr>
        <p:txBody>
          <a:bodyPr wrap="square" lIns="0" tIns="12700" rIns="0" bIns="0" rtlCol="0" vert="horz">
            <a:spAutoFit/>
          </a:bodyPr>
          <a:lstStyle/>
          <a:p>
            <a:pPr marL="27305">
              <a:lnSpc>
                <a:spcPct val="100000"/>
              </a:lnSpc>
              <a:spcBef>
                <a:spcPts val="100"/>
              </a:spcBef>
            </a:pPr>
            <a:r>
              <a:rPr dirty="0" sz="1400" spc="-75">
                <a:solidFill>
                  <a:srgbClr val="303030"/>
                </a:solidFill>
                <a:latin typeface="Palatino Linotype"/>
                <a:cs typeface="Palatino Linotype"/>
              </a:rPr>
              <a:t>Presentar formularios </a:t>
            </a:r>
            <a:r>
              <a:rPr dirty="0" sz="1400" spc="-105">
                <a:solidFill>
                  <a:srgbClr val="303030"/>
                </a:solidFill>
                <a:latin typeface="Palatino Linotype"/>
                <a:cs typeface="Palatino Linotype"/>
              </a:rPr>
              <a:t>de </a:t>
            </a:r>
            <a:r>
              <a:rPr dirty="0" sz="1400" spc="-80">
                <a:solidFill>
                  <a:srgbClr val="303030"/>
                </a:solidFill>
                <a:latin typeface="Palatino Linotype"/>
                <a:cs typeface="Palatino Linotype"/>
              </a:rPr>
              <a:t>"Cambio </a:t>
            </a:r>
            <a:r>
              <a:rPr dirty="0" sz="1400" spc="-105">
                <a:solidFill>
                  <a:srgbClr val="303030"/>
                </a:solidFill>
                <a:latin typeface="Palatino Linotype"/>
                <a:cs typeface="Palatino Linotype"/>
              </a:rPr>
              <a:t>de </a:t>
            </a:r>
            <a:r>
              <a:rPr dirty="0" sz="1400" spc="-70">
                <a:solidFill>
                  <a:srgbClr val="303030"/>
                </a:solidFill>
                <a:latin typeface="Palatino Linotype"/>
                <a:cs typeface="Palatino Linotype"/>
              </a:rPr>
              <a:t>dirección" en </a:t>
            </a:r>
            <a:r>
              <a:rPr dirty="0" sz="1400" spc="-75">
                <a:solidFill>
                  <a:srgbClr val="303030"/>
                </a:solidFill>
                <a:latin typeface="Palatino Linotype"/>
                <a:cs typeface="Palatino Linotype"/>
              </a:rPr>
              <a:t>el servicio</a:t>
            </a:r>
            <a:r>
              <a:rPr dirty="0" sz="1400" spc="140">
                <a:solidFill>
                  <a:srgbClr val="303030"/>
                </a:solidFill>
                <a:latin typeface="Palatino Linotype"/>
                <a:cs typeface="Palatino Linotype"/>
              </a:rPr>
              <a:t> </a:t>
            </a:r>
            <a:r>
              <a:rPr dirty="0" sz="1400" spc="-80">
                <a:solidFill>
                  <a:srgbClr val="303030"/>
                </a:solidFill>
                <a:latin typeface="Palatino Linotype"/>
                <a:cs typeface="Palatino Linotype"/>
              </a:rPr>
              <a:t>postal.</a:t>
            </a:r>
            <a:endParaRPr sz="1400">
              <a:latin typeface="Palatino Linotype"/>
              <a:cs typeface="Palatino Linotype"/>
            </a:endParaRPr>
          </a:p>
          <a:p>
            <a:pPr marL="12700" marR="15240" indent="3175">
              <a:lnSpc>
                <a:spcPts val="1540"/>
              </a:lnSpc>
              <a:spcBef>
                <a:spcPts val="1595"/>
              </a:spcBef>
            </a:pPr>
            <a:r>
              <a:rPr dirty="0" sz="1400" spc="-160">
                <a:solidFill>
                  <a:srgbClr val="333333"/>
                </a:solidFill>
                <a:latin typeface="Palatino Linotype"/>
                <a:cs typeface="Palatino Linotype"/>
              </a:rPr>
              <a:t>Organice </a:t>
            </a:r>
            <a:r>
              <a:rPr dirty="0" sz="1400" spc="-120">
                <a:solidFill>
                  <a:srgbClr val="333333"/>
                </a:solidFill>
                <a:latin typeface="Palatino Linotype"/>
                <a:cs typeface="Palatino Linotype"/>
              </a:rPr>
              <a:t>el </a:t>
            </a:r>
            <a:r>
              <a:rPr dirty="0" sz="1400" spc="-165">
                <a:solidFill>
                  <a:srgbClr val="333333"/>
                </a:solidFill>
                <a:latin typeface="Palatino Linotype"/>
                <a:cs typeface="Palatino Linotype"/>
              </a:rPr>
              <a:t>traslado </a:t>
            </a:r>
            <a:r>
              <a:rPr dirty="0" sz="1400" spc="-155">
                <a:solidFill>
                  <a:srgbClr val="333333"/>
                </a:solidFill>
                <a:latin typeface="Palatino Linotype"/>
                <a:cs typeface="Palatino Linotype"/>
              </a:rPr>
              <a:t>de </a:t>
            </a:r>
            <a:r>
              <a:rPr dirty="0" sz="1400" spc="-160">
                <a:solidFill>
                  <a:srgbClr val="333333"/>
                </a:solidFill>
                <a:latin typeface="Palatino Linotype"/>
                <a:cs typeface="Palatino Linotype"/>
              </a:rPr>
              <a:t>sus </a:t>
            </a:r>
            <a:r>
              <a:rPr dirty="0" sz="1400" spc="-165">
                <a:solidFill>
                  <a:srgbClr val="333333"/>
                </a:solidFill>
                <a:latin typeface="Palatino Linotype"/>
                <a:cs typeface="Palatino Linotype"/>
              </a:rPr>
              <a:t>pertenencias </a:t>
            </a:r>
            <a:r>
              <a:rPr dirty="0" sz="1400" spc="-140">
                <a:solidFill>
                  <a:srgbClr val="333333"/>
                </a:solidFill>
                <a:latin typeface="Palatino Linotype"/>
                <a:cs typeface="Palatino Linotype"/>
              </a:rPr>
              <a:t>y </a:t>
            </a:r>
            <a:r>
              <a:rPr dirty="0" sz="1400" spc="-170">
                <a:solidFill>
                  <a:srgbClr val="333333"/>
                </a:solidFill>
                <a:latin typeface="Palatino Linotype"/>
                <a:cs typeface="Palatino Linotype"/>
              </a:rPr>
              <a:t>muebles, ya </a:t>
            </a:r>
            <a:r>
              <a:rPr dirty="0" sz="1400" spc="-155">
                <a:solidFill>
                  <a:srgbClr val="333333"/>
                </a:solidFill>
                <a:latin typeface="Palatino Linotype"/>
                <a:cs typeface="Palatino Linotype"/>
              </a:rPr>
              <a:t>sea </a:t>
            </a:r>
            <a:r>
              <a:rPr dirty="0" sz="1400" spc="-170">
                <a:solidFill>
                  <a:srgbClr val="333333"/>
                </a:solidFill>
                <a:latin typeface="Palatino Linotype"/>
                <a:cs typeface="Palatino Linotype"/>
              </a:rPr>
              <a:t>llamando </a:t>
            </a:r>
            <a:r>
              <a:rPr dirty="0" sz="1400" spc="-90">
                <a:solidFill>
                  <a:srgbClr val="333333"/>
                </a:solidFill>
                <a:latin typeface="Palatino Linotype"/>
                <a:cs typeface="Palatino Linotype"/>
              </a:rPr>
              <a:t>a </a:t>
            </a:r>
            <a:r>
              <a:rPr dirty="0" sz="1400" spc="-155">
                <a:solidFill>
                  <a:srgbClr val="333333"/>
                </a:solidFill>
                <a:latin typeface="Palatino Linotype"/>
                <a:cs typeface="Palatino Linotype"/>
              </a:rPr>
              <a:t>una </a:t>
            </a:r>
            <a:r>
              <a:rPr dirty="0" sz="1400" spc="-175">
                <a:solidFill>
                  <a:srgbClr val="333333"/>
                </a:solidFill>
                <a:latin typeface="Palatino Linotype"/>
                <a:cs typeface="Palatino Linotype"/>
              </a:rPr>
              <a:t>empresa </a:t>
            </a:r>
            <a:r>
              <a:rPr dirty="0" sz="1400" spc="-210">
                <a:solidFill>
                  <a:srgbClr val="333333"/>
                </a:solidFill>
                <a:latin typeface="Palatino Linotype"/>
                <a:cs typeface="Palatino Linotype"/>
              </a:rPr>
              <a:t>de  </a:t>
            </a:r>
            <a:r>
              <a:rPr dirty="0" sz="1400" spc="-150">
                <a:solidFill>
                  <a:srgbClr val="333333"/>
                </a:solidFill>
                <a:latin typeface="Palatino Linotype"/>
                <a:cs typeface="Palatino Linotype"/>
              </a:rPr>
              <a:t>mudanzasoalquilandouncamión.</a:t>
            </a:r>
            <a:endParaRPr sz="1400">
              <a:latin typeface="Palatino Linotype"/>
              <a:cs typeface="Palatino Linotype"/>
            </a:endParaRPr>
          </a:p>
          <a:p>
            <a:pPr marL="15875">
              <a:lnSpc>
                <a:spcPct val="100000"/>
              </a:lnSpc>
              <a:spcBef>
                <a:spcPts val="1430"/>
              </a:spcBef>
            </a:pPr>
            <a:r>
              <a:rPr dirty="0" sz="1400" spc="-120">
                <a:solidFill>
                  <a:srgbClr val="333333"/>
                </a:solidFill>
                <a:latin typeface="Palatino Linotype"/>
                <a:cs typeface="Palatino Linotype"/>
              </a:rPr>
              <a:t>Reúna </a:t>
            </a:r>
            <a:r>
              <a:rPr dirty="0" sz="1400" spc="-110">
                <a:solidFill>
                  <a:srgbClr val="333333"/>
                </a:solidFill>
                <a:latin typeface="Palatino Linotype"/>
                <a:cs typeface="Palatino Linotype"/>
              </a:rPr>
              <a:t>las </a:t>
            </a:r>
            <a:r>
              <a:rPr dirty="0" sz="1400" spc="-95">
                <a:solidFill>
                  <a:srgbClr val="333333"/>
                </a:solidFill>
                <a:latin typeface="Palatino Linotype"/>
                <a:cs typeface="Palatino Linotype"/>
              </a:rPr>
              <a:t>cajas </a:t>
            </a:r>
            <a:r>
              <a:rPr dirty="0" sz="1400" spc="-140">
                <a:solidFill>
                  <a:srgbClr val="333333"/>
                </a:solidFill>
                <a:latin typeface="Palatino Linotype"/>
                <a:cs typeface="Palatino Linotype"/>
              </a:rPr>
              <a:t>y </a:t>
            </a:r>
            <a:r>
              <a:rPr dirty="0" sz="1400" spc="-95">
                <a:solidFill>
                  <a:srgbClr val="333333"/>
                </a:solidFill>
                <a:latin typeface="Palatino Linotype"/>
                <a:cs typeface="Palatino Linotype"/>
              </a:rPr>
              <a:t>otros </a:t>
            </a:r>
            <a:r>
              <a:rPr dirty="0" sz="1400" spc="-110">
                <a:solidFill>
                  <a:srgbClr val="333333"/>
                </a:solidFill>
                <a:latin typeface="Palatino Linotype"/>
                <a:cs typeface="Palatino Linotype"/>
              </a:rPr>
              <a:t>suministros </a:t>
            </a:r>
            <a:r>
              <a:rPr dirty="0" sz="1400" spc="-125">
                <a:solidFill>
                  <a:srgbClr val="333333"/>
                </a:solidFill>
                <a:latin typeface="Palatino Linotype"/>
                <a:cs typeface="Palatino Linotype"/>
              </a:rPr>
              <a:t>de </a:t>
            </a:r>
            <a:r>
              <a:rPr dirty="0" sz="1400" spc="-140">
                <a:solidFill>
                  <a:srgbClr val="333333"/>
                </a:solidFill>
                <a:latin typeface="Palatino Linotype"/>
                <a:cs typeface="Palatino Linotype"/>
              </a:rPr>
              <a:t>mudanza </a:t>
            </a:r>
            <a:r>
              <a:rPr dirty="0" sz="1400" spc="-120">
                <a:solidFill>
                  <a:srgbClr val="333333"/>
                </a:solidFill>
                <a:latin typeface="Palatino Linotype"/>
                <a:cs typeface="Palatino Linotype"/>
              </a:rPr>
              <a:t>que</a:t>
            </a:r>
            <a:r>
              <a:rPr dirty="0" sz="1400" spc="-270">
                <a:solidFill>
                  <a:srgbClr val="333333"/>
                </a:solidFill>
                <a:latin typeface="Palatino Linotype"/>
                <a:cs typeface="Palatino Linotype"/>
              </a:rPr>
              <a:t> </a:t>
            </a:r>
            <a:r>
              <a:rPr dirty="0" sz="1400" spc="-145">
                <a:solidFill>
                  <a:srgbClr val="333333"/>
                </a:solidFill>
                <a:latin typeface="Palatino Linotype"/>
                <a:cs typeface="Palatino Linotype"/>
              </a:rPr>
              <a:t>pueda </a:t>
            </a:r>
            <a:r>
              <a:rPr dirty="0" sz="1400" spc="-110">
                <a:solidFill>
                  <a:srgbClr val="333333"/>
                </a:solidFill>
                <a:latin typeface="Palatino Linotype"/>
                <a:cs typeface="Palatino Linotype"/>
              </a:rPr>
              <a:t>necesitar.</a:t>
            </a:r>
            <a:endParaRPr sz="1400">
              <a:latin typeface="Palatino Linotype"/>
              <a:cs typeface="Palatino Linotype"/>
            </a:endParaRPr>
          </a:p>
          <a:p>
            <a:pPr marL="15875" marR="437515">
              <a:lnSpc>
                <a:spcPts val="1540"/>
              </a:lnSpc>
              <a:spcBef>
                <a:spcPts val="1595"/>
              </a:spcBef>
            </a:pPr>
            <a:r>
              <a:rPr dirty="0" sz="1400" spc="-70">
                <a:solidFill>
                  <a:srgbClr val="303030"/>
                </a:solidFill>
                <a:latin typeface="Palatino Linotype"/>
                <a:cs typeface="Palatino Linotype"/>
              </a:rPr>
              <a:t>Planifique </a:t>
            </a:r>
            <a:r>
              <a:rPr dirty="0" sz="1400" spc="-75">
                <a:solidFill>
                  <a:srgbClr val="303030"/>
                </a:solidFill>
                <a:latin typeface="Palatino Linotype"/>
                <a:cs typeface="Palatino Linotype"/>
              </a:rPr>
              <a:t>la </a:t>
            </a:r>
            <a:r>
              <a:rPr dirty="0" sz="1400" spc="-70">
                <a:solidFill>
                  <a:srgbClr val="303030"/>
                </a:solidFill>
                <a:latin typeface="Palatino Linotype"/>
                <a:cs typeface="Palatino Linotype"/>
              </a:rPr>
              <a:t>ruta </a:t>
            </a:r>
            <a:r>
              <a:rPr dirty="0" sz="1400" spc="-90">
                <a:solidFill>
                  <a:srgbClr val="303030"/>
                </a:solidFill>
                <a:latin typeface="Palatino Linotype"/>
                <a:cs typeface="Palatino Linotype"/>
              </a:rPr>
              <a:t>para </a:t>
            </a:r>
            <a:r>
              <a:rPr dirty="0" sz="1400" spc="-80">
                <a:solidFill>
                  <a:srgbClr val="303030"/>
                </a:solidFill>
                <a:latin typeface="Palatino Linotype"/>
                <a:cs typeface="Palatino Linotype"/>
              </a:rPr>
              <a:t>llegar </a:t>
            </a:r>
            <a:r>
              <a:rPr dirty="0" sz="1400" spc="-90">
                <a:solidFill>
                  <a:srgbClr val="303030"/>
                </a:solidFill>
                <a:latin typeface="Palatino Linotype"/>
                <a:cs typeface="Palatino Linotype"/>
              </a:rPr>
              <a:t>a </a:t>
            </a:r>
            <a:r>
              <a:rPr dirty="0" sz="1400" spc="-100">
                <a:solidFill>
                  <a:srgbClr val="303030"/>
                </a:solidFill>
                <a:latin typeface="Palatino Linotype"/>
                <a:cs typeface="Palatino Linotype"/>
              </a:rPr>
              <a:t>su nueva </a:t>
            </a:r>
            <a:r>
              <a:rPr dirty="0" sz="1400" spc="-75">
                <a:solidFill>
                  <a:srgbClr val="303030"/>
                </a:solidFill>
                <a:latin typeface="Palatino Linotype"/>
                <a:cs typeface="Palatino Linotype"/>
              </a:rPr>
              <a:t>casa. Tenga </a:t>
            </a:r>
            <a:r>
              <a:rPr dirty="0" sz="1400" spc="-70">
                <a:solidFill>
                  <a:srgbClr val="303030"/>
                </a:solidFill>
                <a:latin typeface="Palatino Linotype"/>
                <a:cs typeface="Palatino Linotype"/>
              </a:rPr>
              <a:t>en cuenta </a:t>
            </a:r>
            <a:r>
              <a:rPr dirty="0" sz="1400" spc="-75">
                <a:solidFill>
                  <a:srgbClr val="303030"/>
                </a:solidFill>
                <a:latin typeface="Palatino Linotype"/>
                <a:cs typeface="Palatino Linotype"/>
              </a:rPr>
              <a:t>los  </a:t>
            </a:r>
            <a:r>
              <a:rPr dirty="0" sz="1400" spc="-85">
                <a:solidFill>
                  <a:srgbClr val="303030"/>
                </a:solidFill>
                <a:latin typeface="Palatino Linotype"/>
                <a:cs typeface="Palatino Linotype"/>
              </a:rPr>
              <a:t>puentes</a:t>
            </a:r>
            <a:r>
              <a:rPr dirty="0" sz="1400" spc="-45">
                <a:solidFill>
                  <a:srgbClr val="303030"/>
                </a:solidFill>
                <a:latin typeface="Palatino Linotype"/>
                <a:cs typeface="Palatino Linotype"/>
              </a:rPr>
              <a:t> </a:t>
            </a:r>
            <a:r>
              <a:rPr dirty="0" sz="1400" spc="-55">
                <a:solidFill>
                  <a:srgbClr val="303030"/>
                </a:solidFill>
                <a:latin typeface="Palatino Linotype"/>
                <a:cs typeface="Palatino Linotype"/>
              </a:rPr>
              <a:t>o</a:t>
            </a:r>
            <a:r>
              <a:rPr dirty="0" sz="1400" spc="-45">
                <a:solidFill>
                  <a:srgbClr val="303030"/>
                </a:solidFill>
                <a:latin typeface="Palatino Linotype"/>
                <a:cs typeface="Palatino Linotype"/>
              </a:rPr>
              <a:t> </a:t>
            </a:r>
            <a:r>
              <a:rPr dirty="0" sz="1400" spc="-90">
                <a:solidFill>
                  <a:srgbClr val="303030"/>
                </a:solidFill>
                <a:latin typeface="Palatino Linotype"/>
                <a:cs typeface="Palatino Linotype"/>
              </a:rPr>
              <a:t>pasos</a:t>
            </a:r>
            <a:r>
              <a:rPr dirty="0" sz="1400" spc="-45">
                <a:solidFill>
                  <a:srgbClr val="303030"/>
                </a:solidFill>
                <a:latin typeface="Palatino Linotype"/>
                <a:cs typeface="Palatino Linotype"/>
              </a:rPr>
              <a:t> </a:t>
            </a:r>
            <a:r>
              <a:rPr dirty="0" sz="1400" spc="-95">
                <a:solidFill>
                  <a:srgbClr val="303030"/>
                </a:solidFill>
                <a:latin typeface="Palatino Linotype"/>
                <a:cs typeface="Palatino Linotype"/>
              </a:rPr>
              <a:t>elevados</a:t>
            </a:r>
            <a:r>
              <a:rPr dirty="0" sz="1400" spc="-45">
                <a:solidFill>
                  <a:srgbClr val="303030"/>
                </a:solidFill>
                <a:latin typeface="Palatino Linotype"/>
                <a:cs typeface="Palatino Linotype"/>
              </a:rPr>
              <a:t> </a:t>
            </a:r>
            <a:r>
              <a:rPr dirty="0" sz="1400" spc="-90">
                <a:solidFill>
                  <a:srgbClr val="303030"/>
                </a:solidFill>
                <a:latin typeface="Palatino Linotype"/>
                <a:cs typeface="Palatino Linotype"/>
              </a:rPr>
              <a:t>que</a:t>
            </a:r>
            <a:r>
              <a:rPr dirty="0" sz="1400" spc="-45">
                <a:solidFill>
                  <a:srgbClr val="303030"/>
                </a:solidFill>
                <a:latin typeface="Palatino Linotype"/>
                <a:cs typeface="Palatino Linotype"/>
              </a:rPr>
              <a:t> </a:t>
            </a:r>
            <a:r>
              <a:rPr dirty="0" sz="1400" spc="-100">
                <a:solidFill>
                  <a:srgbClr val="303030"/>
                </a:solidFill>
                <a:latin typeface="Palatino Linotype"/>
                <a:cs typeface="Palatino Linotype"/>
              </a:rPr>
              <a:t>puedan</a:t>
            </a:r>
            <a:r>
              <a:rPr dirty="0" sz="1400" spc="-45">
                <a:solidFill>
                  <a:srgbClr val="303030"/>
                </a:solidFill>
                <a:latin typeface="Palatino Linotype"/>
                <a:cs typeface="Palatino Linotype"/>
              </a:rPr>
              <a:t> </a:t>
            </a:r>
            <a:r>
              <a:rPr dirty="0" sz="1400" spc="-65">
                <a:solidFill>
                  <a:srgbClr val="303030"/>
                </a:solidFill>
                <a:latin typeface="Palatino Linotype"/>
                <a:cs typeface="Palatino Linotype"/>
              </a:rPr>
              <a:t>tener</a:t>
            </a:r>
            <a:r>
              <a:rPr dirty="0" sz="1400" spc="-45">
                <a:solidFill>
                  <a:srgbClr val="303030"/>
                </a:solidFill>
                <a:latin typeface="Palatino Linotype"/>
                <a:cs typeface="Palatino Linotype"/>
              </a:rPr>
              <a:t> </a:t>
            </a:r>
            <a:r>
              <a:rPr dirty="0" sz="1400" spc="-90">
                <a:solidFill>
                  <a:srgbClr val="303030"/>
                </a:solidFill>
                <a:latin typeface="Palatino Linotype"/>
                <a:cs typeface="Palatino Linotype"/>
              </a:rPr>
              <a:t>una</a:t>
            </a:r>
            <a:r>
              <a:rPr dirty="0" sz="1400" spc="-45">
                <a:solidFill>
                  <a:srgbClr val="303030"/>
                </a:solidFill>
                <a:latin typeface="Palatino Linotype"/>
                <a:cs typeface="Palatino Linotype"/>
              </a:rPr>
              <a:t> </a:t>
            </a:r>
            <a:r>
              <a:rPr dirty="0" sz="1400" spc="-55">
                <a:solidFill>
                  <a:srgbClr val="303030"/>
                </a:solidFill>
                <a:latin typeface="Palatino Linotype"/>
                <a:cs typeface="Palatino Linotype"/>
              </a:rPr>
              <a:t>restricción</a:t>
            </a:r>
            <a:r>
              <a:rPr dirty="0" sz="1400" spc="-45">
                <a:solidFill>
                  <a:srgbClr val="303030"/>
                </a:solidFill>
                <a:latin typeface="Palatino Linotype"/>
                <a:cs typeface="Palatino Linotype"/>
              </a:rPr>
              <a:t> </a:t>
            </a:r>
            <a:r>
              <a:rPr dirty="0" sz="1400" spc="-105">
                <a:solidFill>
                  <a:srgbClr val="303030"/>
                </a:solidFill>
                <a:latin typeface="Palatino Linotype"/>
                <a:cs typeface="Palatino Linotype"/>
              </a:rPr>
              <a:t>de</a:t>
            </a:r>
            <a:r>
              <a:rPr dirty="0" sz="1400" spc="-45">
                <a:solidFill>
                  <a:srgbClr val="303030"/>
                </a:solidFill>
                <a:latin typeface="Palatino Linotype"/>
                <a:cs typeface="Palatino Linotype"/>
              </a:rPr>
              <a:t> </a:t>
            </a:r>
            <a:r>
              <a:rPr dirty="0" sz="1400" spc="-85">
                <a:solidFill>
                  <a:srgbClr val="303030"/>
                </a:solidFill>
                <a:latin typeface="Palatino Linotype"/>
                <a:cs typeface="Palatino Linotype"/>
              </a:rPr>
              <a:t>paso.</a:t>
            </a:r>
            <a:endParaRPr sz="1400">
              <a:latin typeface="Palatino Linotype"/>
              <a:cs typeface="Palatino Linotype"/>
            </a:endParaRPr>
          </a:p>
          <a:p>
            <a:pPr marL="12700" marR="159385" indent="3175">
              <a:lnSpc>
                <a:spcPct val="93600"/>
              </a:lnSpc>
              <a:spcBef>
                <a:spcPts val="1525"/>
              </a:spcBef>
            </a:pPr>
            <a:r>
              <a:rPr dirty="0" sz="1300" spc="-70">
                <a:solidFill>
                  <a:srgbClr val="333433"/>
                </a:solidFill>
                <a:latin typeface="Palatino Linotype"/>
                <a:cs typeface="Palatino Linotype"/>
              </a:rPr>
              <a:t>Cree </a:t>
            </a:r>
            <a:r>
              <a:rPr dirty="0" sz="1300" spc="-85">
                <a:solidFill>
                  <a:srgbClr val="333433"/>
                </a:solidFill>
                <a:latin typeface="Palatino Linotype"/>
                <a:cs typeface="Palatino Linotype"/>
              </a:rPr>
              <a:t>una </a:t>
            </a:r>
            <a:r>
              <a:rPr dirty="0" sz="1300" spc="-75">
                <a:solidFill>
                  <a:srgbClr val="333433"/>
                </a:solidFill>
                <a:latin typeface="Palatino Linotype"/>
                <a:cs typeface="Palatino Linotype"/>
              </a:rPr>
              <a:t>carpeta </a:t>
            </a:r>
            <a:r>
              <a:rPr dirty="0" sz="1300" spc="-85">
                <a:solidFill>
                  <a:srgbClr val="333433"/>
                </a:solidFill>
                <a:latin typeface="Palatino Linotype"/>
                <a:cs typeface="Palatino Linotype"/>
              </a:rPr>
              <a:t>para </a:t>
            </a:r>
            <a:r>
              <a:rPr dirty="0" sz="1300" spc="-90">
                <a:solidFill>
                  <a:srgbClr val="333433"/>
                </a:solidFill>
                <a:latin typeface="Palatino Linotype"/>
                <a:cs typeface="Palatino Linotype"/>
              </a:rPr>
              <a:t>guardar </a:t>
            </a:r>
            <a:r>
              <a:rPr dirty="0" sz="1300" spc="-95">
                <a:solidFill>
                  <a:srgbClr val="333433"/>
                </a:solidFill>
                <a:latin typeface="Palatino Linotype"/>
                <a:cs typeface="Palatino Linotype"/>
              </a:rPr>
              <a:t>sus </a:t>
            </a:r>
            <a:r>
              <a:rPr dirty="0" sz="1300" spc="-65">
                <a:solidFill>
                  <a:srgbClr val="333433"/>
                </a:solidFill>
                <a:latin typeface="Palatino Linotype"/>
                <a:cs typeface="Palatino Linotype"/>
              </a:rPr>
              <a:t>recibos </a:t>
            </a:r>
            <a:r>
              <a:rPr dirty="0" sz="1300" spc="-100">
                <a:solidFill>
                  <a:srgbClr val="333433"/>
                </a:solidFill>
                <a:latin typeface="Palatino Linotype"/>
                <a:cs typeface="Palatino Linotype"/>
              </a:rPr>
              <a:t>de </a:t>
            </a:r>
            <a:r>
              <a:rPr dirty="0" sz="1300" spc="-85">
                <a:solidFill>
                  <a:srgbClr val="333433"/>
                </a:solidFill>
                <a:latin typeface="Palatino Linotype"/>
                <a:cs typeface="Palatino Linotype"/>
              </a:rPr>
              <a:t>gastos </a:t>
            </a:r>
            <a:r>
              <a:rPr dirty="0" sz="1300" spc="-100">
                <a:solidFill>
                  <a:srgbClr val="333433"/>
                </a:solidFill>
                <a:latin typeface="Palatino Linotype"/>
                <a:cs typeface="Palatino Linotype"/>
              </a:rPr>
              <a:t>de </a:t>
            </a:r>
            <a:r>
              <a:rPr dirty="0" sz="1300" spc="-95">
                <a:solidFill>
                  <a:srgbClr val="333433"/>
                </a:solidFill>
                <a:latin typeface="Palatino Linotype"/>
                <a:cs typeface="Palatino Linotype"/>
              </a:rPr>
              <a:t>mudanza, </a:t>
            </a:r>
            <a:r>
              <a:rPr dirty="0" sz="1300" spc="-114">
                <a:solidFill>
                  <a:srgbClr val="333433"/>
                </a:solidFill>
                <a:latin typeface="Palatino Linotype"/>
                <a:cs typeface="Palatino Linotype"/>
              </a:rPr>
              <a:t>ya </a:t>
            </a:r>
            <a:r>
              <a:rPr dirty="0" sz="1300" spc="-95">
                <a:solidFill>
                  <a:srgbClr val="333433"/>
                </a:solidFill>
                <a:latin typeface="Palatino Linotype"/>
                <a:cs typeface="Palatino Linotype"/>
              </a:rPr>
              <a:t>que  </a:t>
            </a:r>
            <a:r>
              <a:rPr dirty="0" sz="1300" spc="-85">
                <a:solidFill>
                  <a:srgbClr val="333433"/>
                </a:solidFill>
                <a:latin typeface="Palatino Linotype"/>
                <a:cs typeface="Palatino Linotype"/>
              </a:rPr>
              <a:t>algunos </a:t>
            </a:r>
            <a:r>
              <a:rPr dirty="0" sz="1300" spc="-100">
                <a:solidFill>
                  <a:srgbClr val="333433"/>
                </a:solidFill>
                <a:latin typeface="Palatino Linotype"/>
                <a:cs typeface="Palatino Linotype"/>
              </a:rPr>
              <a:t>de </a:t>
            </a:r>
            <a:r>
              <a:rPr dirty="0" sz="1300" spc="-70">
                <a:solidFill>
                  <a:srgbClr val="333433"/>
                </a:solidFill>
                <a:latin typeface="Palatino Linotype"/>
                <a:cs typeface="Palatino Linotype"/>
              </a:rPr>
              <a:t>ellos son </a:t>
            </a:r>
            <a:r>
              <a:rPr dirty="0" sz="1300" spc="-85">
                <a:solidFill>
                  <a:srgbClr val="333433"/>
                </a:solidFill>
                <a:latin typeface="Palatino Linotype"/>
                <a:cs typeface="Palatino Linotype"/>
              </a:rPr>
              <a:t>deducibles </a:t>
            </a:r>
            <a:r>
              <a:rPr dirty="0" sz="1300" spc="-100">
                <a:solidFill>
                  <a:srgbClr val="333433"/>
                </a:solidFill>
                <a:latin typeface="Palatino Linotype"/>
                <a:cs typeface="Palatino Linotype"/>
              </a:rPr>
              <a:t>de </a:t>
            </a:r>
            <a:r>
              <a:rPr dirty="0" sz="1300" spc="-80">
                <a:solidFill>
                  <a:srgbClr val="333433"/>
                </a:solidFill>
                <a:latin typeface="Palatino Linotype"/>
                <a:cs typeface="Palatino Linotype"/>
              </a:rPr>
              <a:t>impuestos. </a:t>
            </a:r>
            <a:r>
              <a:rPr dirty="0" sz="1300" spc="-65">
                <a:solidFill>
                  <a:srgbClr val="333433"/>
                </a:solidFill>
                <a:latin typeface="Palatino Linotype"/>
                <a:cs typeface="Palatino Linotype"/>
              </a:rPr>
              <a:t>El alojamiento, </a:t>
            </a:r>
            <a:r>
              <a:rPr dirty="0" sz="1300" spc="-80">
                <a:solidFill>
                  <a:srgbClr val="333433"/>
                </a:solidFill>
                <a:latin typeface="Palatino Linotype"/>
                <a:cs typeface="Palatino Linotype"/>
              </a:rPr>
              <a:t>las comidas </a:t>
            </a:r>
            <a:r>
              <a:rPr dirty="0" sz="1300" spc="-130">
                <a:solidFill>
                  <a:srgbClr val="333433"/>
                </a:solidFill>
                <a:latin typeface="Palatino Linotype"/>
                <a:cs typeface="Palatino Linotype"/>
              </a:rPr>
              <a:t>y </a:t>
            </a:r>
            <a:r>
              <a:rPr dirty="0" sz="1300" spc="-75">
                <a:solidFill>
                  <a:srgbClr val="333433"/>
                </a:solidFill>
                <a:latin typeface="Palatino Linotype"/>
                <a:cs typeface="Palatino Linotype"/>
              </a:rPr>
              <a:t>el  </a:t>
            </a:r>
            <a:r>
              <a:rPr dirty="0" sz="1300" spc="-70">
                <a:solidFill>
                  <a:srgbClr val="333433"/>
                </a:solidFill>
                <a:latin typeface="Palatino Linotype"/>
                <a:cs typeface="Palatino Linotype"/>
              </a:rPr>
              <a:t>combustible son </a:t>
            </a:r>
            <a:r>
              <a:rPr dirty="0" sz="1300" spc="-85">
                <a:solidFill>
                  <a:srgbClr val="333433"/>
                </a:solidFill>
                <a:latin typeface="Palatino Linotype"/>
                <a:cs typeface="Palatino Linotype"/>
              </a:rPr>
              <a:t>algunos </a:t>
            </a:r>
            <a:r>
              <a:rPr dirty="0" sz="1300" spc="-100">
                <a:solidFill>
                  <a:srgbClr val="333433"/>
                </a:solidFill>
                <a:latin typeface="Palatino Linotype"/>
                <a:cs typeface="Palatino Linotype"/>
              </a:rPr>
              <a:t>de </a:t>
            </a:r>
            <a:r>
              <a:rPr dirty="0" sz="1300" spc="-70">
                <a:solidFill>
                  <a:srgbClr val="333433"/>
                </a:solidFill>
                <a:latin typeface="Palatino Linotype"/>
                <a:cs typeface="Palatino Linotype"/>
              </a:rPr>
              <a:t>los </a:t>
            </a:r>
            <a:r>
              <a:rPr dirty="0" sz="1300" spc="-75">
                <a:solidFill>
                  <a:srgbClr val="333433"/>
                </a:solidFill>
                <a:latin typeface="Palatino Linotype"/>
                <a:cs typeface="Palatino Linotype"/>
              </a:rPr>
              <a:t>elementos </a:t>
            </a:r>
            <a:r>
              <a:rPr dirty="0" sz="1300" spc="-90">
                <a:solidFill>
                  <a:srgbClr val="333433"/>
                </a:solidFill>
                <a:latin typeface="Palatino Linotype"/>
                <a:cs typeface="Palatino Linotype"/>
              </a:rPr>
              <a:t>que </a:t>
            </a:r>
            <a:r>
              <a:rPr dirty="0" sz="1300" spc="-105">
                <a:solidFill>
                  <a:srgbClr val="333433"/>
                </a:solidFill>
                <a:latin typeface="Palatino Linotype"/>
                <a:cs typeface="Palatino Linotype"/>
              </a:rPr>
              <a:t>puede </a:t>
            </a:r>
            <a:r>
              <a:rPr dirty="0" sz="1300" spc="-70">
                <a:solidFill>
                  <a:srgbClr val="333433"/>
                </a:solidFill>
                <a:latin typeface="Palatino Linotype"/>
                <a:cs typeface="Palatino Linotype"/>
              </a:rPr>
              <a:t>reclamar en </a:t>
            </a:r>
            <a:r>
              <a:rPr dirty="0" sz="1300" spc="-100">
                <a:solidFill>
                  <a:srgbClr val="333433"/>
                </a:solidFill>
                <a:latin typeface="Palatino Linotype"/>
                <a:cs typeface="Palatino Linotype"/>
              </a:rPr>
              <a:t>sus  </a:t>
            </a:r>
            <a:r>
              <a:rPr dirty="0" sz="1300" spc="-80">
                <a:solidFill>
                  <a:srgbClr val="333433"/>
                </a:solidFill>
                <a:latin typeface="Palatino Linotype"/>
                <a:cs typeface="Palatino Linotype"/>
              </a:rPr>
              <a:t>impuestos.</a:t>
            </a:r>
            <a:endParaRPr sz="1300">
              <a:latin typeface="Palatino Linotype"/>
              <a:cs typeface="Palatino Linotype"/>
            </a:endParaRPr>
          </a:p>
          <a:p>
            <a:pPr algn="just" marL="12700" marR="5080" indent="10795">
              <a:lnSpc>
                <a:spcPct val="92700"/>
              </a:lnSpc>
              <a:spcBef>
                <a:spcPts val="1510"/>
              </a:spcBef>
            </a:pPr>
            <a:r>
              <a:rPr dirty="0" sz="1400" spc="-85">
                <a:solidFill>
                  <a:srgbClr val="333333"/>
                </a:solidFill>
                <a:latin typeface="Palatino Linotype"/>
                <a:cs typeface="Palatino Linotype"/>
              </a:rPr>
              <a:t>Desarrolle </a:t>
            </a:r>
            <a:r>
              <a:rPr dirty="0" sz="1400" spc="-90">
                <a:solidFill>
                  <a:srgbClr val="333333"/>
                </a:solidFill>
                <a:latin typeface="Palatino Linotype"/>
                <a:cs typeface="Palatino Linotype"/>
              </a:rPr>
              <a:t>un </a:t>
            </a:r>
            <a:r>
              <a:rPr dirty="0" sz="1400" spc="-95">
                <a:solidFill>
                  <a:srgbClr val="333333"/>
                </a:solidFill>
                <a:latin typeface="Palatino Linotype"/>
                <a:cs typeface="Palatino Linotype"/>
              </a:rPr>
              <a:t>plan </a:t>
            </a:r>
            <a:r>
              <a:rPr dirty="0" sz="1400" spc="-100">
                <a:solidFill>
                  <a:srgbClr val="333333"/>
                </a:solidFill>
                <a:latin typeface="Palatino Linotype"/>
                <a:cs typeface="Palatino Linotype"/>
              </a:rPr>
              <a:t>para </a:t>
            </a:r>
            <a:r>
              <a:rPr dirty="0" sz="1400" spc="-90">
                <a:solidFill>
                  <a:srgbClr val="333333"/>
                </a:solidFill>
                <a:latin typeface="Palatino Linotype"/>
                <a:cs typeface="Palatino Linotype"/>
              </a:rPr>
              <a:t>empacar: </a:t>
            </a:r>
            <a:r>
              <a:rPr dirty="0" sz="1400" spc="-110">
                <a:solidFill>
                  <a:srgbClr val="333333"/>
                </a:solidFill>
                <a:latin typeface="Palatino Linotype"/>
                <a:cs typeface="Palatino Linotype"/>
              </a:rPr>
              <a:t>empaque </a:t>
            </a:r>
            <a:r>
              <a:rPr dirty="0" sz="1400" spc="-90">
                <a:solidFill>
                  <a:srgbClr val="333333"/>
                </a:solidFill>
                <a:latin typeface="Palatino Linotype"/>
                <a:cs typeface="Palatino Linotype"/>
              </a:rPr>
              <a:t>las </a:t>
            </a:r>
            <a:r>
              <a:rPr dirty="0" sz="1400" spc="-85">
                <a:solidFill>
                  <a:srgbClr val="333333"/>
                </a:solidFill>
                <a:latin typeface="Palatino Linotype"/>
                <a:cs typeface="Palatino Linotype"/>
              </a:rPr>
              <a:t>cosas </a:t>
            </a:r>
            <a:r>
              <a:rPr dirty="0" sz="1400" spc="-100">
                <a:solidFill>
                  <a:srgbClr val="333333"/>
                </a:solidFill>
                <a:latin typeface="Palatino Linotype"/>
                <a:cs typeface="Palatino Linotype"/>
              </a:rPr>
              <a:t>que usará </a:t>
            </a:r>
            <a:r>
              <a:rPr dirty="0" sz="1400" spc="-105">
                <a:solidFill>
                  <a:srgbClr val="333333"/>
                </a:solidFill>
                <a:latin typeface="Palatino Linotype"/>
                <a:cs typeface="Palatino Linotype"/>
              </a:rPr>
              <a:t>más </a:t>
            </a:r>
            <a:r>
              <a:rPr dirty="0" sz="1400" spc="-85">
                <a:solidFill>
                  <a:srgbClr val="333333"/>
                </a:solidFill>
                <a:latin typeface="Palatino Linotype"/>
                <a:cs typeface="Palatino Linotype"/>
              </a:rPr>
              <a:t>al </a:t>
            </a:r>
            <a:r>
              <a:rPr dirty="0" sz="1400" spc="-80">
                <a:solidFill>
                  <a:srgbClr val="333333"/>
                </a:solidFill>
                <a:latin typeface="Palatino Linotype"/>
                <a:cs typeface="Palatino Linotype"/>
              </a:rPr>
              <a:t>final,  </a:t>
            </a:r>
            <a:r>
              <a:rPr dirty="0" sz="1400" spc="-140">
                <a:solidFill>
                  <a:srgbClr val="333333"/>
                </a:solidFill>
                <a:latin typeface="Palatino Linotype"/>
                <a:cs typeface="Palatino Linotype"/>
              </a:rPr>
              <a:t>y </a:t>
            </a:r>
            <a:r>
              <a:rPr dirty="0" sz="1400" spc="-105">
                <a:solidFill>
                  <a:srgbClr val="333333"/>
                </a:solidFill>
                <a:latin typeface="Palatino Linotype"/>
                <a:cs typeface="Palatino Linotype"/>
              </a:rPr>
              <a:t>luego asegúrese </a:t>
            </a:r>
            <a:r>
              <a:rPr dirty="0" sz="1400" spc="-110">
                <a:solidFill>
                  <a:srgbClr val="333333"/>
                </a:solidFill>
                <a:latin typeface="Palatino Linotype"/>
                <a:cs typeface="Palatino Linotype"/>
              </a:rPr>
              <a:t>de </a:t>
            </a:r>
            <a:r>
              <a:rPr dirty="0" sz="1400" spc="-100">
                <a:solidFill>
                  <a:srgbClr val="333333"/>
                </a:solidFill>
                <a:latin typeface="Palatino Linotype"/>
                <a:cs typeface="Palatino Linotype"/>
              </a:rPr>
              <a:t>que </a:t>
            </a:r>
            <a:r>
              <a:rPr dirty="0" sz="1400" spc="-90">
                <a:solidFill>
                  <a:srgbClr val="333333"/>
                </a:solidFill>
                <a:latin typeface="Palatino Linotype"/>
                <a:cs typeface="Palatino Linotype"/>
              </a:rPr>
              <a:t>las </a:t>
            </a:r>
            <a:r>
              <a:rPr dirty="0" sz="1400" spc="-85">
                <a:solidFill>
                  <a:srgbClr val="333333"/>
                </a:solidFill>
                <a:latin typeface="Palatino Linotype"/>
                <a:cs typeface="Palatino Linotype"/>
              </a:rPr>
              <a:t>cosas </a:t>
            </a:r>
            <a:r>
              <a:rPr dirty="0" sz="1400" spc="-100">
                <a:solidFill>
                  <a:srgbClr val="333333"/>
                </a:solidFill>
                <a:latin typeface="Palatino Linotype"/>
                <a:cs typeface="Palatino Linotype"/>
              </a:rPr>
              <a:t>que </a:t>
            </a:r>
            <a:r>
              <a:rPr dirty="0" sz="1400" spc="-80">
                <a:solidFill>
                  <a:srgbClr val="333333"/>
                </a:solidFill>
                <a:latin typeface="Palatino Linotype"/>
                <a:cs typeface="Palatino Linotype"/>
              </a:rPr>
              <a:t>necesitará </a:t>
            </a:r>
            <a:r>
              <a:rPr dirty="0" sz="1400" spc="-85">
                <a:solidFill>
                  <a:srgbClr val="333333"/>
                </a:solidFill>
                <a:latin typeface="Palatino Linotype"/>
                <a:cs typeface="Palatino Linotype"/>
              </a:rPr>
              <a:t>primero </a:t>
            </a:r>
            <a:r>
              <a:rPr dirty="0" sz="1400" spc="-100">
                <a:solidFill>
                  <a:srgbClr val="333333"/>
                </a:solidFill>
                <a:latin typeface="Palatino Linotype"/>
                <a:cs typeface="Palatino Linotype"/>
              </a:rPr>
              <a:t>una </a:t>
            </a:r>
            <a:r>
              <a:rPr dirty="0" sz="1400" spc="-130">
                <a:solidFill>
                  <a:srgbClr val="333333"/>
                </a:solidFill>
                <a:latin typeface="Palatino Linotype"/>
                <a:cs typeface="Palatino Linotype"/>
              </a:rPr>
              <a:t>vez </a:t>
            </a:r>
            <a:r>
              <a:rPr dirty="0" sz="1400" spc="-110">
                <a:solidFill>
                  <a:srgbClr val="333333"/>
                </a:solidFill>
                <a:latin typeface="Palatino Linotype"/>
                <a:cs typeface="Palatino Linotype"/>
              </a:rPr>
              <a:t>que  </a:t>
            </a:r>
            <a:r>
              <a:rPr dirty="0" sz="1400" spc="-105">
                <a:solidFill>
                  <a:srgbClr val="333333"/>
                </a:solidFill>
                <a:latin typeface="Palatino Linotype"/>
                <a:cs typeface="Palatino Linotype"/>
              </a:rPr>
              <a:t>llegue </a:t>
            </a:r>
            <a:r>
              <a:rPr dirty="0" sz="1400" spc="-90">
                <a:solidFill>
                  <a:srgbClr val="333333"/>
                </a:solidFill>
                <a:latin typeface="Palatino Linotype"/>
                <a:cs typeface="Palatino Linotype"/>
              </a:rPr>
              <a:t>a </a:t>
            </a:r>
            <a:r>
              <a:rPr dirty="0" sz="1400" spc="-105">
                <a:solidFill>
                  <a:srgbClr val="333333"/>
                </a:solidFill>
                <a:latin typeface="Palatino Linotype"/>
                <a:cs typeface="Palatino Linotype"/>
              </a:rPr>
              <a:t>su nuevo </a:t>
            </a:r>
            <a:r>
              <a:rPr dirty="0" sz="1400" spc="-95">
                <a:solidFill>
                  <a:srgbClr val="333333"/>
                </a:solidFill>
                <a:latin typeface="Palatino Linotype"/>
                <a:cs typeface="Palatino Linotype"/>
              </a:rPr>
              <a:t>hogar </a:t>
            </a:r>
            <a:r>
              <a:rPr dirty="0" sz="1400" spc="-85">
                <a:solidFill>
                  <a:srgbClr val="333333"/>
                </a:solidFill>
                <a:latin typeface="Palatino Linotype"/>
                <a:cs typeface="Palatino Linotype"/>
              </a:rPr>
              <a:t>estarán</a:t>
            </a:r>
            <a:r>
              <a:rPr dirty="0" sz="1400" spc="15">
                <a:solidFill>
                  <a:srgbClr val="333333"/>
                </a:solidFill>
                <a:latin typeface="Palatino Linotype"/>
                <a:cs typeface="Palatino Linotype"/>
              </a:rPr>
              <a:t> </a:t>
            </a:r>
            <a:r>
              <a:rPr dirty="0" sz="1400" spc="-90">
                <a:solidFill>
                  <a:srgbClr val="333333"/>
                </a:solidFill>
                <a:latin typeface="Palatino Linotype"/>
                <a:cs typeface="Palatino Linotype"/>
              </a:rPr>
              <a:t>disponibles.</a:t>
            </a:r>
            <a:endParaRPr sz="1400">
              <a:latin typeface="Palatino Linotype"/>
              <a:cs typeface="Palatino Linotype"/>
            </a:endParaRPr>
          </a:p>
          <a:p>
            <a:pPr marL="38100">
              <a:lnSpc>
                <a:spcPct val="100000"/>
              </a:lnSpc>
              <a:spcBef>
                <a:spcPts val="1435"/>
              </a:spcBef>
            </a:pPr>
            <a:r>
              <a:rPr dirty="0" sz="1400" spc="-120">
                <a:solidFill>
                  <a:srgbClr val="313131"/>
                </a:solidFill>
                <a:latin typeface="Palatino Linotype"/>
                <a:cs typeface="Palatino Linotype"/>
              </a:rPr>
              <a:t>Notifique </a:t>
            </a:r>
            <a:r>
              <a:rPr dirty="0" sz="1400" spc="-125">
                <a:solidFill>
                  <a:srgbClr val="313131"/>
                </a:solidFill>
                <a:latin typeface="Palatino Linotype"/>
                <a:cs typeface="Palatino Linotype"/>
              </a:rPr>
              <a:t>su </a:t>
            </a:r>
            <a:r>
              <a:rPr dirty="0" sz="1400" spc="-145">
                <a:solidFill>
                  <a:srgbClr val="313131"/>
                </a:solidFill>
                <a:latin typeface="Palatino Linotype"/>
                <a:cs typeface="Palatino Linotype"/>
              </a:rPr>
              <a:t>mudanza </a:t>
            </a:r>
            <a:r>
              <a:rPr dirty="0" sz="1400" spc="-90">
                <a:solidFill>
                  <a:srgbClr val="313131"/>
                </a:solidFill>
                <a:latin typeface="Palatino Linotype"/>
                <a:cs typeface="Palatino Linotype"/>
              </a:rPr>
              <a:t>a</a:t>
            </a:r>
            <a:r>
              <a:rPr dirty="0" sz="1400" spc="-270">
                <a:solidFill>
                  <a:srgbClr val="313131"/>
                </a:solidFill>
                <a:latin typeface="Palatino Linotype"/>
                <a:cs typeface="Palatino Linotype"/>
              </a:rPr>
              <a:t> </a:t>
            </a:r>
            <a:r>
              <a:rPr dirty="0" sz="1400" spc="-125">
                <a:solidFill>
                  <a:srgbClr val="313131"/>
                </a:solidFill>
                <a:latin typeface="Palatino Linotype"/>
                <a:cs typeface="Palatino Linotype"/>
              </a:rPr>
              <a:t>amigos, </a:t>
            </a:r>
            <a:r>
              <a:rPr dirty="0" sz="1400" spc="-120">
                <a:solidFill>
                  <a:srgbClr val="313131"/>
                </a:solidFill>
                <a:latin typeface="Palatino Linotype"/>
                <a:cs typeface="Palatino Linotype"/>
              </a:rPr>
              <a:t>familiares </a:t>
            </a:r>
            <a:r>
              <a:rPr dirty="0" sz="1400" spc="-140">
                <a:solidFill>
                  <a:srgbClr val="313131"/>
                </a:solidFill>
                <a:latin typeface="Palatino Linotype"/>
                <a:cs typeface="Palatino Linotype"/>
              </a:rPr>
              <a:t>y </a:t>
            </a:r>
            <a:r>
              <a:rPr dirty="0" sz="1400" spc="-135">
                <a:solidFill>
                  <a:srgbClr val="313131"/>
                </a:solidFill>
                <a:latin typeface="Palatino Linotype"/>
                <a:cs typeface="Palatino Linotype"/>
              </a:rPr>
              <a:t>empresas.</a:t>
            </a:r>
            <a:endParaRPr sz="1400">
              <a:latin typeface="Palatino Linotype"/>
              <a:cs typeface="Palatino Linotype"/>
            </a:endParaRPr>
          </a:p>
          <a:p>
            <a:pPr marL="12700" marR="288290" indent="10795">
              <a:lnSpc>
                <a:spcPts val="1590"/>
              </a:lnSpc>
              <a:spcBef>
                <a:spcPts val="1495"/>
              </a:spcBef>
            </a:pPr>
            <a:r>
              <a:rPr dirty="0" sz="1400" spc="-35">
                <a:solidFill>
                  <a:srgbClr val="30302F"/>
                </a:solidFill>
                <a:latin typeface="Palatino Linotype"/>
                <a:cs typeface="Palatino Linotype"/>
              </a:rPr>
              <a:t>Notificar </a:t>
            </a:r>
            <a:r>
              <a:rPr dirty="0" sz="1400" spc="-90">
                <a:solidFill>
                  <a:srgbClr val="30302F"/>
                </a:solidFill>
                <a:latin typeface="Palatino Linotype"/>
                <a:cs typeface="Palatino Linotype"/>
              </a:rPr>
              <a:t>a </a:t>
            </a:r>
            <a:r>
              <a:rPr dirty="0" sz="1400" spc="-60">
                <a:solidFill>
                  <a:srgbClr val="30302F"/>
                </a:solidFill>
                <a:latin typeface="Palatino Linotype"/>
                <a:cs typeface="Palatino Linotype"/>
              </a:rPr>
              <a:t>las </a:t>
            </a:r>
            <a:r>
              <a:rPr dirty="0" sz="1400" spc="-55">
                <a:solidFill>
                  <a:srgbClr val="30302F"/>
                </a:solidFill>
                <a:latin typeface="Palatino Linotype"/>
                <a:cs typeface="Palatino Linotype"/>
              </a:rPr>
              <a:t>autoridades </a:t>
            </a:r>
            <a:r>
              <a:rPr dirty="0" sz="1400" spc="-45">
                <a:solidFill>
                  <a:srgbClr val="30302F"/>
                </a:solidFill>
                <a:latin typeface="Palatino Linotype"/>
                <a:cs typeface="Palatino Linotype"/>
              </a:rPr>
              <a:t>fiscales </a:t>
            </a:r>
            <a:r>
              <a:rPr dirty="0" sz="1400" spc="-55">
                <a:solidFill>
                  <a:srgbClr val="30302F"/>
                </a:solidFill>
                <a:latin typeface="Palatino Linotype"/>
                <a:cs typeface="Palatino Linotype"/>
              </a:rPr>
              <a:t>federales </a:t>
            </a:r>
            <a:r>
              <a:rPr dirty="0" sz="1400" spc="-140">
                <a:solidFill>
                  <a:srgbClr val="30302F"/>
                </a:solidFill>
                <a:latin typeface="Palatino Linotype"/>
                <a:cs typeface="Palatino Linotype"/>
              </a:rPr>
              <a:t>y </a:t>
            </a:r>
            <a:r>
              <a:rPr dirty="0" sz="1400" spc="-45">
                <a:solidFill>
                  <a:srgbClr val="30302F"/>
                </a:solidFill>
                <a:latin typeface="Palatino Linotype"/>
                <a:cs typeface="Palatino Linotype"/>
              </a:rPr>
              <a:t>estatales, </a:t>
            </a:r>
            <a:r>
              <a:rPr dirty="0" sz="1400" spc="-55">
                <a:solidFill>
                  <a:srgbClr val="30302F"/>
                </a:solidFill>
                <a:latin typeface="Palatino Linotype"/>
                <a:cs typeface="Palatino Linotype"/>
              </a:rPr>
              <a:t>así </a:t>
            </a:r>
            <a:r>
              <a:rPr dirty="0" sz="1400" spc="-40">
                <a:solidFill>
                  <a:srgbClr val="30302F"/>
                </a:solidFill>
                <a:latin typeface="Palatino Linotype"/>
                <a:cs typeface="Palatino Linotype"/>
              </a:rPr>
              <a:t>como </a:t>
            </a:r>
            <a:r>
              <a:rPr dirty="0" sz="1400" spc="-90">
                <a:solidFill>
                  <a:srgbClr val="30302F"/>
                </a:solidFill>
                <a:latin typeface="Palatino Linotype"/>
                <a:cs typeface="Palatino Linotype"/>
              </a:rPr>
              <a:t>a  </a:t>
            </a:r>
            <a:r>
              <a:rPr dirty="0" sz="1400" spc="-50">
                <a:solidFill>
                  <a:srgbClr val="30302F"/>
                </a:solidFill>
                <a:latin typeface="Palatino Linotype"/>
                <a:cs typeface="Palatino Linotype"/>
              </a:rPr>
              <a:t>cualquier </a:t>
            </a:r>
            <a:r>
              <a:rPr dirty="0" sz="1400" spc="-30">
                <a:solidFill>
                  <a:srgbClr val="30302F"/>
                </a:solidFill>
                <a:latin typeface="Palatino Linotype"/>
                <a:cs typeface="Palatino Linotype"/>
              </a:rPr>
              <a:t>otro </a:t>
            </a:r>
            <a:r>
              <a:rPr dirty="0" sz="1400" spc="-50">
                <a:solidFill>
                  <a:srgbClr val="30302F"/>
                </a:solidFill>
                <a:latin typeface="Palatino Linotype"/>
                <a:cs typeface="Palatino Linotype"/>
              </a:rPr>
              <a:t>organismo</a:t>
            </a:r>
            <a:r>
              <a:rPr dirty="0" sz="1400" spc="90">
                <a:solidFill>
                  <a:srgbClr val="30302F"/>
                </a:solidFill>
                <a:latin typeface="Palatino Linotype"/>
                <a:cs typeface="Palatino Linotype"/>
              </a:rPr>
              <a:t> </a:t>
            </a:r>
            <a:r>
              <a:rPr dirty="0" sz="1400" spc="-50">
                <a:solidFill>
                  <a:srgbClr val="30302F"/>
                </a:solidFill>
                <a:latin typeface="Palatino Linotype"/>
                <a:cs typeface="Palatino Linotype"/>
              </a:rPr>
              <a:t>gubernamental.</a:t>
            </a:r>
            <a:endParaRPr sz="1400">
              <a:latin typeface="Palatino Linotype"/>
              <a:cs typeface="Palatino Linotyp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824805"/>
            <a:ext cx="253792" cy="406815"/>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0" y="1649605"/>
            <a:ext cx="1041297" cy="190345"/>
          </a:xfrm>
          <a:prstGeom prst="rect">
            <a:avLst/>
          </a:prstGeom>
          <a:blipFill>
            <a:blip r:embed="rId4" cstate="print"/>
            <a:stretch>
              <a:fillRect/>
            </a:stretch>
          </a:blipFill>
        </p:spPr>
        <p:txBody>
          <a:bodyPr wrap="square" lIns="0" tIns="0" rIns="0" bIns="0" rtlCol="0"/>
          <a:lstStyle/>
          <a:p/>
        </p:txBody>
      </p:sp>
      <p:sp>
        <p:nvSpPr>
          <p:cNvPr id="5" name="object 5"/>
          <p:cNvSpPr/>
          <p:nvPr/>
        </p:nvSpPr>
        <p:spPr>
          <a:xfrm>
            <a:off x="1638554" y="0"/>
            <a:ext cx="6113418" cy="4198721"/>
          </a:xfrm>
          <a:prstGeom prst="rect">
            <a:avLst/>
          </a:prstGeom>
          <a:blipFill>
            <a:blip r:embed="rId5" cstate="print"/>
            <a:stretch>
              <a:fillRect/>
            </a:stretch>
          </a:blipFill>
        </p:spPr>
        <p:txBody>
          <a:bodyPr wrap="square" lIns="0" tIns="0" rIns="0" bIns="0" rtlCol="0"/>
          <a:lstStyle/>
          <a:p/>
        </p:txBody>
      </p:sp>
      <p:sp>
        <p:nvSpPr>
          <p:cNvPr id="6" name="object 6"/>
          <p:cNvSpPr/>
          <p:nvPr/>
        </p:nvSpPr>
        <p:spPr>
          <a:xfrm>
            <a:off x="0" y="9490986"/>
            <a:ext cx="7751872" cy="544908"/>
          </a:xfrm>
          <a:prstGeom prst="rect">
            <a:avLst/>
          </a:prstGeom>
          <a:blipFill>
            <a:blip r:embed="rId6" cstate="print"/>
            <a:stretch>
              <a:fillRect/>
            </a:stretch>
          </a:blipFill>
        </p:spPr>
        <p:txBody>
          <a:bodyPr wrap="square" lIns="0" tIns="0" rIns="0" bIns="0" rtlCol="0"/>
          <a:lstStyle/>
          <a:p/>
        </p:txBody>
      </p:sp>
      <p:sp>
        <p:nvSpPr>
          <p:cNvPr id="7" name="object 7"/>
          <p:cNvSpPr txBox="1"/>
          <p:nvPr/>
        </p:nvSpPr>
        <p:spPr>
          <a:xfrm>
            <a:off x="1032383" y="4414526"/>
            <a:ext cx="5454650" cy="4850130"/>
          </a:xfrm>
          <a:prstGeom prst="rect">
            <a:avLst/>
          </a:prstGeom>
        </p:spPr>
        <p:txBody>
          <a:bodyPr wrap="square" lIns="0" tIns="109855" rIns="0" bIns="0" rtlCol="0" vert="horz">
            <a:spAutoFit/>
          </a:bodyPr>
          <a:lstStyle/>
          <a:p>
            <a:pPr marL="772160">
              <a:lnSpc>
                <a:spcPct val="100000"/>
              </a:lnSpc>
              <a:spcBef>
                <a:spcPts val="865"/>
              </a:spcBef>
            </a:pPr>
            <a:r>
              <a:rPr dirty="0" sz="2000" spc="-100" b="1">
                <a:solidFill>
                  <a:srgbClr val="1B1B1B"/>
                </a:solidFill>
                <a:latin typeface="Times New Roman"/>
                <a:cs typeface="Times New Roman"/>
              </a:rPr>
              <a:t>LISTA</a:t>
            </a:r>
            <a:r>
              <a:rPr dirty="0" sz="2000" spc="-245" b="1">
                <a:solidFill>
                  <a:srgbClr val="1B1B1B"/>
                </a:solidFill>
                <a:latin typeface="Times New Roman"/>
                <a:cs typeface="Times New Roman"/>
              </a:rPr>
              <a:t> </a:t>
            </a:r>
            <a:r>
              <a:rPr dirty="0" sz="2000" spc="-60" b="1">
                <a:solidFill>
                  <a:srgbClr val="1B1B1B"/>
                </a:solidFill>
                <a:latin typeface="Times New Roman"/>
                <a:cs typeface="Times New Roman"/>
              </a:rPr>
              <a:t>DE</a:t>
            </a:r>
            <a:r>
              <a:rPr dirty="0" sz="2000" spc="-245" b="1">
                <a:solidFill>
                  <a:srgbClr val="1B1B1B"/>
                </a:solidFill>
                <a:latin typeface="Times New Roman"/>
                <a:cs typeface="Times New Roman"/>
              </a:rPr>
              <a:t> </a:t>
            </a:r>
            <a:r>
              <a:rPr dirty="0" sz="2000" spc="-105" b="1">
                <a:solidFill>
                  <a:srgbClr val="1B1B1B"/>
                </a:solidFill>
                <a:latin typeface="Times New Roman"/>
                <a:cs typeface="Times New Roman"/>
              </a:rPr>
              <a:t>CONTROL</a:t>
            </a:r>
            <a:r>
              <a:rPr dirty="0" sz="2000" spc="-245" b="1">
                <a:solidFill>
                  <a:srgbClr val="1B1B1B"/>
                </a:solidFill>
                <a:latin typeface="Times New Roman"/>
                <a:cs typeface="Times New Roman"/>
              </a:rPr>
              <a:t> </a:t>
            </a:r>
            <a:r>
              <a:rPr dirty="0" sz="2000" spc="-60" b="1">
                <a:solidFill>
                  <a:srgbClr val="1B1B1B"/>
                </a:solidFill>
                <a:latin typeface="Times New Roman"/>
                <a:cs typeface="Times New Roman"/>
              </a:rPr>
              <a:t>DE</a:t>
            </a:r>
            <a:r>
              <a:rPr dirty="0" sz="2000" spc="-245" b="1">
                <a:solidFill>
                  <a:srgbClr val="1B1B1B"/>
                </a:solidFill>
                <a:latin typeface="Times New Roman"/>
                <a:cs typeface="Times New Roman"/>
              </a:rPr>
              <a:t> </a:t>
            </a:r>
            <a:r>
              <a:rPr dirty="0" sz="2000" spc="-60" b="1">
                <a:solidFill>
                  <a:srgbClr val="1B1B1B"/>
                </a:solidFill>
                <a:latin typeface="Times New Roman"/>
                <a:cs typeface="Times New Roman"/>
              </a:rPr>
              <a:t>LA</a:t>
            </a:r>
            <a:r>
              <a:rPr dirty="0" sz="2000" spc="-240" b="1">
                <a:solidFill>
                  <a:srgbClr val="1B1B1B"/>
                </a:solidFill>
                <a:latin typeface="Times New Roman"/>
                <a:cs typeface="Times New Roman"/>
              </a:rPr>
              <a:t> </a:t>
            </a:r>
            <a:r>
              <a:rPr dirty="0" sz="2000" spc="-120" b="1">
                <a:solidFill>
                  <a:srgbClr val="1B1B1B"/>
                </a:solidFill>
                <a:latin typeface="Times New Roman"/>
                <a:cs typeface="Times New Roman"/>
              </a:rPr>
              <a:t>MUDANZA</a:t>
            </a:r>
            <a:endParaRPr sz="2000">
              <a:latin typeface="Times New Roman"/>
              <a:cs typeface="Times New Roman"/>
            </a:endParaRPr>
          </a:p>
          <a:p>
            <a:pPr marL="2092960">
              <a:lnSpc>
                <a:spcPct val="100000"/>
              </a:lnSpc>
              <a:spcBef>
                <a:spcPts val="615"/>
              </a:spcBef>
            </a:pPr>
            <a:r>
              <a:rPr dirty="0" sz="1600" spc="50" i="1">
                <a:solidFill>
                  <a:srgbClr val="525353"/>
                </a:solidFill>
                <a:latin typeface="Cambria"/>
                <a:cs typeface="Cambria"/>
              </a:rPr>
              <a:t>Dos </a:t>
            </a:r>
            <a:r>
              <a:rPr dirty="0" sz="1600" spc="45" i="1">
                <a:solidFill>
                  <a:srgbClr val="525353"/>
                </a:solidFill>
                <a:latin typeface="Cambria"/>
                <a:cs typeface="Cambria"/>
              </a:rPr>
              <a:t>semanas</a:t>
            </a:r>
            <a:r>
              <a:rPr dirty="0" sz="1600" spc="-114" i="1">
                <a:solidFill>
                  <a:srgbClr val="525353"/>
                </a:solidFill>
                <a:latin typeface="Cambria"/>
                <a:cs typeface="Cambria"/>
              </a:rPr>
              <a:t> </a:t>
            </a:r>
            <a:r>
              <a:rPr dirty="0" sz="1600" spc="40" i="1">
                <a:solidFill>
                  <a:srgbClr val="525353"/>
                </a:solidFill>
                <a:latin typeface="Cambria"/>
                <a:cs typeface="Cambria"/>
              </a:rPr>
              <a:t>antes</a:t>
            </a:r>
            <a:endParaRPr sz="1600">
              <a:latin typeface="Cambria"/>
              <a:cs typeface="Cambria"/>
            </a:endParaRPr>
          </a:p>
          <a:p>
            <a:pPr>
              <a:lnSpc>
                <a:spcPct val="100000"/>
              </a:lnSpc>
              <a:spcBef>
                <a:spcPts val="25"/>
              </a:spcBef>
            </a:pPr>
            <a:endParaRPr sz="2550">
              <a:latin typeface="Times New Roman"/>
              <a:cs typeface="Times New Roman"/>
            </a:endParaRPr>
          </a:p>
          <a:p>
            <a:pPr marL="654685" marR="5080" indent="-641985">
              <a:lnSpc>
                <a:spcPts val="1470"/>
              </a:lnSpc>
              <a:spcBef>
                <a:spcPts val="5"/>
              </a:spcBef>
              <a:tabLst>
                <a:tab pos="217804" algn="l"/>
                <a:tab pos="661670" algn="l"/>
              </a:tabLst>
            </a:pPr>
            <a:r>
              <a:rPr dirty="0" sz="1400" spc="15">
                <a:solidFill>
                  <a:srgbClr val="2E2F2E"/>
                </a:solidFill>
                <a:latin typeface="Palatino Linotype"/>
                <a:cs typeface="Palatino Linotype"/>
              </a:rPr>
              <a:t>(	</a:t>
            </a:r>
            <a:r>
              <a:rPr dirty="0" baseline="1984" sz="2100" spc="22">
                <a:solidFill>
                  <a:srgbClr val="2E2F2E"/>
                </a:solidFill>
                <a:latin typeface="Palatino Linotype"/>
                <a:cs typeface="Palatino Linotype"/>
              </a:rPr>
              <a:t>)		</a:t>
            </a:r>
            <a:r>
              <a:rPr dirty="0" baseline="1851" sz="2250" spc="7">
                <a:solidFill>
                  <a:srgbClr val="303030"/>
                </a:solidFill>
                <a:latin typeface="Times New Roman"/>
                <a:cs typeface="Times New Roman"/>
              </a:rPr>
              <a:t>Notificar</a:t>
            </a:r>
            <a:r>
              <a:rPr dirty="0" baseline="1851" sz="2250" spc="-60">
                <a:solidFill>
                  <a:srgbClr val="303030"/>
                </a:solidFill>
                <a:latin typeface="Times New Roman"/>
                <a:cs typeface="Times New Roman"/>
              </a:rPr>
              <a:t> </a:t>
            </a:r>
            <a:r>
              <a:rPr dirty="0" baseline="1851" sz="2250" spc="22">
                <a:solidFill>
                  <a:srgbClr val="303030"/>
                </a:solidFill>
                <a:latin typeface="Times New Roman"/>
                <a:cs typeface="Times New Roman"/>
              </a:rPr>
              <a:t>los</a:t>
            </a:r>
            <a:r>
              <a:rPr dirty="0" baseline="1851" sz="2250" spc="-52">
                <a:solidFill>
                  <a:srgbClr val="303030"/>
                </a:solidFill>
                <a:latin typeface="Times New Roman"/>
                <a:cs typeface="Times New Roman"/>
              </a:rPr>
              <a:t> </a:t>
            </a:r>
            <a:r>
              <a:rPr dirty="0" baseline="1851" sz="2250" spc="7">
                <a:solidFill>
                  <a:srgbClr val="303030"/>
                </a:solidFill>
                <a:latin typeface="Times New Roman"/>
                <a:cs typeface="Times New Roman"/>
              </a:rPr>
              <a:t>servicios</a:t>
            </a:r>
            <a:r>
              <a:rPr dirty="0" baseline="1851" sz="2250" spc="-52">
                <a:solidFill>
                  <a:srgbClr val="303030"/>
                </a:solidFill>
                <a:latin typeface="Times New Roman"/>
                <a:cs typeface="Times New Roman"/>
              </a:rPr>
              <a:t> </a:t>
            </a:r>
            <a:r>
              <a:rPr dirty="0" baseline="1851" sz="2250" spc="15">
                <a:solidFill>
                  <a:srgbClr val="303030"/>
                </a:solidFill>
                <a:latin typeface="Times New Roman"/>
                <a:cs typeface="Times New Roman"/>
              </a:rPr>
              <a:t>públicos</a:t>
            </a:r>
            <a:r>
              <a:rPr dirty="0" baseline="1851" sz="2250" spc="-52">
                <a:solidFill>
                  <a:srgbClr val="303030"/>
                </a:solidFill>
                <a:latin typeface="Times New Roman"/>
                <a:cs typeface="Times New Roman"/>
              </a:rPr>
              <a:t> </a:t>
            </a:r>
            <a:r>
              <a:rPr dirty="0" baseline="1851" sz="2250" spc="37">
                <a:solidFill>
                  <a:srgbClr val="303030"/>
                </a:solidFill>
                <a:latin typeface="Times New Roman"/>
                <a:cs typeface="Times New Roman"/>
              </a:rPr>
              <a:t>como</a:t>
            </a:r>
            <a:r>
              <a:rPr dirty="0" baseline="1851" sz="2250" spc="-52">
                <a:solidFill>
                  <a:srgbClr val="303030"/>
                </a:solidFill>
                <a:latin typeface="Times New Roman"/>
                <a:cs typeface="Times New Roman"/>
              </a:rPr>
              <a:t> </a:t>
            </a:r>
            <a:r>
              <a:rPr dirty="0" baseline="1851" sz="2250" spc="22">
                <a:solidFill>
                  <a:srgbClr val="303030"/>
                </a:solidFill>
                <a:latin typeface="Times New Roman"/>
                <a:cs typeface="Times New Roman"/>
              </a:rPr>
              <a:t>el</a:t>
            </a:r>
            <a:r>
              <a:rPr dirty="0" baseline="1851" sz="2250" spc="-52">
                <a:solidFill>
                  <a:srgbClr val="303030"/>
                </a:solidFill>
                <a:latin typeface="Times New Roman"/>
                <a:cs typeface="Times New Roman"/>
              </a:rPr>
              <a:t> </a:t>
            </a:r>
            <a:r>
              <a:rPr dirty="0" baseline="1851" sz="2250" spc="15">
                <a:solidFill>
                  <a:srgbClr val="303030"/>
                </a:solidFill>
                <a:latin typeface="Times New Roman"/>
                <a:cs typeface="Times New Roman"/>
              </a:rPr>
              <a:t>gas,</a:t>
            </a:r>
            <a:r>
              <a:rPr dirty="0" baseline="1851" sz="2250" spc="-52">
                <a:solidFill>
                  <a:srgbClr val="303030"/>
                </a:solidFill>
                <a:latin typeface="Times New Roman"/>
                <a:cs typeface="Times New Roman"/>
              </a:rPr>
              <a:t> </a:t>
            </a:r>
            <a:r>
              <a:rPr dirty="0" baseline="1851" sz="2250" spc="22">
                <a:solidFill>
                  <a:srgbClr val="303030"/>
                </a:solidFill>
                <a:latin typeface="Times New Roman"/>
                <a:cs typeface="Times New Roman"/>
              </a:rPr>
              <a:t>la</a:t>
            </a:r>
            <a:r>
              <a:rPr dirty="0" baseline="1851" sz="2250" spc="-52">
                <a:solidFill>
                  <a:srgbClr val="303030"/>
                </a:solidFill>
                <a:latin typeface="Times New Roman"/>
                <a:cs typeface="Times New Roman"/>
              </a:rPr>
              <a:t> </a:t>
            </a:r>
            <a:r>
              <a:rPr dirty="0" baseline="1851" sz="2250" spc="7">
                <a:solidFill>
                  <a:srgbClr val="303030"/>
                </a:solidFill>
                <a:latin typeface="Times New Roman"/>
                <a:cs typeface="Times New Roman"/>
              </a:rPr>
              <a:t>electricidad,</a:t>
            </a:r>
            <a:r>
              <a:rPr dirty="0" baseline="1851" sz="2250" spc="-52">
                <a:solidFill>
                  <a:srgbClr val="303030"/>
                </a:solidFill>
                <a:latin typeface="Times New Roman"/>
                <a:cs typeface="Times New Roman"/>
              </a:rPr>
              <a:t> </a:t>
            </a:r>
            <a:r>
              <a:rPr dirty="0" baseline="1851" sz="2250" spc="22">
                <a:solidFill>
                  <a:srgbClr val="303030"/>
                </a:solidFill>
                <a:latin typeface="Times New Roman"/>
                <a:cs typeface="Times New Roman"/>
              </a:rPr>
              <a:t>el  </a:t>
            </a:r>
            <a:r>
              <a:rPr dirty="0" sz="1500" spc="10">
                <a:solidFill>
                  <a:srgbClr val="303030"/>
                </a:solidFill>
                <a:latin typeface="Times New Roman"/>
                <a:cs typeface="Times New Roman"/>
              </a:rPr>
              <a:t>agua,</a:t>
            </a:r>
            <a:r>
              <a:rPr dirty="0" sz="1500" spc="-40">
                <a:solidFill>
                  <a:srgbClr val="303030"/>
                </a:solidFill>
                <a:latin typeface="Times New Roman"/>
                <a:cs typeface="Times New Roman"/>
              </a:rPr>
              <a:t> </a:t>
            </a:r>
            <a:r>
              <a:rPr dirty="0" sz="1500" spc="15">
                <a:solidFill>
                  <a:srgbClr val="303030"/>
                </a:solidFill>
                <a:latin typeface="Times New Roman"/>
                <a:cs typeface="Times New Roman"/>
              </a:rPr>
              <a:t>la</a:t>
            </a:r>
            <a:r>
              <a:rPr dirty="0" sz="1500" spc="-40">
                <a:solidFill>
                  <a:srgbClr val="303030"/>
                </a:solidFill>
                <a:latin typeface="Times New Roman"/>
                <a:cs typeface="Times New Roman"/>
              </a:rPr>
              <a:t> </a:t>
            </a:r>
            <a:r>
              <a:rPr dirty="0" sz="1500" spc="5">
                <a:solidFill>
                  <a:srgbClr val="303030"/>
                </a:solidFill>
                <a:latin typeface="Times New Roman"/>
                <a:cs typeface="Times New Roman"/>
              </a:rPr>
              <a:t>televisión</a:t>
            </a:r>
            <a:r>
              <a:rPr dirty="0" sz="1500" spc="-40">
                <a:solidFill>
                  <a:srgbClr val="303030"/>
                </a:solidFill>
                <a:latin typeface="Times New Roman"/>
                <a:cs typeface="Times New Roman"/>
              </a:rPr>
              <a:t> </a:t>
            </a:r>
            <a:r>
              <a:rPr dirty="0" sz="1500" spc="20">
                <a:solidFill>
                  <a:srgbClr val="303030"/>
                </a:solidFill>
                <a:latin typeface="Times New Roman"/>
                <a:cs typeface="Times New Roman"/>
              </a:rPr>
              <a:t>por</a:t>
            </a:r>
            <a:r>
              <a:rPr dirty="0" sz="1500" spc="-40">
                <a:solidFill>
                  <a:srgbClr val="303030"/>
                </a:solidFill>
                <a:latin typeface="Times New Roman"/>
                <a:cs typeface="Times New Roman"/>
              </a:rPr>
              <a:t> </a:t>
            </a:r>
            <a:r>
              <a:rPr dirty="0" sz="1500" spc="10">
                <a:solidFill>
                  <a:srgbClr val="303030"/>
                </a:solidFill>
                <a:latin typeface="Times New Roman"/>
                <a:cs typeface="Times New Roman"/>
              </a:rPr>
              <a:t>cable,</a:t>
            </a:r>
            <a:r>
              <a:rPr dirty="0" sz="1500" spc="-40">
                <a:solidFill>
                  <a:srgbClr val="303030"/>
                </a:solidFill>
                <a:latin typeface="Times New Roman"/>
                <a:cs typeface="Times New Roman"/>
              </a:rPr>
              <a:t> </a:t>
            </a:r>
            <a:r>
              <a:rPr dirty="0" sz="1500" spc="15">
                <a:solidFill>
                  <a:srgbClr val="303030"/>
                </a:solidFill>
                <a:latin typeface="Times New Roman"/>
                <a:cs typeface="Times New Roman"/>
              </a:rPr>
              <a:t>el</a:t>
            </a:r>
            <a:r>
              <a:rPr dirty="0" sz="1500" spc="-40">
                <a:solidFill>
                  <a:srgbClr val="303030"/>
                </a:solidFill>
                <a:latin typeface="Times New Roman"/>
                <a:cs typeface="Times New Roman"/>
              </a:rPr>
              <a:t> </a:t>
            </a:r>
            <a:r>
              <a:rPr dirty="0" sz="1500" spc="10">
                <a:solidFill>
                  <a:srgbClr val="303030"/>
                </a:solidFill>
                <a:latin typeface="Times New Roman"/>
                <a:cs typeface="Times New Roman"/>
              </a:rPr>
              <a:t>teléfono</a:t>
            </a:r>
            <a:r>
              <a:rPr dirty="0" sz="1500" spc="-40">
                <a:solidFill>
                  <a:srgbClr val="303030"/>
                </a:solidFill>
                <a:latin typeface="Times New Roman"/>
                <a:cs typeface="Times New Roman"/>
              </a:rPr>
              <a:t> </a:t>
            </a:r>
            <a:r>
              <a:rPr dirty="0" sz="1500" spc="35">
                <a:solidFill>
                  <a:srgbClr val="303030"/>
                </a:solidFill>
                <a:latin typeface="Times New Roman"/>
                <a:cs typeface="Times New Roman"/>
              </a:rPr>
              <a:t>e</a:t>
            </a:r>
            <a:r>
              <a:rPr dirty="0" sz="1500" spc="-40">
                <a:solidFill>
                  <a:srgbClr val="303030"/>
                </a:solidFill>
                <a:latin typeface="Times New Roman"/>
                <a:cs typeface="Times New Roman"/>
              </a:rPr>
              <a:t> </a:t>
            </a:r>
            <a:r>
              <a:rPr dirty="0" sz="1500" spc="5">
                <a:solidFill>
                  <a:srgbClr val="303030"/>
                </a:solidFill>
                <a:latin typeface="Times New Roman"/>
                <a:cs typeface="Times New Roman"/>
              </a:rPr>
              <a:t>Internet</a:t>
            </a:r>
            <a:endParaRPr sz="1500">
              <a:latin typeface="Times New Roman"/>
              <a:cs typeface="Times New Roman"/>
            </a:endParaRPr>
          </a:p>
          <a:p>
            <a:pPr>
              <a:lnSpc>
                <a:spcPct val="100000"/>
              </a:lnSpc>
              <a:spcBef>
                <a:spcPts val="40"/>
              </a:spcBef>
            </a:pPr>
            <a:endParaRPr sz="1250">
              <a:latin typeface="Times New Roman"/>
              <a:cs typeface="Times New Roman"/>
            </a:endParaRPr>
          </a:p>
          <a:p>
            <a:pPr marL="12700">
              <a:lnSpc>
                <a:spcPct val="100000"/>
              </a:lnSpc>
              <a:tabLst>
                <a:tab pos="217804" algn="l"/>
                <a:tab pos="654050" algn="l"/>
              </a:tabLst>
            </a:pPr>
            <a:r>
              <a:rPr dirty="0" sz="1400" spc="15">
                <a:solidFill>
                  <a:srgbClr val="313331"/>
                </a:solidFill>
                <a:latin typeface="Palatino Linotype"/>
                <a:cs typeface="Palatino Linotype"/>
              </a:rPr>
              <a:t>(	)	</a:t>
            </a:r>
            <a:r>
              <a:rPr dirty="0" baseline="3968" sz="2100" spc="-97">
                <a:solidFill>
                  <a:srgbClr val="313331"/>
                </a:solidFill>
                <a:latin typeface="Palatino Linotype"/>
                <a:cs typeface="Palatino Linotype"/>
              </a:rPr>
              <a:t>Organice los </a:t>
            </a:r>
            <a:r>
              <a:rPr dirty="0" baseline="3968" sz="2100" spc="-104">
                <a:solidFill>
                  <a:srgbClr val="313331"/>
                </a:solidFill>
                <a:latin typeface="Palatino Linotype"/>
                <a:cs typeface="Palatino Linotype"/>
              </a:rPr>
              <a:t>servicios </a:t>
            </a:r>
            <a:r>
              <a:rPr dirty="0" baseline="3968" sz="2100" spc="-97">
                <a:solidFill>
                  <a:srgbClr val="313331"/>
                </a:solidFill>
                <a:latin typeface="Palatino Linotype"/>
                <a:cs typeface="Palatino Linotype"/>
              </a:rPr>
              <a:t>en </a:t>
            </a:r>
            <a:r>
              <a:rPr dirty="0" baseline="3968" sz="2100" spc="-142">
                <a:solidFill>
                  <a:srgbClr val="313331"/>
                </a:solidFill>
                <a:latin typeface="Palatino Linotype"/>
                <a:cs typeface="Palatino Linotype"/>
              </a:rPr>
              <a:t>su nueva</a:t>
            </a:r>
            <a:r>
              <a:rPr dirty="0" baseline="3968" sz="2100" spc="127">
                <a:solidFill>
                  <a:srgbClr val="313331"/>
                </a:solidFill>
                <a:latin typeface="Palatino Linotype"/>
                <a:cs typeface="Palatino Linotype"/>
              </a:rPr>
              <a:t> </a:t>
            </a:r>
            <a:r>
              <a:rPr dirty="0" baseline="3968" sz="2100" spc="-82">
                <a:solidFill>
                  <a:srgbClr val="313331"/>
                </a:solidFill>
                <a:latin typeface="Palatino Linotype"/>
                <a:cs typeface="Palatino Linotype"/>
              </a:rPr>
              <a:t>dirección.</a:t>
            </a:r>
            <a:endParaRPr baseline="3968" sz="2100">
              <a:latin typeface="Palatino Linotype"/>
              <a:cs typeface="Palatino Linotype"/>
            </a:endParaRPr>
          </a:p>
          <a:p>
            <a:pPr marL="12700">
              <a:lnSpc>
                <a:spcPct val="100000"/>
              </a:lnSpc>
              <a:spcBef>
                <a:spcPts val="1405"/>
              </a:spcBef>
              <a:tabLst>
                <a:tab pos="217804" algn="l"/>
                <a:tab pos="657860" algn="l"/>
              </a:tabLst>
            </a:pPr>
            <a:r>
              <a:rPr dirty="0" sz="1400" spc="15">
                <a:solidFill>
                  <a:srgbClr val="313131"/>
                </a:solidFill>
                <a:latin typeface="Palatino Linotype"/>
                <a:cs typeface="Palatino Linotype"/>
              </a:rPr>
              <a:t>(	</a:t>
            </a:r>
            <a:r>
              <a:rPr dirty="0" baseline="1984" sz="2100" spc="22">
                <a:solidFill>
                  <a:srgbClr val="313131"/>
                </a:solidFill>
                <a:latin typeface="Palatino Linotype"/>
                <a:cs typeface="Palatino Linotype"/>
              </a:rPr>
              <a:t>)	</a:t>
            </a:r>
            <a:r>
              <a:rPr dirty="0" baseline="1984" sz="2100" spc="-202">
                <a:solidFill>
                  <a:srgbClr val="313131"/>
                </a:solidFill>
                <a:latin typeface="Palatino Linotype"/>
                <a:cs typeface="Palatino Linotype"/>
              </a:rPr>
              <a:t>Lleve</a:t>
            </a:r>
            <a:r>
              <a:rPr dirty="0" baseline="1984" sz="2100" spc="-209">
                <a:solidFill>
                  <a:srgbClr val="313131"/>
                </a:solidFill>
                <a:latin typeface="Palatino Linotype"/>
                <a:cs typeface="Palatino Linotype"/>
              </a:rPr>
              <a:t> </a:t>
            </a:r>
            <a:r>
              <a:rPr dirty="0" baseline="1984" sz="2100" spc="-179">
                <a:solidFill>
                  <a:srgbClr val="313131"/>
                </a:solidFill>
                <a:latin typeface="Palatino Linotype"/>
                <a:cs typeface="Palatino Linotype"/>
              </a:rPr>
              <a:t>su</a:t>
            </a:r>
            <a:r>
              <a:rPr dirty="0" baseline="1984" sz="2100" spc="-202">
                <a:solidFill>
                  <a:srgbClr val="313131"/>
                </a:solidFill>
                <a:latin typeface="Palatino Linotype"/>
                <a:cs typeface="Palatino Linotype"/>
              </a:rPr>
              <a:t> </a:t>
            </a:r>
            <a:r>
              <a:rPr dirty="0" baseline="1984" sz="2100" spc="-142">
                <a:solidFill>
                  <a:srgbClr val="313131"/>
                </a:solidFill>
                <a:latin typeface="Palatino Linotype"/>
                <a:cs typeface="Palatino Linotype"/>
              </a:rPr>
              <a:t>coche</a:t>
            </a:r>
            <a:r>
              <a:rPr dirty="0" baseline="1984" sz="2100" spc="-202">
                <a:solidFill>
                  <a:srgbClr val="313131"/>
                </a:solidFill>
                <a:latin typeface="Palatino Linotype"/>
                <a:cs typeface="Palatino Linotype"/>
              </a:rPr>
              <a:t> </a:t>
            </a:r>
            <a:r>
              <a:rPr dirty="0" baseline="1984" sz="2100" spc="-135">
                <a:solidFill>
                  <a:srgbClr val="313131"/>
                </a:solidFill>
                <a:latin typeface="Palatino Linotype"/>
                <a:cs typeface="Palatino Linotype"/>
              </a:rPr>
              <a:t>a</a:t>
            </a:r>
            <a:r>
              <a:rPr dirty="0" baseline="1984" sz="2100" spc="-202">
                <a:solidFill>
                  <a:srgbClr val="313131"/>
                </a:solidFill>
                <a:latin typeface="Palatino Linotype"/>
                <a:cs typeface="Palatino Linotype"/>
              </a:rPr>
              <a:t> </a:t>
            </a:r>
            <a:r>
              <a:rPr dirty="0" baseline="1984" sz="2100" spc="-165">
                <a:solidFill>
                  <a:srgbClr val="313131"/>
                </a:solidFill>
                <a:latin typeface="Palatino Linotype"/>
                <a:cs typeface="Palatino Linotype"/>
              </a:rPr>
              <a:t>revisión</a:t>
            </a:r>
            <a:r>
              <a:rPr dirty="0" baseline="1984" sz="2100" spc="-202">
                <a:solidFill>
                  <a:srgbClr val="313131"/>
                </a:solidFill>
                <a:latin typeface="Palatino Linotype"/>
                <a:cs typeface="Palatino Linotype"/>
              </a:rPr>
              <a:t> </a:t>
            </a:r>
            <a:r>
              <a:rPr dirty="0" baseline="1984" sz="2100" spc="-127">
                <a:solidFill>
                  <a:srgbClr val="313131"/>
                </a:solidFill>
                <a:latin typeface="Palatino Linotype"/>
                <a:cs typeface="Palatino Linotype"/>
              </a:rPr>
              <a:t>si</a:t>
            </a:r>
            <a:r>
              <a:rPr dirty="0" baseline="1984" sz="2100" spc="-202">
                <a:solidFill>
                  <a:srgbClr val="313131"/>
                </a:solidFill>
                <a:latin typeface="Palatino Linotype"/>
                <a:cs typeface="Palatino Linotype"/>
              </a:rPr>
              <a:t> </a:t>
            </a:r>
            <a:r>
              <a:rPr dirty="0" baseline="1984" sz="2100" spc="-179">
                <a:solidFill>
                  <a:srgbClr val="313131"/>
                </a:solidFill>
                <a:latin typeface="Palatino Linotype"/>
                <a:cs typeface="Palatino Linotype"/>
              </a:rPr>
              <a:t>su</a:t>
            </a:r>
            <a:r>
              <a:rPr dirty="0" baseline="1984" sz="2100" spc="-202">
                <a:solidFill>
                  <a:srgbClr val="313131"/>
                </a:solidFill>
                <a:latin typeface="Palatino Linotype"/>
                <a:cs typeface="Palatino Linotype"/>
              </a:rPr>
              <a:t> nueva </a:t>
            </a:r>
            <a:r>
              <a:rPr dirty="0" baseline="1984" sz="2100" spc="-172">
                <a:solidFill>
                  <a:srgbClr val="313131"/>
                </a:solidFill>
                <a:latin typeface="Palatino Linotype"/>
                <a:cs typeface="Palatino Linotype"/>
              </a:rPr>
              <a:t>casa</a:t>
            </a:r>
            <a:r>
              <a:rPr dirty="0" baseline="1984" sz="2100" spc="-202">
                <a:solidFill>
                  <a:srgbClr val="313131"/>
                </a:solidFill>
                <a:latin typeface="Palatino Linotype"/>
                <a:cs typeface="Palatino Linotype"/>
              </a:rPr>
              <a:t> </a:t>
            </a:r>
            <a:r>
              <a:rPr dirty="0" baseline="1984" sz="2100" spc="-165">
                <a:solidFill>
                  <a:srgbClr val="313131"/>
                </a:solidFill>
                <a:latin typeface="Palatino Linotype"/>
                <a:cs typeface="Palatino Linotype"/>
              </a:rPr>
              <a:t>está</a:t>
            </a:r>
            <a:r>
              <a:rPr dirty="0" baseline="1984" sz="2100" spc="-202">
                <a:solidFill>
                  <a:srgbClr val="313131"/>
                </a:solidFill>
                <a:latin typeface="Palatino Linotype"/>
                <a:cs typeface="Palatino Linotype"/>
              </a:rPr>
              <a:t> </a:t>
            </a:r>
            <a:r>
              <a:rPr dirty="0" baseline="1984" sz="2100" spc="-135">
                <a:solidFill>
                  <a:srgbClr val="313131"/>
                </a:solidFill>
                <a:latin typeface="Palatino Linotype"/>
                <a:cs typeface="Palatino Linotype"/>
              </a:rPr>
              <a:t>a</a:t>
            </a:r>
            <a:r>
              <a:rPr dirty="0" baseline="1984" sz="2100" spc="-202">
                <a:solidFill>
                  <a:srgbClr val="313131"/>
                </a:solidFill>
                <a:latin typeface="Palatino Linotype"/>
                <a:cs typeface="Palatino Linotype"/>
              </a:rPr>
              <a:t> </a:t>
            </a:r>
            <a:r>
              <a:rPr dirty="0" baseline="1984" sz="2100" spc="-142">
                <a:solidFill>
                  <a:srgbClr val="313131"/>
                </a:solidFill>
                <a:latin typeface="Palatino Linotype"/>
                <a:cs typeface="Palatino Linotype"/>
              </a:rPr>
              <a:t>cierta</a:t>
            </a:r>
            <a:r>
              <a:rPr dirty="0" baseline="1984" sz="2100" spc="-202">
                <a:solidFill>
                  <a:srgbClr val="313131"/>
                </a:solidFill>
                <a:latin typeface="Palatino Linotype"/>
                <a:cs typeface="Palatino Linotype"/>
              </a:rPr>
              <a:t> </a:t>
            </a:r>
            <a:r>
              <a:rPr dirty="0" baseline="1984" sz="2100" spc="-172">
                <a:solidFill>
                  <a:srgbClr val="313131"/>
                </a:solidFill>
                <a:latin typeface="Palatino Linotype"/>
                <a:cs typeface="Palatino Linotype"/>
              </a:rPr>
              <a:t>distancia.</a:t>
            </a:r>
            <a:endParaRPr baseline="1984" sz="2100">
              <a:latin typeface="Palatino Linotype"/>
              <a:cs typeface="Palatino Linotype"/>
            </a:endParaRPr>
          </a:p>
          <a:p>
            <a:pPr marL="12700">
              <a:lnSpc>
                <a:spcPct val="100000"/>
              </a:lnSpc>
              <a:spcBef>
                <a:spcPts val="1405"/>
              </a:spcBef>
              <a:tabLst>
                <a:tab pos="217804" algn="l"/>
                <a:tab pos="665480" algn="l"/>
              </a:tabLst>
            </a:pPr>
            <a:r>
              <a:rPr dirty="0" sz="1400" spc="15">
                <a:solidFill>
                  <a:srgbClr val="333131"/>
                </a:solidFill>
                <a:latin typeface="Palatino Linotype"/>
                <a:cs typeface="Palatino Linotype"/>
              </a:rPr>
              <a:t>(	)	</a:t>
            </a:r>
            <a:r>
              <a:rPr dirty="0" baseline="1984" sz="2100" spc="-172">
                <a:solidFill>
                  <a:srgbClr val="333131"/>
                </a:solidFill>
                <a:latin typeface="Palatino Linotype"/>
                <a:cs typeface="Palatino Linotype"/>
              </a:rPr>
              <a:t>Contrate</a:t>
            </a:r>
            <a:r>
              <a:rPr dirty="0" baseline="1984" sz="2100" spc="-262">
                <a:solidFill>
                  <a:srgbClr val="333131"/>
                </a:solidFill>
                <a:latin typeface="Palatino Linotype"/>
                <a:cs typeface="Palatino Linotype"/>
              </a:rPr>
              <a:t> </a:t>
            </a:r>
            <a:r>
              <a:rPr dirty="0" baseline="1984" sz="2100" spc="-135">
                <a:solidFill>
                  <a:srgbClr val="333131"/>
                </a:solidFill>
                <a:latin typeface="Palatino Linotype"/>
                <a:cs typeface="Palatino Linotype"/>
              </a:rPr>
              <a:t>a</a:t>
            </a:r>
            <a:r>
              <a:rPr dirty="0" baseline="1984" sz="2100" spc="-254">
                <a:solidFill>
                  <a:srgbClr val="333131"/>
                </a:solidFill>
                <a:latin typeface="Palatino Linotype"/>
                <a:cs typeface="Palatino Linotype"/>
              </a:rPr>
              <a:t> </a:t>
            </a:r>
            <a:r>
              <a:rPr dirty="0" baseline="1984" sz="2100" spc="-202">
                <a:solidFill>
                  <a:srgbClr val="333131"/>
                </a:solidFill>
                <a:latin typeface="Palatino Linotype"/>
                <a:cs typeface="Palatino Linotype"/>
              </a:rPr>
              <a:t>personas</a:t>
            </a:r>
            <a:r>
              <a:rPr dirty="0" baseline="1984" sz="2100" spc="-254">
                <a:solidFill>
                  <a:srgbClr val="333131"/>
                </a:solidFill>
                <a:latin typeface="Palatino Linotype"/>
                <a:cs typeface="Palatino Linotype"/>
              </a:rPr>
              <a:t> </a:t>
            </a:r>
            <a:r>
              <a:rPr dirty="0" baseline="1984" sz="2100" spc="-195">
                <a:solidFill>
                  <a:srgbClr val="333131"/>
                </a:solidFill>
                <a:latin typeface="Palatino Linotype"/>
                <a:cs typeface="Palatino Linotype"/>
              </a:rPr>
              <a:t>que</a:t>
            </a:r>
            <a:r>
              <a:rPr dirty="0" baseline="1984" sz="2100" spc="-254">
                <a:solidFill>
                  <a:srgbClr val="333131"/>
                </a:solidFill>
                <a:latin typeface="Palatino Linotype"/>
                <a:cs typeface="Palatino Linotype"/>
              </a:rPr>
              <a:t> </a:t>
            </a:r>
            <a:r>
              <a:rPr dirty="0" baseline="1984" sz="2100" spc="-150">
                <a:solidFill>
                  <a:srgbClr val="333131"/>
                </a:solidFill>
                <a:latin typeface="Palatino Linotype"/>
                <a:cs typeface="Palatino Linotype"/>
              </a:rPr>
              <a:t>le</a:t>
            </a:r>
            <a:r>
              <a:rPr dirty="0" baseline="1984" sz="2100" spc="-254">
                <a:solidFill>
                  <a:srgbClr val="333131"/>
                </a:solidFill>
                <a:latin typeface="Palatino Linotype"/>
                <a:cs typeface="Palatino Linotype"/>
              </a:rPr>
              <a:t> </a:t>
            </a:r>
            <a:r>
              <a:rPr dirty="0" baseline="1984" sz="2100" spc="-232">
                <a:solidFill>
                  <a:srgbClr val="333131"/>
                </a:solidFill>
                <a:latin typeface="Palatino Linotype"/>
                <a:cs typeface="Palatino Linotype"/>
              </a:rPr>
              <a:t>ayuden</a:t>
            </a:r>
            <a:r>
              <a:rPr dirty="0" baseline="1984" sz="2100" spc="-254">
                <a:solidFill>
                  <a:srgbClr val="333131"/>
                </a:solidFill>
                <a:latin typeface="Palatino Linotype"/>
                <a:cs typeface="Palatino Linotype"/>
              </a:rPr>
              <a:t> </a:t>
            </a:r>
            <a:r>
              <a:rPr dirty="0" baseline="1984" sz="2100" spc="-150">
                <a:solidFill>
                  <a:srgbClr val="333131"/>
                </a:solidFill>
                <a:latin typeface="Palatino Linotype"/>
                <a:cs typeface="Palatino Linotype"/>
              </a:rPr>
              <a:t>el</a:t>
            </a:r>
            <a:r>
              <a:rPr dirty="0" baseline="1984" sz="2100" spc="-254">
                <a:solidFill>
                  <a:srgbClr val="333131"/>
                </a:solidFill>
                <a:latin typeface="Palatino Linotype"/>
                <a:cs typeface="Palatino Linotype"/>
              </a:rPr>
              <a:t> </a:t>
            </a:r>
            <a:r>
              <a:rPr dirty="0" baseline="1984" sz="2100" spc="-187">
                <a:solidFill>
                  <a:srgbClr val="333131"/>
                </a:solidFill>
                <a:latin typeface="Palatino Linotype"/>
                <a:cs typeface="Palatino Linotype"/>
              </a:rPr>
              <a:t>día</a:t>
            </a:r>
            <a:r>
              <a:rPr dirty="0" baseline="1984" sz="2100" spc="-254">
                <a:solidFill>
                  <a:srgbClr val="333131"/>
                </a:solidFill>
                <a:latin typeface="Palatino Linotype"/>
                <a:cs typeface="Palatino Linotype"/>
              </a:rPr>
              <a:t> </a:t>
            </a:r>
            <a:r>
              <a:rPr dirty="0" baseline="1984" sz="2100" spc="-202">
                <a:solidFill>
                  <a:srgbClr val="333131"/>
                </a:solidFill>
                <a:latin typeface="Palatino Linotype"/>
                <a:cs typeface="Palatino Linotype"/>
              </a:rPr>
              <a:t>de</a:t>
            </a:r>
            <a:r>
              <a:rPr dirty="0" baseline="1984" sz="2100" spc="-254">
                <a:solidFill>
                  <a:srgbClr val="333131"/>
                </a:solidFill>
                <a:latin typeface="Palatino Linotype"/>
                <a:cs typeface="Palatino Linotype"/>
              </a:rPr>
              <a:t> </a:t>
            </a:r>
            <a:r>
              <a:rPr dirty="0" baseline="1984" sz="2100" spc="-157">
                <a:solidFill>
                  <a:srgbClr val="333131"/>
                </a:solidFill>
                <a:latin typeface="Palatino Linotype"/>
                <a:cs typeface="Palatino Linotype"/>
              </a:rPr>
              <a:t>la</a:t>
            </a:r>
            <a:r>
              <a:rPr dirty="0" baseline="1984" sz="2100" spc="-254">
                <a:solidFill>
                  <a:srgbClr val="333131"/>
                </a:solidFill>
                <a:latin typeface="Palatino Linotype"/>
                <a:cs typeface="Palatino Linotype"/>
              </a:rPr>
              <a:t> </a:t>
            </a:r>
            <a:r>
              <a:rPr dirty="0" baseline="1984" sz="2100" spc="-232">
                <a:solidFill>
                  <a:srgbClr val="333131"/>
                </a:solidFill>
                <a:latin typeface="Palatino Linotype"/>
                <a:cs typeface="Palatino Linotype"/>
              </a:rPr>
              <a:t>mudanza.</a:t>
            </a:r>
            <a:endParaRPr baseline="1984" sz="2100">
              <a:latin typeface="Palatino Linotype"/>
              <a:cs typeface="Palatino Linotype"/>
            </a:endParaRPr>
          </a:p>
          <a:p>
            <a:pPr marL="654685" marR="76200" indent="-641985">
              <a:lnSpc>
                <a:spcPct val="90700"/>
              </a:lnSpc>
              <a:spcBef>
                <a:spcPts val="1595"/>
              </a:spcBef>
              <a:tabLst>
                <a:tab pos="217804" algn="l"/>
                <a:tab pos="657860" algn="l"/>
              </a:tabLst>
            </a:pPr>
            <a:r>
              <a:rPr dirty="0" baseline="1984" sz="2100" spc="22">
                <a:solidFill>
                  <a:srgbClr val="303030"/>
                </a:solidFill>
                <a:latin typeface="Palatino Linotype"/>
                <a:cs typeface="Palatino Linotype"/>
              </a:rPr>
              <a:t>(	</a:t>
            </a:r>
            <a:r>
              <a:rPr dirty="0" sz="1400" spc="15">
                <a:solidFill>
                  <a:srgbClr val="303030"/>
                </a:solidFill>
                <a:latin typeface="Palatino Linotype"/>
                <a:cs typeface="Palatino Linotype"/>
              </a:rPr>
              <a:t>)		</a:t>
            </a:r>
            <a:r>
              <a:rPr dirty="0" baseline="2057" sz="2025" spc="-172">
                <a:solidFill>
                  <a:srgbClr val="303030"/>
                </a:solidFill>
                <a:latin typeface="Cambria"/>
                <a:cs typeface="Cambria"/>
              </a:rPr>
              <a:t>Tenga </a:t>
            </a:r>
            <a:r>
              <a:rPr dirty="0" baseline="2057" sz="2025" spc="-157">
                <a:solidFill>
                  <a:srgbClr val="303030"/>
                </a:solidFill>
                <a:latin typeface="Cambria"/>
                <a:cs typeface="Cambria"/>
              </a:rPr>
              <a:t>un plan </a:t>
            </a:r>
            <a:r>
              <a:rPr dirty="0" baseline="2057" sz="2025" spc="-165">
                <a:solidFill>
                  <a:srgbClr val="303030"/>
                </a:solidFill>
                <a:latin typeface="Cambria"/>
                <a:cs typeface="Cambria"/>
              </a:rPr>
              <a:t>detallado para </a:t>
            </a:r>
            <a:r>
              <a:rPr dirty="0" baseline="2057" sz="2025" spc="-179">
                <a:solidFill>
                  <a:srgbClr val="303030"/>
                </a:solidFill>
                <a:latin typeface="Cambria"/>
                <a:cs typeface="Cambria"/>
              </a:rPr>
              <a:t>mantener </a:t>
            </a:r>
            <a:r>
              <a:rPr dirty="0" baseline="2057" sz="2025" spc="-104">
                <a:solidFill>
                  <a:srgbClr val="303030"/>
                </a:solidFill>
                <a:latin typeface="Cambria"/>
                <a:cs typeface="Cambria"/>
              </a:rPr>
              <a:t>a </a:t>
            </a:r>
            <a:r>
              <a:rPr dirty="0" baseline="2057" sz="2025" spc="-157">
                <a:solidFill>
                  <a:srgbClr val="303030"/>
                </a:solidFill>
                <a:latin typeface="Cambria"/>
                <a:cs typeface="Cambria"/>
              </a:rPr>
              <a:t>sus </a:t>
            </a:r>
            <a:r>
              <a:rPr dirty="0" baseline="2057" sz="2025" spc="-179">
                <a:solidFill>
                  <a:srgbClr val="303030"/>
                </a:solidFill>
                <a:latin typeface="Cambria"/>
                <a:cs typeface="Cambria"/>
              </a:rPr>
              <a:t>mascotas </a:t>
            </a:r>
            <a:r>
              <a:rPr dirty="0" baseline="2057" sz="2025" spc="-172">
                <a:solidFill>
                  <a:srgbClr val="303030"/>
                </a:solidFill>
                <a:latin typeface="Cambria"/>
                <a:cs typeface="Cambria"/>
              </a:rPr>
              <a:t>seguras </a:t>
            </a:r>
            <a:r>
              <a:rPr dirty="0" baseline="2057" sz="2025" spc="-150">
                <a:solidFill>
                  <a:srgbClr val="303030"/>
                </a:solidFill>
                <a:latin typeface="Cambria"/>
                <a:cs typeface="Cambria"/>
              </a:rPr>
              <a:t>en </a:t>
            </a:r>
            <a:r>
              <a:rPr dirty="0" baseline="2057" sz="2025" spc="-165">
                <a:solidFill>
                  <a:srgbClr val="303030"/>
                </a:solidFill>
                <a:latin typeface="Cambria"/>
                <a:cs typeface="Cambria"/>
              </a:rPr>
              <a:t>todo  </a:t>
            </a:r>
            <a:r>
              <a:rPr dirty="0" sz="1350" spc="-130">
                <a:solidFill>
                  <a:srgbClr val="303030"/>
                </a:solidFill>
                <a:latin typeface="Cambria"/>
                <a:cs typeface="Cambria"/>
              </a:rPr>
              <a:t>momento </a:t>
            </a:r>
            <a:r>
              <a:rPr dirty="0" sz="1350" spc="-110">
                <a:solidFill>
                  <a:srgbClr val="303030"/>
                </a:solidFill>
                <a:latin typeface="Cambria"/>
                <a:cs typeface="Cambria"/>
              </a:rPr>
              <a:t>una</a:t>
            </a:r>
            <a:r>
              <a:rPr dirty="0" sz="1350" spc="-130">
                <a:solidFill>
                  <a:srgbClr val="303030"/>
                </a:solidFill>
                <a:latin typeface="Cambria"/>
                <a:cs typeface="Cambria"/>
              </a:rPr>
              <a:t> </a:t>
            </a:r>
            <a:r>
              <a:rPr dirty="0" sz="1350" spc="-105">
                <a:solidFill>
                  <a:srgbClr val="303030"/>
                </a:solidFill>
                <a:latin typeface="Cambria"/>
                <a:cs typeface="Cambria"/>
              </a:rPr>
              <a:t>vez</a:t>
            </a:r>
            <a:r>
              <a:rPr dirty="0" sz="1350" spc="-130">
                <a:solidFill>
                  <a:srgbClr val="303030"/>
                </a:solidFill>
                <a:latin typeface="Cambria"/>
                <a:cs typeface="Cambria"/>
              </a:rPr>
              <a:t> </a:t>
            </a:r>
            <a:r>
              <a:rPr dirty="0" sz="1350" spc="-110">
                <a:solidFill>
                  <a:srgbClr val="303030"/>
                </a:solidFill>
                <a:latin typeface="Cambria"/>
                <a:cs typeface="Cambria"/>
              </a:rPr>
              <a:t>que</a:t>
            </a:r>
            <a:r>
              <a:rPr dirty="0" sz="1350" spc="-130">
                <a:solidFill>
                  <a:srgbClr val="303030"/>
                </a:solidFill>
                <a:latin typeface="Cambria"/>
                <a:cs typeface="Cambria"/>
              </a:rPr>
              <a:t> </a:t>
            </a:r>
            <a:r>
              <a:rPr dirty="0" sz="1350" spc="-110">
                <a:solidFill>
                  <a:srgbClr val="303030"/>
                </a:solidFill>
                <a:latin typeface="Cambria"/>
                <a:cs typeface="Cambria"/>
              </a:rPr>
              <a:t>lleguen</a:t>
            </a:r>
            <a:r>
              <a:rPr dirty="0" sz="1350" spc="-125">
                <a:solidFill>
                  <a:srgbClr val="303030"/>
                </a:solidFill>
                <a:latin typeface="Cambria"/>
                <a:cs typeface="Cambria"/>
              </a:rPr>
              <a:t> </a:t>
            </a:r>
            <a:r>
              <a:rPr dirty="0" sz="1350" spc="-95">
                <a:solidFill>
                  <a:srgbClr val="303030"/>
                </a:solidFill>
                <a:latin typeface="Cambria"/>
                <a:cs typeface="Cambria"/>
              </a:rPr>
              <a:t>los</a:t>
            </a:r>
            <a:r>
              <a:rPr dirty="0" sz="1350" spc="-130">
                <a:solidFill>
                  <a:srgbClr val="303030"/>
                </a:solidFill>
                <a:latin typeface="Cambria"/>
                <a:cs typeface="Cambria"/>
              </a:rPr>
              <a:t> </a:t>
            </a:r>
            <a:r>
              <a:rPr dirty="0" sz="1350" spc="-120">
                <a:solidFill>
                  <a:srgbClr val="303030"/>
                </a:solidFill>
                <a:latin typeface="Cambria"/>
                <a:cs typeface="Cambria"/>
              </a:rPr>
              <a:t>encargados</a:t>
            </a:r>
            <a:r>
              <a:rPr dirty="0" sz="1350" spc="-130">
                <a:solidFill>
                  <a:srgbClr val="303030"/>
                </a:solidFill>
                <a:latin typeface="Cambria"/>
                <a:cs typeface="Cambria"/>
              </a:rPr>
              <a:t> </a:t>
            </a:r>
            <a:r>
              <a:rPr dirty="0" sz="1350" spc="-100">
                <a:solidFill>
                  <a:srgbClr val="303030"/>
                </a:solidFill>
                <a:latin typeface="Cambria"/>
                <a:cs typeface="Cambria"/>
              </a:rPr>
              <a:t>de</a:t>
            </a:r>
            <a:r>
              <a:rPr dirty="0" sz="1350" spc="-130">
                <a:solidFill>
                  <a:srgbClr val="303030"/>
                </a:solidFill>
                <a:latin typeface="Cambria"/>
                <a:cs typeface="Cambria"/>
              </a:rPr>
              <a:t> </a:t>
            </a:r>
            <a:r>
              <a:rPr dirty="0" sz="1350" spc="-80">
                <a:solidFill>
                  <a:srgbClr val="303030"/>
                </a:solidFill>
                <a:latin typeface="Cambria"/>
                <a:cs typeface="Cambria"/>
              </a:rPr>
              <a:t>la</a:t>
            </a:r>
            <a:r>
              <a:rPr dirty="0" sz="1350" spc="-125">
                <a:solidFill>
                  <a:srgbClr val="303030"/>
                </a:solidFill>
                <a:latin typeface="Cambria"/>
                <a:cs typeface="Cambria"/>
              </a:rPr>
              <a:t> </a:t>
            </a:r>
            <a:r>
              <a:rPr dirty="0" sz="1350" spc="-120">
                <a:solidFill>
                  <a:srgbClr val="303030"/>
                </a:solidFill>
                <a:latin typeface="Cambria"/>
                <a:cs typeface="Cambria"/>
              </a:rPr>
              <a:t>mudanza.</a:t>
            </a:r>
            <a:r>
              <a:rPr dirty="0" sz="1350" spc="-130">
                <a:solidFill>
                  <a:srgbClr val="303030"/>
                </a:solidFill>
                <a:latin typeface="Cambria"/>
                <a:cs typeface="Cambria"/>
              </a:rPr>
              <a:t> </a:t>
            </a:r>
            <a:r>
              <a:rPr dirty="0" sz="1350" spc="-105">
                <a:solidFill>
                  <a:srgbClr val="303030"/>
                </a:solidFill>
                <a:latin typeface="Cambria"/>
                <a:cs typeface="Cambria"/>
              </a:rPr>
              <a:t>Este</a:t>
            </a:r>
            <a:r>
              <a:rPr dirty="0" sz="1350" spc="-130">
                <a:solidFill>
                  <a:srgbClr val="303030"/>
                </a:solidFill>
                <a:latin typeface="Cambria"/>
                <a:cs typeface="Cambria"/>
              </a:rPr>
              <a:t> </a:t>
            </a:r>
            <a:r>
              <a:rPr dirty="0" sz="1350" spc="-120">
                <a:solidFill>
                  <a:srgbClr val="303030"/>
                </a:solidFill>
                <a:latin typeface="Cambria"/>
                <a:cs typeface="Cambria"/>
              </a:rPr>
              <a:t>puede</a:t>
            </a:r>
            <a:r>
              <a:rPr dirty="0" sz="1350" spc="-130">
                <a:solidFill>
                  <a:srgbClr val="303030"/>
                </a:solidFill>
                <a:latin typeface="Cambria"/>
                <a:cs typeface="Cambria"/>
              </a:rPr>
              <a:t> </a:t>
            </a:r>
            <a:r>
              <a:rPr dirty="0" sz="1350" spc="-100">
                <a:solidFill>
                  <a:srgbClr val="303030"/>
                </a:solidFill>
                <a:latin typeface="Cambria"/>
                <a:cs typeface="Cambria"/>
              </a:rPr>
              <a:t>ser</a:t>
            </a:r>
            <a:r>
              <a:rPr dirty="0" sz="1350" spc="-130">
                <a:solidFill>
                  <a:srgbClr val="303030"/>
                </a:solidFill>
                <a:latin typeface="Cambria"/>
                <a:cs typeface="Cambria"/>
              </a:rPr>
              <a:t> </a:t>
            </a:r>
            <a:r>
              <a:rPr dirty="0" sz="1350" spc="-105">
                <a:solidFill>
                  <a:srgbClr val="303030"/>
                </a:solidFill>
                <a:latin typeface="Cambria"/>
                <a:cs typeface="Cambria"/>
              </a:rPr>
              <a:t>un  </a:t>
            </a:r>
            <a:r>
              <a:rPr dirty="0" sz="1350" spc="-130">
                <a:solidFill>
                  <a:srgbClr val="303030"/>
                </a:solidFill>
                <a:latin typeface="Cambria"/>
                <a:cs typeface="Cambria"/>
              </a:rPr>
              <a:t>momento </a:t>
            </a:r>
            <a:r>
              <a:rPr dirty="0" sz="1350" spc="-125">
                <a:solidFill>
                  <a:srgbClr val="303030"/>
                </a:solidFill>
                <a:latin typeface="Cambria"/>
                <a:cs typeface="Cambria"/>
              </a:rPr>
              <a:t>muy </a:t>
            </a:r>
            <a:r>
              <a:rPr dirty="0" sz="1350" spc="-110">
                <a:solidFill>
                  <a:srgbClr val="303030"/>
                </a:solidFill>
                <a:latin typeface="Cambria"/>
                <a:cs typeface="Cambria"/>
              </a:rPr>
              <a:t>estresante para </a:t>
            </a:r>
            <a:r>
              <a:rPr dirty="0" sz="1350" spc="-100">
                <a:solidFill>
                  <a:srgbClr val="303030"/>
                </a:solidFill>
                <a:latin typeface="Cambria"/>
                <a:cs typeface="Cambria"/>
              </a:rPr>
              <a:t>ellos </a:t>
            </a:r>
            <a:r>
              <a:rPr dirty="0" sz="1350" spc="-114">
                <a:solidFill>
                  <a:srgbClr val="303030"/>
                </a:solidFill>
                <a:latin typeface="Cambria"/>
                <a:cs typeface="Cambria"/>
              </a:rPr>
              <a:t>también, </a:t>
            </a:r>
            <a:r>
              <a:rPr dirty="0" sz="1350" spc="-110">
                <a:solidFill>
                  <a:srgbClr val="303030"/>
                </a:solidFill>
                <a:latin typeface="Cambria"/>
                <a:cs typeface="Cambria"/>
              </a:rPr>
              <a:t>con </a:t>
            </a:r>
            <a:r>
              <a:rPr dirty="0" sz="1350" spc="-114">
                <a:solidFill>
                  <a:srgbClr val="303030"/>
                </a:solidFill>
                <a:latin typeface="Cambria"/>
                <a:cs typeface="Cambria"/>
              </a:rPr>
              <a:t>extraños </a:t>
            </a:r>
            <a:r>
              <a:rPr dirty="0" sz="1350" spc="-100">
                <a:solidFill>
                  <a:srgbClr val="303030"/>
                </a:solidFill>
                <a:latin typeface="Cambria"/>
                <a:cs typeface="Cambria"/>
              </a:rPr>
              <a:t>en </a:t>
            </a:r>
            <a:r>
              <a:rPr dirty="0" sz="1350" spc="-80">
                <a:solidFill>
                  <a:srgbClr val="303030"/>
                </a:solidFill>
                <a:latin typeface="Cambria"/>
                <a:cs typeface="Cambria"/>
              </a:rPr>
              <a:t>la </a:t>
            </a:r>
            <a:r>
              <a:rPr dirty="0" sz="1350" spc="-100">
                <a:solidFill>
                  <a:srgbClr val="303030"/>
                </a:solidFill>
                <a:latin typeface="Cambria"/>
                <a:cs typeface="Cambria"/>
              </a:rPr>
              <a:t>casa, </a:t>
            </a:r>
            <a:r>
              <a:rPr dirty="0" sz="1350" spc="-110">
                <a:solidFill>
                  <a:srgbClr val="303030"/>
                </a:solidFill>
                <a:latin typeface="Cambria"/>
                <a:cs typeface="Cambria"/>
              </a:rPr>
              <a:t>ruidos  fuertes</a:t>
            </a:r>
            <a:r>
              <a:rPr dirty="0" sz="1350" spc="-135">
                <a:solidFill>
                  <a:srgbClr val="303030"/>
                </a:solidFill>
                <a:latin typeface="Cambria"/>
                <a:cs typeface="Cambria"/>
              </a:rPr>
              <a:t> </a:t>
            </a:r>
            <a:r>
              <a:rPr dirty="0" sz="1350" spc="-70">
                <a:solidFill>
                  <a:srgbClr val="303030"/>
                </a:solidFill>
                <a:latin typeface="Cambria"/>
                <a:cs typeface="Cambria"/>
              </a:rPr>
              <a:t>y</a:t>
            </a:r>
            <a:r>
              <a:rPr dirty="0" sz="1350" spc="-135">
                <a:solidFill>
                  <a:srgbClr val="303030"/>
                </a:solidFill>
                <a:latin typeface="Cambria"/>
                <a:cs typeface="Cambria"/>
              </a:rPr>
              <a:t> </a:t>
            </a:r>
            <a:r>
              <a:rPr dirty="0" sz="1350" spc="-114">
                <a:solidFill>
                  <a:srgbClr val="303030"/>
                </a:solidFill>
                <a:latin typeface="Cambria"/>
                <a:cs typeface="Cambria"/>
              </a:rPr>
              <a:t>puertas</a:t>
            </a:r>
            <a:r>
              <a:rPr dirty="0" sz="1350" spc="-135">
                <a:solidFill>
                  <a:srgbClr val="303030"/>
                </a:solidFill>
                <a:latin typeface="Cambria"/>
                <a:cs typeface="Cambria"/>
              </a:rPr>
              <a:t> </a:t>
            </a:r>
            <a:r>
              <a:rPr dirty="0" sz="1350" spc="-110">
                <a:solidFill>
                  <a:srgbClr val="303030"/>
                </a:solidFill>
                <a:latin typeface="Cambria"/>
                <a:cs typeface="Cambria"/>
              </a:rPr>
              <a:t>abiertas</a:t>
            </a:r>
            <a:r>
              <a:rPr dirty="0" sz="1350" spc="-135">
                <a:solidFill>
                  <a:srgbClr val="303030"/>
                </a:solidFill>
                <a:latin typeface="Cambria"/>
                <a:cs typeface="Cambria"/>
              </a:rPr>
              <a:t> </a:t>
            </a:r>
            <a:r>
              <a:rPr dirty="0" sz="1350" spc="-114">
                <a:solidFill>
                  <a:srgbClr val="303030"/>
                </a:solidFill>
                <a:latin typeface="Cambria"/>
                <a:cs typeface="Cambria"/>
              </a:rPr>
              <a:t>durante</a:t>
            </a:r>
            <a:r>
              <a:rPr dirty="0" sz="1350" spc="-135">
                <a:solidFill>
                  <a:srgbClr val="303030"/>
                </a:solidFill>
                <a:latin typeface="Cambria"/>
                <a:cs typeface="Cambria"/>
              </a:rPr>
              <a:t> </a:t>
            </a:r>
            <a:r>
              <a:rPr dirty="0" sz="1350" spc="-105">
                <a:solidFill>
                  <a:srgbClr val="303030"/>
                </a:solidFill>
                <a:latin typeface="Cambria"/>
                <a:cs typeface="Cambria"/>
              </a:rPr>
              <a:t>largos</a:t>
            </a:r>
            <a:r>
              <a:rPr dirty="0" sz="1350" spc="-135">
                <a:solidFill>
                  <a:srgbClr val="303030"/>
                </a:solidFill>
                <a:latin typeface="Cambria"/>
                <a:cs typeface="Cambria"/>
              </a:rPr>
              <a:t> </a:t>
            </a:r>
            <a:r>
              <a:rPr dirty="0" sz="1350" spc="-114">
                <a:solidFill>
                  <a:srgbClr val="303030"/>
                </a:solidFill>
                <a:latin typeface="Cambria"/>
                <a:cs typeface="Cambria"/>
              </a:rPr>
              <a:t>períodos</a:t>
            </a:r>
            <a:r>
              <a:rPr dirty="0" sz="1350" spc="-130">
                <a:solidFill>
                  <a:srgbClr val="303030"/>
                </a:solidFill>
                <a:latin typeface="Cambria"/>
                <a:cs typeface="Cambria"/>
              </a:rPr>
              <a:t> </a:t>
            </a:r>
            <a:r>
              <a:rPr dirty="0" sz="1350" spc="-100">
                <a:solidFill>
                  <a:srgbClr val="303030"/>
                </a:solidFill>
                <a:latin typeface="Cambria"/>
                <a:cs typeface="Cambria"/>
              </a:rPr>
              <a:t>de</a:t>
            </a:r>
            <a:r>
              <a:rPr dirty="0" sz="1350" spc="-135">
                <a:solidFill>
                  <a:srgbClr val="303030"/>
                </a:solidFill>
                <a:latin typeface="Cambria"/>
                <a:cs typeface="Cambria"/>
              </a:rPr>
              <a:t> </a:t>
            </a:r>
            <a:r>
              <a:rPr dirty="0" sz="1350" spc="-110">
                <a:solidFill>
                  <a:srgbClr val="303030"/>
                </a:solidFill>
                <a:latin typeface="Cambria"/>
                <a:cs typeface="Cambria"/>
              </a:rPr>
              <a:t>tiempo.</a:t>
            </a:r>
            <a:endParaRPr sz="1350">
              <a:latin typeface="Cambria"/>
              <a:cs typeface="Cambria"/>
            </a:endParaRPr>
          </a:p>
          <a:p>
            <a:pPr marL="12700">
              <a:lnSpc>
                <a:spcPct val="100000"/>
              </a:lnSpc>
              <a:spcBef>
                <a:spcPts val="1385"/>
              </a:spcBef>
              <a:tabLst>
                <a:tab pos="217804" algn="l"/>
                <a:tab pos="654050" algn="l"/>
              </a:tabLst>
            </a:pPr>
            <a:r>
              <a:rPr dirty="0" baseline="-9920" sz="2100" spc="22">
                <a:solidFill>
                  <a:srgbClr val="313131"/>
                </a:solidFill>
                <a:latin typeface="Palatino Linotype"/>
                <a:cs typeface="Palatino Linotype"/>
              </a:rPr>
              <a:t>(	)	</a:t>
            </a:r>
            <a:r>
              <a:rPr dirty="0" sz="1400" spc="-90">
                <a:solidFill>
                  <a:srgbClr val="313131"/>
                </a:solidFill>
                <a:latin typeface="Palatino Linotype"/>
                <a:cs typeface="Palatino Linotype"/>
              </a:rPr>
              <a:t>Organiza a las </a:t>
            </a:r>
            <a:r>
              <a:rPr dirty="0" sz="1400" spc="-75">
                <a:solidFill>
                  <a:srgbClr val="313131"/>
                </a:solidFill>
                <a:latin typeface="Palatino Linotype"/>
                <a:cs typeface="Palatino Linotype"/>
              </a:rPr>
              <a:t>niñeras </a:t>
            </a:r>
            <a:r>
              <a:rPr dirty="0" sz="1400" spc="-95">
                <a:solidFill>
                  <a:srgbClr val="313131"/>
                </a:solidFill>
                <a:latin typeface="Palatino Linotype"/>
                <a:cs typeface="Palatino Linotype"/>
              </a:rPr>
              <a:t>para </a:t>
            </a:r>
            <a:r>
              <a:rPr dirty="0" sz="1400" spc="-75">
                <a:solidFill>
                  <a:srgbClr val="313131"/>
                </a:solidFill>
                <a:latin typeface="Palatino Linotype"/>
                <a:cs typeface="Palatino Linotype"/>
              </a:rPr>
              <a:t>los </a:t>
            </a:r>
            <a:r>
              <a:rPr dirty="0" sz="1400" spc="-70">
                <a:solidFill>
                  <a:srgbClr val="313131"/>
                </a:solidFill>
                <a:latin typeface="Palatino Linotype"/>
                <a:cs typeface="Palatino Linotype"/>
              </a:rPr>
              <a:t>niños</a:t>
            </a:r>
            <a:r>
              <a:rPr dirty="0" sz="1400" spc="20">
                <a:solidFill>
                  <a:srgbClr val="313131"/>
                </a:solidFill>
                <a:latin typeface="Palatino Linotype"/>
                <a:cs typeface="Palatino Linotype"/>
              </a:rPr>
              <a:t> </a:t>
            </a:r>
            <a:r>
              <a:rPr dirty="0" sz="1400" spc="-95">
                <a:solidFill>
                  <a:srgbClr val="313131"/>
                </a:solidFill>
                <a:latin typeface="Palatino Linotype"/>
                <a:cs typeface="Palatino Linotype"/>
              </a:rPr>
              <a:t>pequeños.</a:t>
            </a:r>
            <a:endParaRPr sz="1400">
              <a:latin typeface="Palatino Linotype"/>
              <a:cs typeface="Palatino Linotype"/>
            </a:endParaRPr>
          </a:p>
          <a:p>
            <a:pPr marL="654685" marR="20955" indent="-641985">
              <a:lnSpc>
                <a:spcPct val="100000"/>
              </a:lnSpc>
              <a:spcBef>
                <a:spcPts val="1425"/>
              </a:spcBef>
              <a:tabLst>
                <a:tab pos="217804" algn="l"/>
                <a:tab pos="657860" algn="l"/>
              </a:tabLst>
            </a:pPr>
            <a:r>
              <a:rPr dirty="0" baseline="-9920" sz="2100" spc="22">
                <a:solidFill>
                  <a:srgbClr val="343434"/>
                </a:solidFill>
                <a:latin typeface="Palatino Linotype"/>
                <a:cs typeface="Palatino Linotype"/>
              </a:rPr>
              <a:t>(	)		</a:t>
            </a:r>
            <a:r>
              <a:rPr dirty="0" sz="1400" spc="-70">
                <a:solidFill>
                  <a:srgbClr val="343434"/>
                </a:solidFill>
                <a:latin typeface="Palatino Linotype"/>
                <a:cs typeface="Palatino Linotype"/>
              </a:rPr>
              <a:t>Confirme </a:t>
            </a:r>
            <a:r>
              <a:rPr dirty="0" sz="1400" spc="-75">
                <a:solidFill>
                  <a:srgbClr val="343434"/>
                </a:solidFill>
                <a:latin typeface="Palatino Linotype"/>
                <a:cs typeface="Palatino Linotype"/>
              </a:rPr>
              <a:t>los </a:t>
            </a:r>
            <a:r>
              <a:rPr dirty="0" sz="1400" spc="-85">
                <a:solidFill>
                  <a:srgbClr val="343434"/>
                </a:solidFill>
                <a:latin typeface="Palatino Linotype"/>
                <a:cs typeface="Palatino Linotype"/>
              </a:rPr>
              <a:t>acuerdos </a:t>
            </a:r>
            <a:r>
              <a:rPr dirty="0" sz="1400" spc="-55">
                <a:solidFill>
                  <a:srgbClr val="343434"/>
                </a:solidFill>
                <a:latin typeface="Palatino Linotype"/>
                <a:cs typeface="Palatino Linotype"/>
              </a:rPr>
              <a:t>con </a:t>
            </a:r>
            <a:r>
              <a:rPr dirty="0" sz="1400" spc="-100">
                <a:solidFill>
                  <a:srgbClr val="343434"/>
                </a:solidFill>
                <a:latin typeface="Palatino Linotype"/>
                <a:cs typeface="Palatino Linotype"/>
              </a:rPr>
              <a:t>su </a:t>
            </a:r>
            <a:r>
              <a:rPr dirty="0" sz="1400" spc="-95">
                <a:solidFill>
                  <a:srgbClr val="343434"/>
                </a:solidFill>
                <a:latin typeface="Palatino Linotype"/>
                <a:cs typeface="Palatino Linotype"/>
              </a:rPr>
              <a:t>empresa </a:t>
            </a:r>
            <a:r>
              <a:rPr dirty="0" sz="1400" spc="-105">
                <a:solidFill>
                  <a:srgbClr val="343434"/>
                </a:solidFill>
                <a:latin typeface="Palatino Linotype"/>
                <a:cs typeface="Palatino Linotype"/>
              </a:rPr>
              <a:t>de mudanzas </a:t>
            </a:r>
            <a:r>
              <a:rPr dirty="0" sz="1400" spc="-55">
                <a:solidFill>
                  <a:srgbClr val="343434"/>
                </a:solidFill>
                <a:latin typeface="Palatino Linotype"/>
                <a:cs typeface="Palatino Linotype"/>
              </a:rPr>
              <a:t>o </a:t>
            </a:r>
            <a:r>
              <a:rPr dirty="0" sz="1400" spc="-105">
                <a:solidFill>
                  <a:srgbClr val="343434"/>
                </a:solidFill>
                <a:latin typeface="Palatino Linotype"/>
                <a:cs typeface="Palatino Linotype"/>
              </a:rPr>
              <a:t>de </a:t>
            </a:r>
            <a:r>
              <a:rPr dirty="0" sz="1400" spc="-80">
                <a:solidFill>
                  <a:srgbClr val="343434"/>
                </a:solidFill>
                <a:latin typeface="Palatino Linotype"/>
                <a:cs typeface="Palatino Linotype"/>
              </a:rPr>
              <a:t>alquiler </a:t>
            </a:r>
            <a:r>
              <a:rPr dirty="0" sz="1400" spc="-114">
                <a:solidFill>
                  <a:srgbClr val="343434"/>
                </a:solidFill>
                <a:latin typeface="Palatino Linotype"/>
                <a:cs typeface="Palatino Linotype"/>
              </a:rPr>
              <a:t>de  </a:t>
            </a:r>
            <a:r>
              <a:rPr dirty="0" sz="1400" spc="-75">
                <a:solidFill>
                  <a:srgbClr val="343434"/>
                </a:solidFill>
                <a:latin typeface="Palatino Linotype"/>
                <a:cs typeface="Palatino Linotype"/>
              </a:rPr>
              <a:t>camiones.</a:t>
            </a:r>
            <a:endParaRPr sz="1400">
              <a:latin typeface="Palatino Linotype"/>
              <a:cs typeface="Palatino Linotype"/>
            </a:endParaRPr>
          </a:p>
          <a:p>
            <a:pPr marL="12700">
              <a:lnSpc>
                <a:spcPct val="100000"/>
              </a:lnSpc>
              <a:tabLst>
                <a:tab pos="217804" algn="l"/>
                <a:tab pos="654050" algn="l"/>
              </a:tabLst>
            </a:pPr>
            <a:r>
              <a:rPr dirty="0" sz="1400" spc="15">
                <a:solidFill>
                  <a:srgbClr val="343434"/>
                </a:solidFill>
                <a:latin typeface="Palatino Linotype"/>
                <a:cs typeface="Palatino Linotype"/>
              </a:rPr>
              <a:t>(	)	</a:t>
            </a:r>
            <a:r>
              <a:rPr dirty="0" sz="1400" spc="-100">
                <a:solidFill>
                  <a:srgbClr val="343434"/>
                </a:solidFill>
                <a:latin typeface="Palatino Linotype"/>
                <a:cs typeface="Palatino Linotype"/>
              </a:rPr>
              <a:t>Notifique </a:t>
            </a:r>
            <a:r>
              <a:rPr dirty="0" sz="1400" spc="-90">
                <a:solidFill>
                  <a:srgbClr val="343434"/>
                </a:solidFill>
                <a:latin typeface="Palatino Linotype"/>
                <a:cs typeface="Palatino Linotype"/>
              </a:rPr>
              <a:t>a </a:t>
            </a:r>
            <a:r>
              <a:rPr dirty="0" sz="1400" spc="-114">
                <a:solidFill>
                  <a:srgbClr val="343434"/>
                </a:solidFill>
                <a:latin typeface="Palatino Linotype"/>
                <a:cs typeface="Palatino Linotype"/>
              </a:rPr>
              <a:t>su </a:t>
            </a:r>
            <a:r>
              <a:rPr dirty="0" sz="1400" spc="-90">
                <a:solidFill>
                  <a:srgbClr val="343434"/>
                </a:solidFill>
                <a:latin typeface="Palatino Linotype"/>
                <a:cs typeface="Palatino Linotype"/>
              </a:rPr>
              <a:t>banco </a:t>
            </a:r>
            <a:r>
              <a:rPr dirty="0" sz="1400" spc="-80">
                <a:solidFill>
                  <a:srgbClr val="343434"/>
                </a:solidFill>
                <a:latin typeface="Palatino Linotype"/>
                <a:cs typeface="Palatino Linotype"/>
              </a:rPr>
              <a:t>si </a:t>
            </a:r>
            <a:r>
              <a:rPr dirty="0" sz="1400" spc="-135">
                <a:solidFill>
                  <a:srgbClr val="343434"/>
                </a:solidFill>
                <a:latin typeface="Palatino Linotype"/>
                <a:cs typeface="Palatino Linotype"/>
              </a:rPr>
              <a:t>va </a:t>
            </a:r>
            <a:r>
              <a:rPr dirty="0" sz="1400" spc="-90">
                <a:solidFill>
                  <a:srgbClr val="343434"/>
                </a:solidFill>
                <a:latin typeface="Palatino Linotype"/>
                <a:cs typeface="Palatino Linotype"/>
              </a:rPr>
              <a:t>a salir </a:t>
            </a:r>
            <a:r>
              <a:rPr dirty="0" sz="1400" spc="-120">
                <a:solidFill>
                  <a:srgbClr val="343434"/>
                </a:solidFill>
                <a:latin typeface="Palatino Linotype"/>
                <a:cs typeface="Palatino Linotype"/>
              </a:rPr>
              <a:t>de </a:t>
            </a:r>
            <a:r>
              <a:rPr dirty="0" sz="1400" spc="-90">
                <a:solidFill>
                  <a:srgbClr val="343434"/>
                </a:solidFill>
                <a:latin typeface="Palatino Linotype"/>
                <a:cs typeface="Palatino Linotype"/>
              </a:rPr>
              <a:t>la</a:t>
            </a:r>
            <a:r>
              <a:rPr dirty="0" sz="1400" spc="-195">
                <a:solidFill>
                  <a:srgbClr val="343434"/>
                </a:solidFill>
                <a:latin typeface="Palatino Linotype"/>
                <a:cs typeface="Palatino Linotype"/>
              </a:rPr>
              <a:t> </a:t>
            </a:r>
            <a:r>
              <a:rPr dirty="0" sz="1400" spc="-114">
                <a:solidFill>
                  <a:srgbClr val="343434"/>
                </a:solidFill>
                <a:latin typeface="Palatino Linotype"/>
                <a:cs typeface="Palatino Linotype"/>
              </a:rPr>
              <a:t>ciudad.</a:t>
            </a:r>
            <a:endParaRPr sz="1400">
              <a:latin typeface="Palatino Linotype"/>
              <a:cs typeface="Palatino Linotype"/>
            </a:endParaRPr>
          </a:p>
        </p:txBody>
      </p:sp>
      <p:sp>
        <p:nvSpPr>
          <p:cNvPr id="8" name="object 8"/>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735330" y="1421980"/>
            <a:ext cx="7016546" cy="3452253"/>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1522857" y="1638367"/>
            <a:ext cx="227667" cy="772575"/>
          </a:xfrm>
          <a:prstGeom prst="rect">
            <a:avLst/>
          </a:prstGeom>
          <a:blipFill>
            <a:blip r:embed="rId4" cstate="print"/>
            <a:stretch>
              <a:fillRect/>
            </a:stretch>
          </a:blipFill>
        </p:spPr>
        <p:txBody>
          <a:bodyPr wrap="square" lIns="0" tIns="0" rIns="0" bIns="0" rtlCol="0"/>
          <a:lstStyle/>
          <a:p/>
        </p:txBody>
      </p:sp>
      <p:sp>
        <p:nvSpPr>
          <p:cNvPr id="5" name="object 5"/>
          <p:cNvSpPr/>
          <p:nvPr/>
        </p:nvSpPr>
        <p:spPr>
          <a:xfrm>
            <a:off x="0" y="9490986"/>
            <a:ext cx="7751872" cy="544908"/>
          </a:xfrm>
          <a:prstGeom prst="rect">
            <a:avLst/>
          </a:prstGeom>
          <a:blipFill>
            <a:blip r:embed="rId5" cstate="print"/>
            <a:stretch>
              <a:fillRect/>
            </a:stretch>
          </a:blipFill>
        </p:spPr>
        <p:txBody>
          <a:bodyPr wrap="square" lIns="0" tIns="0" rIns="0" bIns="0" rtlCol="0"/>
          <a:lstStyle/>
          <a:p/>
        </p:txBody>
      </p:sp>
      <p:sp>
        <p:nvSpPr>
          <p:cNvPr id="6" name="object 6"/>
          <p:cNvSpPr txBox="1">
            <a:spLocks noGrp="1"/>
          </p:cNvSpPr>
          <p:nvPr>
            <p:ph type="title"/>
          </p:nvPr>
        </p:nvSpPr>
        <p:spPr>
          <a:xfrm>
            <a:off x="2657048" y="2108301"/>
            <a:ext cx="775335" cy="467359"/>
          </a:xfrm>
          <a:prstGeom prst="rect"/>
        </p:spPr>
        <p:txBody>
          <a:bodyPr wrap="square" lIns="0" tIns="12700" rIns="0" bIns="0" rtlCol="0" vert="horz">
            <a:spAutoFit/>
          </a:bodyPr>
          <a:lstStyle/>
          <a:p>
            <a:pPr marL="12700">
              <a:lnSpc>
                <a:spcPct val="100000"/>
              </a:lnSpc>
              <a:spcBef>
                <a:spcPts val="100"/>
              </a:spcBef>
            </a:pPr>
            <a:r>
              <a:rPr dirty="0" sz="2200" spc="-114" b="0" i="1">
                <a:solidFill>
                  <a:srgbClr val="6D6D5E"/>
                </a:solidFill>
                <a:latin typeface="Times New Roman"/>
                <a:cs typeface="Times New Roman"/>
              </a:rPr>
              <a:t>r</a:t>
            </a:r>
            <a:r>
              <a:rPr dirty="0" baseline="-27777" sz="4350" spc="-172" b="0">
                <a:solidFill>
                  <a:srgbClr val="717561"/>
                </a:solidFill>
                <a:latin typeface="Times New Roman"/>
                <a:cs typeface="Times New Roman"/>
              </a:rPr>
              <a:t>...</a:t>
            </a:r>
            <a:r>
              <a:rPr dirty="0" sz="2200" spc="-114" b="0" i="1">
                <a:solidFill>
                  <a:srgbClr val="6D6D5E"/>
                </a:solidFill>
                <a:latin typeface="Times New Roman"/>
                <a:cs typeface="Times New Roman"/>
              </a:rPr>
              <a:t>-4-</a:t>
            </a:r>
            <a:endParaRPr sz="2200">
              <a:latin typeface="Times New Roman"/>
              <a:cs typeface="Times New Roman"/>
            </a:endParaRPr>
          </a:p>
        </p:txBody>
      </p:sp>
      <p:sp>
        <p:nvSpPr>
          <p:cNvPr id="19" name="object 19"/>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7" name="object 7"/>
          <p:cNvSpPr txBox="1"/>
          <p:nvPr/>
        </p:nvSpPr>
        <p:spPr>
          <a:xfrm>
            <a:off x="2282698" y="2796006"/>
            <a:ext cx="259079" cy="247650"/>
          </a:xfrm>
          <a:prstGeom prst="rect">
            <a:avLst/>
          </a:prstGeom>
        </p:spPr>
        <p:txBody>
          <a:bodyPr wrap="square" lIns="0" tIns="12700" rIns="0" bIns="0" rtlCol="0" vert="horz">
            <a:spAutoFit/>
          </a:bodyPr>
          <a:lstStyle/>
          <a:p>
            <a:pPr marL="120014">
              <a:lnSpc>
                <a:spcPts val="1175"/>
              </a:lnSpc>
              <a:spcBef>
                <a:spcPts val="100"/>
              </a:spcBef>
            </a:pPr>
            <a:r>
              <a:rPr dirty="0" sz="1100" spc="620">
                <a:solidFill>
                  <a:srgbClr val="6E7356"/>
                </a:solidFill>
                <a:latin typeface="Times New Roman"/>
                <a:cs typeface="Times New Roman"/>
              </a:rPr>
              <a:t>-</a:t>
            </a:r>
            <a:endParaRPr sz="1100">
              <a:latin typeface="Times New Roman"/>
              <a:cs typeface="Times New Roman"/>
            </a:endParaRPr>
          </a:p>
          <a:p>
            <a:pPr marL="12700">
              <a:lnSpc>
                <a:spcPts val="575"/>
              </a:lnSpc>
            </a:pPr>
            <a:r>
              <a:rPr dirty="0" sz="600">
                <a:solidFill>
                  <a:srgbClr val="76756B"/>
                </a:solidFill>
                <a:latin typeface="Times New Roman"/>
                <a:cs typeface="Times New Roman"/>
              </a:rPr>
              <a:t>/</a:t>
            </a:r>
            <a:endParaRPr sz="600">
              <a:latin typeface="Times New Roman"/>
              <a:cs typeface="Times New Roman"/>
            </a:endParaRPr>
          </a:p>
        </p:txBody>
      </p:sp>
      <p:sp>
        <p:nvSpPr>
          <p:cNvPr id="8" name="object 8"/>
          <p:cNvSpPr txBox="1"/>
          <p:nvPr/>
        </p:nvSpPr>
        <p:spPr>
          <a:xfrm>
            <a:off x="2842514" y="2703296"/>
            <a:ext cx="242570" cy="375920"/>
          </a:xfrm>
          <a:prstGeom prst="rect">
            <a:avLst/>
          </a:prstGeom>
        </p:spPr>
        <p:txBody>
          <a:bodyPr wrap="square" lIns="0" tIns="12700" rIns="0" bIns="0" rtlCol="0" vert="horz">
            <a:spAutoFit/>
          </a:bodyPr>
          <a:lstStyle/>
          <a:p>
            <a:pPr marL="12700">
              <a:lnSpc>
                <a:spcPct val="100000"/>
              </a:lnSpc>
              <a:spcBef>
                <a:spcPts val="100"/>
              </a:spcBef>
            </a:pPr>
            <a:r>
              <a:rPr dirty="0" sz="2300" spc="-630">
                <a:solidFill>
                  <a:srgbClr val="76756B"/>
                </a:solidFill>
                <a:latin typeface="Times New Roman"/>
                <a:cs typeface="Times New Roman"/>
              </a:rPr>
              <a:t>-</a:t>
            </a:r>
            <a:r>
              <a:rPr dirty="0" baseline="20202" sz="1650" spc="-615">
                <a:solidFill>
                  <a:srgbClr val="6E7356"/>
                </a:solidFill>
                <a:latin typeface="Times New Roman"/>
                <a:cs typeface="Times New Roman"/>
              </a:rPr>
              <a:t>j</a:t>
            </a:r>
            <a:r>
              <a:rPr dirty="0" sz="2300">
                <a:solidFill>
                  <a:srgbClr val="76756B"/>
                </a:solidFill>
                <a:latin typeface="Times New Roman"/>
                <a:cs typeface="Times New Roman"/>
              </a:rPr>
              <a:t>-</a:t>
            </a:r>
            <a:endParaRPr sz="2300">
              <a:latin typeface="Times New Roman"/>
              <a:cs typeface="Times New Roman"/>
            </a:endParaRPr>
          </a:p>
        </p:txBody>
      </p:sp>
      <p:sp>
        <p:nvSpPr>
          <p:cNvPr id="9" name="object 9"/>
          <p:cNvSpPr txBox="1"/>
          <p:nvPr/>
        </p:nvSpPr>
        <p:spPr>
          <a:xfrm>
            <a:off x="2174494" y="2945993"/>
            <a:ext cx="82550" cy="314325"/>
          </a:xfrm>
          <a:prstGeom prst="rect">
            <a:avLst/>
          </a:prstGeom>
        </p:spPr>
        <p:txBody>
          <a:bodyPr wrap="square" lIns="0" tIns="12700" rIns="0" bIns="0" rtlCol="0" vert="horz">
            <a:spAutoFit/>
          </a:bodyPr>
          <a:lstStyle/>
          <a:p>
            <a:pPr marL="23495">
              <a:lnSpc>
                <a:spcPts val="1555"/>
              </a:lnSpc>
              <a:spcBef>
                <a:spcPts val="100"/>
              </a:spcBef>
            </a:pPr>
            <a:r>
              <a:rPr dirty="0" sz="1300">
                <a:solidFill>
                  <a:srgbClr val="918E89"/>
                </a:solidFill>
                <a:latin typeface="Times New Roman"/>
                <a:cs typeface="Times New Roman"/>
              </a:rPr>
              <a:t>/</a:t>
            </a:r>
            <a:endParaRPr sz="1300">
              <a:latin typeface="Times New Roman"/>
              <a:cs typeface="Times New Roman"/>
            </a:endParaRPr>
          </a:p>
          <a:p>
            <a:pPr marL="12700">
              <a:lnSpc>
                <a:spcPts val="715"/>
              </a:lnSpc>
            </a:pPr>
            <a:r>
              <a:rPr dirty="0" sz="600" spc="-125">
                <a:solidFill>
                  <a:srgbClr val="79766B"/>
                </a:solidFill>
                <a:latin typeface="Times New Roman"/>
                <a:cs typeface="Times New Roman"/>
              </a:rPr>
              <a:t>.•\</a:t>
            </a:r>
            <a:endParaRPr sz="600">
              <a:latin typeface="Times New Roman"/>
              <a:cs typeface="Times New Roman"/>
            </a:endParaRPr>
          </a:p>
        </p:txBody>
      </p:sp>
      <p:sp>
        <p:nvSpPr>
          <p:cNvPr id="10" name="object 10"/>
          <p:cNvSpPr txBox="1"/>
          <p:nvPr/>
        </p:nvSpPr>
        <p:spPr>
          <a:xfrm>
            <a:off x="1546529" y="5302420"/>
            <a:ext cx="4605655" cy="740410"/>
          </a:xfrm>
          <a:prstGeom prst="rect">
            <a:avLst/>
          </a:prstGeom>
        </p:spPr>
        <p:txBody>
          <a:bodyPr wrap="square" lIns="0" tIns="99695" rIns="0" bIns="0" rtlCol="0" vert="horz">
            <a:spAutoFit/>
          </a:bodyPr>
          <a:lstStyle/>
          <a:p>
            <a:pPr algn="ctr">
              <a:lnSpc>
                <a:spcPct val="100000"/>
              </a:lnSpc>
              <a:spcBef>
                <a:spcPts val="785"/>
              </a:spcBef>
            </a:pPr>
            <a:r>
              <a:rPr dirty="0" sz="2000" spc="-100" b="1">
                <a:solidFill>
                  <a:srgbClr val="1C1C1D"/>
                </a:solidFill>
                <a:latin typeface="Palatino Linotype"/>
                <a:cs typeface="Palatino Linotype"/>
              </a:rPr>
              <a:t>LISTA </a:t>
            </a:r>
            <a:r>
              <a:rPr dirty="0" sz="2000" spc="-90" b="1">
                <a:solidFill>
                  <a:srgbClr val="1C1C1D"/>
                </a:solidFill>
                <a:latin typeface="Palatino Linotype"/>
                <a:cs typeface="Palatino Linotype"/>
              </a:rPr>
              <a:t>DE </a:t>
            </a:r>
            <a:r>
              <a:rPr dirty="0" sz="2000" spc="-105" b="1">
                <a:solidFill>
                  <a:srgbClr val="1C1C1D"/>
                </a:solidFill>
                <a:latin typeface="Palatino Linotype"/>
                <a:cs typeface="Palatino Linotype"/>
              </a:rPr>
              <a:t>CONTROL </a:t>
            </a:r>
            <a:r>
              <a:rPr dirty="0" sz="2000" spc="-90" b="1">
                <a:solidFill>
                  <a:srgbClr val="1C1C1D"/>
                </a:solidFill>
                <a:latin typeface="Palatino Linotype"/>
                <a:cs typeface="Palatino Linotype"/>
              </a:rPr>
              <a:t>DE </a:t>
            </a:r>
            <a:r>
              <a:rPr dirty="0" sz="2000" spc="-120" b="1">
                <a:solidFill>
                  <a:srgbClr val="1C1C1D"/>
                </a:solidFill>
                <a:latin typeface="Palatino Linotype"/>
                <a:cs typeface="Palatino Linotype"/>
              </a:rPr>
              <a:t>LA</a:t>
            </a:r>
            <a:r>
              <a:rPr dirty="0" sz="2000" spc="195" b="1">
                <a:solidFill>
                  <a:srgbClr val="1C1C1D"/>
                </a:solidFill>
                <a:latin typeface="Palatino Linotype"/>
                <a:cs typeface="Palatino Linotype"/>
              </a:rPr>
              <a:t> </a:t>
            </a:r>
            <a:r>
              <a:rPr dirty="0" sz="2000" spc="-135" b="1">
                <a:solidFill>
                  <a:srgbClr val="1C1C1D"/>
                </a:solidFill>
                <a:latin typeface="Palatino Linotype"/>
                <a:cs typeface="Palatino Linotype"/>
              </a:rPr>
              <a:t>MUDANZA</a:t>
            </a:r>
            <a:endParaRPr sz="2000">
              <a:latin typeface="Palatino Linotype"/>
              <a:cs typeface="Palatino Linotype"/>
            </a:endParaRPr>
          </a:p>
          <a:p>
            <a:pPr algn="ctr">
              <a:lnSpc>
                <a:spcPct val="100000"/>
              </a:lnSpc>
              <a:spcBef>
                <a:spcPts val="565"/>
              </a:spcBef>
            </a:pPr>
            <a:r>
              <a:rPr dirty="0" sz="1650" spc="70" i="1">
                <a:solidFill>
                  <a:srgbClr val="515252"/>
                </a:solidFill>
                <a:latin typeface="Times New Roman"/>
                <a:cs typeface="Times New Roman"/>
              </a:rPr>
              <a:t>Un </a:t>
            </a:r>
            <a:r>
              <a:rPr dirty="0" sz="1650" spc="35" i="1">
                <a:solidFill>
                  <a:srgbClr val="515252"/>
                </a:solidFill>
                <a:latin typeface="Times New Roman"/>
                <a:cs typeface="Times New Roman"/>
              </a:rPr>
              <a:t>día</a:t>
            </a:r>
            <a:r>
              <a:rPr dirty="0" sz="1650" spc="-155" i="1">
                <a:solidFill>
                  <a:srgbClr val="515252"/>
                </a:solidFill>
                <a:latin typeface="Times New Roman"/>
                <a:cs typeface="Times New Roman"/>
              </a:rPr>
              <a:t> </a:t>
            </a:r>
            <a:r>
              <a:rPr dirty="0" sz="1650" spc="30" i="1">
                <a:solidFill>
                  <a:srgbClr val="515252"/>
                </a:solidFill>
                <a:latin typeface="Times New Roman"/>
                <a:cs typeface="Times New Roman"/>
              </a:rPr>
              <a:t>antes</a:t>
            </a:r>
            <a:endParaRPr sz="1650">
              <a:latin typeface="Times New Roman"/>
              <a:cs typeface="Times New Roman"/>
            </a:endParaRPr>
          </a:p>
        </p:txBody>
      </p:sp>
      <p:sp>
        <p:nvSpPr>
          <p:cNvPr id="11" name="object 11"/>
          <p:cNvSpPr txBox="1"/>
          <p:nvPr/>
        </p:nvSpPr>
        <p:spPr>
          <a:xfrm>
            <a:off x="1032383" y="6359499"/>
            <a:ext cx="294640" cy="238760"/>
          </a:xfrm>
          <a:prstGeom prst="rect">
            <a:avLst/>
          </a:prstGeom>
        </p:spPr>
        <p:txBody>
          <a:bodyPr wrap="square" lIns="0" tIns="12700" rIns="0" bIns="0" rtlCol="0" vert="horz">
            <a:spAutoFit/>
          </a:bodyPr>
          <a:lstStyle/>
          <a:p>
            <a:pPr marL="12700">
              <a:lnSpc>
                <a:spcPct val="100000"/>
              </a:lnSpc>
              <a:spcBef>
                <a:spcPts val="100"/>
              </a:spcBef>
              <a:tabLst>
                <a:tab pos="217804" algn="l"/>
              </a:tabLst>
            </a:pPr>
            <a:r>
              <a:rPr dirty="0" baseline="1984" sz="2100" spc="-52">
                <a:solidFill>
                  <a:srgbClr val="303030"/>
                </a:solidFill>
                <a:latin typeface="Cambria"/>
                <a:cs typeface="Cambria"/>
              </a:rPr>
              <a:t>(</a:t>
            </a:r>
            <a:r>
              <a:rPr dirty="0" baseline="1984" sz="2100" spc="-52">
                <a:solidFill>
                  <a:srgbClr val="303030"/>
                </a:solidFill>
                <a:latin typeface="Cambria"/>
                <a:cs typeface="Cambria"/>
              </a:rPr>
              <a:t>	</a:t>
            </a:r>
            <a:r>
              <a:rPr dirty="0" sz="1400" spc="-35">
                <a:solidFill>
                  <a:srgbClr val="303030"/>
                </a:solidFill>
                <a:latin typeface="Cambria"/>
                <a:cs typeface="Cambria"/>
              </a:rPr>
              <a:t>)</a:t>
            </a:r>
            <a:endParaRPr sz="1400">
              <a:latin typeface="Cambria"/>
              <a:cs typeface="Cambria"/>
            </a:endParaRPr>
          </a:p>
        </p:txBody>
      </p:sp>
      <p:sp>
        <p:nvSpPr>
          <p:cNvPr id="12" name="object 12"/>
          <p:cNvSpPr txBox="1"/>
          <p:nvPr/>
        </p:nvSpPr>
        <p:spPr>
          <a:xfrm>
            <a:off x="1032383" y="6945477"/>
            <a:ext cx="89535" cy="238760"/>
          </a:xfrm>
          <a:prstGeom prst="rect">
            <a:avLst/>
          </a:prstGeom>
        </p:spPr>
        <p:txBody>
          <a:bodyPr wrap="square" lIns="0" tIns="12700" rIns="0" bIns="0" rtlCol="0" vert="horz">
            <a:spAutoFit/>
          </a:bodyPr>
          <a:lstStyle/>
          <a:p>
            <a:pPr marL="12700">
              <a:lnSpc>
                <a:spcPct val="100000"/>
              </a:lnSpc>
              <a:spcBef>
                <a:spcPts val="100"/>
              </a:spcBef>
            </a:pPr>
            <a:r>
              <a:rPr dirty="0" sz="1400" spc="-35">
                <a:solidFill>
                  <a:srgbClr val="333333"/>
                </a:solidFill>
                <a:latin typeface="Cambria"/>
                <a:cs typeface="Cambria"/>
              </a:rPr>
              <a:t>(</a:t>
            </a:r>
            <a:endParaRPr sz="1400">
              <a:latin typeface="Cambria"/>
              <a:cs typeface="Cambria"/>
            </a:endParaRPr>
          </a:p>
        </p:txBody>
      </p:sp>
      <p:sp>
        <p:nvSpPr>
          <p:cNvPr id="13" name="object 13"/>
          <p:cNvSpPr txBox="1"/>
          <p:nvPr/>
        </p:nvSpPr>
        <p:spPr>
          <a:xfrm>
            <a:off x="1237614" y="6952970"/>
            <a:ext cx="89535" cy="238760"/>
          </a:xfrm>
          <a:prstGeom prst="rect">
            <a:avLst/>
          </a:prstGeom>
        </p:spPr>
        <p:txBody>
          <a:bodyPr wrap="square" lIns="0" tIns="12700" rIns="0" bIns="0" rtlCol="0" vert="horz">
            <a:spAutoFit/>
          </a:bodyPr>
          <a:lstStyle/>
          <a:p>
            <a:pPr marL="12700">
              <a:lnSpc>
                <a:spcPct val="100000"/>
              </a:lnSpc>
              <a:spcBef>
                <a:spcPts val="100"/>
              </a:spcBef>
            </a:pPr>
            <a:r>
              <a:rPr dirty="0" sz="1400" spc="-35">
                <a:solidFill>
                  <a:srgbClr val="333333"/>
                </a:solidFill>
                <a:latin typeface="Cambria"/>
                <a:cs typeface="Cambria"/>
              </a:rPr>
              <a:t>)</a:t>
            </a:r>
            <a:endParaRPr sz="1400">
              <a:latin typeface="Cambria"/>
              <a:cs typeface="Cambria"/>
            </a:endParaRPr>
          </a:p>
        </p:txBody>
      </p:sp>
      <p:sp>
        <p:nvSpPr>
          <p:cNvPr id="14" name="object 14"/>
          <p:cNvSpPr txBox="1"/>
          <p:nvPr/>
        </p:nvSpPr>
        <p:spPr>
          <a:xfrm>
            <a:off x="1032383" y="7341082"/>
            <a:ext cx="89535" cy="238760"/>
          </a:xfrm>
          <a:prstGeom prst="rect">
            <a:avLst/>
          </a:prstGeom>
        </p:spPr>
        <p:txBody>
          <a:bodyPr wrap="square" lIns="0" tIns="12700" rIns="0" bIns="0" rtlCol="0" vert="horz">
            <a:spAutoFit/>
          </a:bodyPr>
          <a:lstStyle/>
          <a:p>
            <a:pPr marL="12700">
              <a:lnSpc>
                <a:spcPct val="100000"/>
              </a:lnSpc>
              <a:spcBef>
                <a:spcPts val="100"/>
              </a:spcBef>
            </a:pPr>
            <a:r>
              <a:rPr dirty="0" sz="1400" spc="-35">
                <a:solidFill>
                  <a:srgbClr val="2E2E2E"/>
                </a:solidFill>
                <a:latin typeface="Cambria"/>
                <a:cs typeface="Cambria"/>
              </a:rPr>
              <a:t>(</a:t>
            </a:r>
            <a:endParaRPr sz="1400">
              <a:latin typeface="Cambria"/>
              <a:cs typeface="Cambria"/>
            </a:endParaRPr>
          </a:p>
        </p:txBody>
      </p:sp>
      <p:sp>
        <p:nvSpPr>
          <p:cNvPr id="15" name="object 15"/>
          <p:cNvSpPr txBox="1"/>
          <p:nvPr/>
        </p:nvSpPr>
        <p:spPr>
          <a:xfrm>
            <a:off x="1032383" y="7344892"/>
            <a:ext cx="294640" cy="623570"/>
          </a:xfrm>
          <a:prstGeom prst="rect">
            <a:avLst/>
          </a:prstGeom>
        </p:spPr>
        <p:txBody>
          <a:bodyPr wrap="square" lIns="0" tIns="12700" rIns="0" bIns="0" rtlCol="0" vert="horz">
            <a:spAutoFit/>
          </a:bodyPr>
          <a:lstStyle/>
          <a:p>
            <a:pPr algn="r" marR="5080">
              <a:lnSpc>
                <a:spcPct val="100000"/>
              </a:lnSpc>
              <a:spcBef>
                <a:spcPts val="100"/>
              </a:spcBef>
            </a:pPr>
            <a:r>
              <a:rPr dirty="0" sz="1400" spc="-35">
                <a:solidFill>
                  <a:srgbClr val="2E2E2E"/>
                </a:solidFill>
                <a:latin typeface="Cambria"/>
                <a:cs typeface="Cambria"/>
              </a:rPr>
              <a:t>)</a:t>
            </a:r>
            <a:endParaRPr sz="1400">
              <a:latin typeface="Cambria"/>
              <a:cs typeface="Cambria"/>
            </a:endParaRPr>
          </a:p>
          <a:p>
            <a:pPr algn="r" marR="5080">
              <a:lnSpc>
                <a:spcPct val="100000"/>
              </a:lnSpc>
              <a:spcBef>
                <a:spcPts val="1345"/>
              </a:spcBef>
              <a:tabLst>
                <a:tab pos="205104" algn="l"/>
              </a:tabLst>
            </a:pPr>
            <a:r>
              <a:rPr dirty="0" sz="1400" spc="-35">
                <a:solidFill>
                  <a:srgbClr val="2F2F2F"/>
                </a:solidFill>
                <a:latin typeface="Cambria"/>
                <a:cs typeface="Cambria"/>
              </a:rPr>
              <a:t>(</a:t>
            </a:r>
            <a:r>
              <a:rPr dirty="0" sz="1400" spc="-35">
                <a:solidFill>
                  <a:srgbClr val="2F2F2F"/>
                </a:solidFill>
                <a:latin typeface="Cambria"/>
                <a:cs typeface="Cambria"/>
              </a:rPr>
              <a:t>	</a:t>
            </a:r>
            <a:r>
              <a:rPr dirty="0" sz="1400" spc="-35">
                <a:solidFill>
                  <a:srgbClr val="2F2F2F"/>
                </a:solidFill>
                <a:latin typeface="Cambria"/>
                <a:cs typeface="Cambria"/>
              </a:rPr>
              <a:t>)</a:t>
            </a:r>
            <a:endParaRPr sz="1400">
              <a:latin typeface="Cambria"/>
              <a:cs typeface="Cambria"/>
            </a:endParaRPr>
          </a:p>
        </p:txBody>
      </p:sp>
      <p:sp>
        <p:nvSpPr>
          <p:cNvPr id="16" name="object 16"/>
          <p:cNvSpPr txBox="1"/>
          <p:nvPr/>
        </p:nvSpPr>
        <p:spPr>
          <a:xfrm>
            <a:off x="1032383" y="8124926"/>
            <a:ext cx="294640" cy="238760"/>
          </a:xfrm>
          <a:prstGeom prst="rect">
            <a:avLst/>
          </a:prstGeom>
        </p:spPr>
        <p:txBody>
          <a:bodyPr wrap="square" lIns="0" tIns="12700" rIns="0" bIns="0" rtlCol="0" vert="horz">
            <a:spAutoFit/>
          </a:bodyPr>
          <a:lstStyle/>
          <a:p>
            <a:pPr marL="12700">
              <a:lnSpc>
                <a:spcPct val="100000"/>
              </a:lnSpc>
              <a:spcBef>
                <a:spcPts val="100"/>
              </a:spcBef>
              <a:tabLst>
                <a:tab pos="217804" algn="l"/>
              </a:tabLst>
            </a:pPr>
            <a:r>
              <a:rPr dirty="0" sz="1400" spc="-35">
                <a:solidFill>
                  <a:srgbClr val="303030"/>
                </a:solidFill>
                <a:latin typeface="Cambria"/>
                <a:cs typeface="Cambria"/>
              </a:rPr>
              <a:t>(</a:t>
            </a:r>
            <a:r>
              <a:rPr dirty="0" sz="1400" spc="-35">
                <a:solidFill>
                  <a:srgbClr val="303030"/>
                </a:solidFill>
                <a:latin typeface="Cambria"/>
                <a:cs typeface="Cambria"/>
              </a:rPr>
              <a:t>	</a:t>
            </a:r>
            <a:r>
              <a:rPr dirty="0" sz="1400" spc="-35">
                <a:solidFill>
                  <a:srgbClr val="303030"/>
                </a:solidFill>
                <a:latin typeface="Cambria"/>
                <a:cs typeface="Cambria"/>
              </a:rPr>
              <a:t>)</a:t>
            </a:r>
            <a:endParaRPr sz="1400">
              <a:latin typeface="Cambria"/>
              <a:cs typeface="Cambria"/>
            </a:endParaRPr>
          </a:p>
        </p:txBody>
      </p:sp>
      <p:sp>
        <p:nvSpPr>
          <p:cNvPr id="17" name="object 17"/>
          <p:cNvSpPr txBox="1"/>
          <p:nvPr/>
        </p:nvSpPr>
        <p:spPr>
          <a:xfrm>
            <a:off x="1674367" y="6337147"/>
            <a:ext cx="4396105" cy="436880"/>
          </a:xfrm>
          <a:prstGeom prst="rect">
            <a:avLst/>
          </a:prstGeom>
        </p:spPr>
        <p:txBody>
          <a:bodyPr wrap="square" lIns="0" tIns="31750" rIns="0" bIns="0" rtlCol="0" vert="horz">
            <a:spAutoFit/>
          </a:bodyPr>
          <a:lstStyle/>
          <a:p>
            <a:pPr marL="12700" marR="5080" indent="3175">
              <a:lnSpc>
                <a:spcPts val="1560"/>
              </a:lnSpc>
              <a:spcBef>
                <a:spcPts val="250"/>
              </a:spcBef>
            </a:pPr>
            <a:r>
              <a:rPr dirty="0" sz="1400" spc="-80">
                <a:solidFill>
                  <a:srgbClr val="2D2D2D"/>
                </a:solidFill>
                <a:latin typeface="Cambria"/>
                <a:cs typeface="Cambria"/>
              </a:rPr>
              <a:t>Mantenga</a:t>
            </a:r>
            <a:r>
              <a:rPr dirty="0" sz="1400" spc="-95">
                <a:solidFill>
                  <a:srgbClr val="2D2D2D"/>
                </a:solidFill>
                <a:latin typeface="Cambria"/>
                <a:cs typeface="Cambria"/>
              </a:rPr>
              <a:t> </a:t>
            </a:r>
            <a:r>
              <a:rPr dirty="0" sz="1400" spc="-65">
                <a:solidFill>
                  <a:srgbClr val="2D2D2D"/>
                </a:solidFill>
                <a:latin typeface="Cambria"/>
                <a:cs typeface="Cambria"/>
              </a:rPr>
              <a:t>los</a:t>
            </a:r>
            <a:r>
              <a:rPr dirty="0" sz="1400" spc="-90">
                <a:solidFill>
                  <a:srgbClr val="2D2D2D"/>
                </a:solidFill>
                <a:latin typeface="Cambria"/>
                <a:cs typeface="Cambria"/>
              </a:rPr>
              <a:t> </a:t>
            </a:r>
            <a:r>
              <a:rPr dirty="0" sz="1400" spc="-75">
                <a:solidFill>
                  <a:srgbClr val="2D2D2D"/>
                </a:solidFill>
                <a:latin typeface="Cambria"/>
                <a:cs typeface="Cambria"/>
              </a:rPr>
              <a:t>materiales</a:t>
            </a:r>
            <a:r>
              <a:rPr dirty="0" sz="1400" spc="-95">
                <a:solidFill>
                  <a:srgbClr val="2D2D2D"/>
                </a:solidFill>
                <a:latin typeface="Cambria"/>
                <a:cs typeface="Cambria"/>
              </a:rPr>
              <a:t> </a:t>
            </a:r>
            <a:r>
              <a:rPr dirty="0" sz="1400" spc="-65">
                <a:solidFill>
                  <a:srgbClr val="2D2D2D"/>
                </a:solidFill>
                <a:latin typeface="Cambria"/>
                <a:cs typeface="Cambria"/>
              </a:rPr>
              <a:t>de</a:t>
            </a:r>
            <a:r>
              <a:rPr dirty="0" sz="1400" spc="-90">
                <a:solidFill>
                  <a:srgbClr val="2D2D2D"/>
                </a:solidFill>
                <a:latin typeface="Cambria"/>
                <a:cs typeface="Cambria"/>
              </a:rPr>
              <a:t> </a:t>
            </a:r>
            <a:r>
              <a:rPr dirty="0" sz="1400" spc="-55">
                <a:solidFill>
                  <a:srgbClr val="2D2D2D"/>
                </a:solidFill>
                <a:latin typeface="Cambria"/>
                <a:cs typeface="Cambria"/>
              </a:rPr>
              <a:t>la</a:t>
            </a:r>
            <a:r>
              <a:rPr dirty="0" sz="1400" spc="-90">
                <a:solidFill>
                  <a:srgbClr val="2D2D2D"/>
                </a:solidFill>
                <a:latin typeface="Cambria"/>
                <a:cs typeface="Cambria"/>
              </a:rPr>
              <a:t> </a:t>
            </a:r>
            <a:r>
              <a:rPr dirty="0" sz="1400" spc="-85">
                <a:solidFill>
                  <a:srgbClr val="2D2D2D"/>
                </a:solidFill>
                <a:latin typeface="Cambria"/>
                <a:cs typeface="Cambria"/>
              </a:rPr>
              <a:t>mudanza</a:t>
            </a:r>
            <a:r>
              <a:rPr dirty="0" sz="1400" spc="-95">
                <a:solidFill>
                  <a:srgbClr val="2D2D2D"/>
                </a:solidFill>
                <a:latin typeface="Cambria"/>
                <a:cs typeface="Cambria"/>
              </a:rPr>
              <a:t> </a:t>
            </a:r>
            <a:r>
              <a:rPr dirty="0" sz="1400" spc="-80">
                <a:solidFill>
                  <a:srgbClr val="2D2D2D"/>
                </a:solidFill>
                <a:latin typeface="Cambria"/>
                <a:cs typeface="Cambria"/>
              </a:rPr>
              <a:t>separados</a:t>
            </a:r>
            <a:r>
              <a:rPr dirty="0" sz="1400" spc="-90">
                <a:solidFill>
                  <a:srgbClr val="2D2D2D"/>
                </a:solidFill>
                <a:latin typeface="Cambria"/>
                <a:cs typeface="Cambria"/>
              </a:rPr>
              <a:t> </a:t>
            </a:r>
            <a:r>
              <a:rPr dirty="0" sz="1400" spc="-75">
                <a:solidFill>
                  <a:srgbClr val="2D2D2D"/>
                </a:solidFill>
                <a:latin typeface="Cambria"/>
                <a:cs typeface="Cambria"/>
              </a:rPr>
              <a:t>para</a:t>
            </a:r>
            <a:r>
              <a:rPr dirty="0" sz="1400" spc="-95">
                <a:solidFill>
                  <a:srgbClr val="2D2D2D"/>
                </a:solidFill>
                <a:latin typeface="Cambria"/>
                <a:cs typeface="Cambria"/>
              </a:rPr>
              <a:t> </a:t>
            </a:r>
            <a:r>
              <a:rPr dirty="0" sz="1400" spc="-75">
                <a:solidFill>
                  <a:srgbClr val="2D2D2D"/>
                </a:solidFill>
                <a:latin typeface="Cambria"/>
                <a:cs typeface="Cambria"/>
              </a:rPr>
              <a:t>que</a:t>
            </a:r>
            <a:r>
              <a:rPr dirty="0" sz="1400" spc="-90">
                <a:solidFill>
                  <a:srgbClr val="2D2D2D"/>
                </a:solidFill>
                <a:latin typeface="Cambria"/>
                <a:cs typeface="Cambria"/>
              </a:rPr>
              <a:t> </a:t>
            </a:r>
            <a:r>
              <a:rPr dirty="0" sz="1400" spc="-70">
                <a:solidFill>
                  <a:srgbClr val="2D2D2D"/>
                </a:solidFill>
                <a:latin typeface="Cambria"/>
                <a:cs typeface="Cambria"/>
              </a:rPr>
              <a:t>no</a:t>
            </a:r>
            <a:r>
              <a:rPr dirty="0" sz="1400" spc="-95">
                <a:solidFill>
                  <a:srgbClr val="2D2D2D"/>
                </a:solidFill>
                <a:latin typeface="Cambria"/>
                <a:cs typeface="Cambria"/>
              </a:rPr>
              <a:t> </a:t>
            </a:r>
            <a:r>
              <a:rPr dirty="0" sz="1400" spc="-60">
                <a:solidFill>
                  <a:srgbClr val="2D2D2D"/>
                </a:solidFill>
                <a:latin typeface="Cambria"/>
                <a:cs typeface="Cambria"/>
              </a:rPr>
              <a:t>se  </a:t>
            </a:r>
            <a:r>
              <a:rPr dirty="0" sz="1400" spc="-80">
                <a:solidFill>
                  <a:srgbClr val="2D2D2D"/>
                </a:solidFill>
                <a:latin typeface="Cambria"/>
                <a:cs typeface="Cambria"/>
              </a:rPr>
              <a:t>embalen accidentalmente </a:t>
            </a:r>
            <a:r>
              <a:rPr dirty="0" sz="1400" spc="-75">
                <a:solidFill>
                  <a:srgbClr val="2D2D2D"/>
                </a:solidFill>
                <a:latin typeface="Cambria"/>
                <a:cs typeface="Cambria"/>
              </a:rPr>
              <a:t>hasta que haya</a:t>
            </a:r>
            <a:r>
              <a:rPr dirty="0" sz="1400" spc="-160">
                <a:solidFill>
                  <a:srgbClr val="2D2D2D"/>
                </a:solidFill>
                <a:latin typeface="Cambria"/>
                <a:cs typeface="Cambria"/>
              </a:rPr>
              <a:t> </a:t>
            </a:r>
            <a:r>
              <a:rPr dirty="0" sz="1400" spc="-80">
                <a:solidFill>
                  <a:srgbClr val="2D2D2D"/>
                </a:solidFill>
                <a:latin typeface="Cambria"/>
                <a:cs typeface="Cambria"/>
              </a:rPr>
              <a:t>terminado.</a:t>
            </a:r>
            <a:endParaRPr sz="1400">
              <a:latin typeface="Cambria"/>
              <a:cs typeface="Cambria"/>
            </a:endParaRPr>
          </a:p>
        </p:txBody>
      </p:sp>
      <p:sp>
        <p:nvSpPr>
          <p:cNvPr id="18" name="object 18"/>
          <p:cNvSpPr txBox="1"/>
          <p:nvPr/>
        </p:nvSpPr>
        <p:spPr>
          <a:xfrm>
            <a:off x="1674367" y="6926808"/>
            <a:ext cx="4717415" cy="1424940"/>
          </a:xfrm>
          <a:prstGeom prst="rect">
            <a:avLst/>
          </a:prstGeom>
        </p:spPr>
        <p:txBody>
          <a:bodyPr wrap="square" lIns="0" tIns="12700" rIns="0" bIns="0" rtlCol="0" vert="horz">
            <a:spAutoFit/>
          </a:bodyPr>
          <a:lstStyle/>
          <a:p>
            <a:pPr marL="12700" marR="440055" indent="3175">
              <a:lnSpc>
                <a:spcPct val="100000"/>
              </a:lnSpc>
              <a:spcBef>
                <a:spcPts val="100"/>
              </a:spcBef>
            </a:pPr>
            <a:r>
              <a:rPr dirty="0" sz="1400" spc="-65">
                <a:solidFill>
                  <a:srgbClr val="333333"/>
                </a:solidFill>
                <a:latin typeface="Cambria"/>
                <a:cs typeface="Cambria"/>
              </a:rPr>
              <a:t>Coloca </a:t>
            </a:r>
            <a:r>
              <a:rPr dirty="0" sz="1400" spc="-55">
                <a:solidFill>
                  <a:srgbClr val="333333"/>
                </a:solidFill>
                <a:latin typeface="Cambria"/>
                <a:cs typeface="Cambria"/>
              </a:rPr>
              <a:t>los </a:t>
            </a:r>
            <a:r>
              <a:rPr dirty="0" sz="1400" spc="-65">
                <a:solidFill>
                  <a:srgbClr val="333333"/>
                </a:solidFill>
                <a:latin typeface="Cambria"/>
                <a:cs typeface="Cambria"/>
              </a:rPr>
              <a:t>cargadores </a:t>
            </a:r>
            <a:r>
              <a:rPr dirty="0" sz="1400" spc="-60">
                <a:solidFill>
                  <a:srgbClr val="333333"/>
                </a:solidFill>
                <a:latin typeface="Cambria"/>
                <a:cs typeface="Cambria"/>
              </a:rPr>
              <a:t>de </a:t>
            </a:r>
            <a:r>
              <a:rPr dirty="0" sz="1400" spc="-55">
                <a:solidFill>
                  <a:srgbClr val="333333"/>
                </a:solidFill>
                <a:latin typeface="Cambria"/>
                <a:cs typeface="Cambria"/>
              </a:rPr>
              <a:t>tus </a:t>
            </a:r>
            <a:r>
              <a:rPr dirty="0" sz="1400" spc="-60">
                <a:solidFill>
                  <a:srgbClr val="333333"/>
                </a:solidFill>
                <a:latin typeface="Cambria"/>
                <a:cs typeface="Cambria"/>
              </a:rPr>
              <a:t>teléfonos en un lugar </a:t>
            </a:r>
            <a:r>
              <a:rPr dirty="0" sz="1400" spc="-65">
                <a:solidFill>
                  <a:srgbClr val="333333"/>
                </a:solidFill>
                <a:latin typeface="Cambria"/>
                <a:cs typeface="Cambria"/>
              </a:rPr>
              <a:t>seguro </a:t>
            </a:r>
            <a:r>
              <a:rPr dirty="0" sz="1400" spc="-60">
                <a:solidFill>
                  <a:srgbClr val="333333"/>
                </a:solidFill>
                <a:latin typeface="Cambria"/>
                <a:cs typeface="Cambria"/>
              </a:rPr>
              <a:t>para  tenerlos </a:t>
            </a:r>
            <a:r>
              <a:rPr dirty="0" sz="1400" spc="-45">
                <a:solidFill>
                  <a:srgbClr val="333333"/>
                </a:solidFill>
                <a:latin typeface="Cambria"/>
                <a:cs typeface="Cambria"/>
              </a:rPr>
              <a:t>a</a:t>
            </a:r>
            <a:r>
              <a:rPr dirty="0" sz="1400" spc="-85">
                <a:solidFill>
                  <a:srgbClr val="333333"/>
                </a:solidFill>
                <a:latin typeface="Cambria"/>
                <a:cs typeface="Cambria"/>
              </a:rPr>
              <a:t> </a:t>
            </a:r>
            <a:r>
              <a:rPr dirty="0" sz="1400" spc="-65">
                <a:solidFill>
                  <a:srgbClr val="333333"/>
                </a:solidFill>
                <a:latin typeface="Cambria"/>
                <a:cs typeface="Cambria"/>
              </a:rPr>
              <a:t>mano.</a:t>
            </a:r>
            <a:endParaRPr sz="1400">
              <a:latin typeface="Cambria"/>
              <a:cs typeface="Cambria"/>
            </a:endParaRPr>
          </a:p>
          <a:p>
            <a:pPr marL="23495">
              <a:lnSpc>
                <a:spcPct val="100000"/>
              </a:lnSpc>
            </a:pPr>
            <a:r>
              <a:rPr dirty="0" sz="1400" spc="-55">
                <a:solidFill>
                  <a:srgbClr val="2E2E2E"/>
                </a:solidFill>
                <a:latin typeface="Cambria"/>
                <a:cs typeface="Cambria"/>
              </a:rPr>
              <a:t>Alquile </a:t>
            </a:r>
            <a:r>
              <a:rPr dirty="0" sz="1400" spc="-60">
                <a:solidFill>
                  <a:srgbClr val="2E2E2E"/>
                </a:solidFill>
                <a:latin typeface="Cambria"/>
                <a:cs typeface="Cambria"/>
              </a:rPr>
              <a:t>un </a:t>
            </a:r>
            <a:r>
              <a:rPr dirty="0" sz="1400" spc="-65">
                <a:solidFill>
                  <a:srgbClr val="2E2E2E"/>
                </a:solidFill>
                <a:latin typeface="Cambria"/>
                <a:cs typeface="Cambria"/>
              </a:rPr>
              <a:t>camión </a:t>
            </a:r>
            <a:r>
              <a:rPr dirty="0" sz="1400" spc="-40">
                <a:solidFill>
                  <a:srgbClr val="2E2E2E"/>
                </a:solidFill>
                <a:latin typeface="Cambria"/>
                <a:cs typeface="Cambria"/>
              </a:rPr>
              <a:t>si </a:t>
            </a:r>
            <a:r>
              <a:rPr dirty="0" sz="1400" spc="-55">
                <a:solidFill>
                  <a:srgbClr val="2E2E2E"/>
                </a:solidFill>
                <a:latin typeface="Cambria"/>
                <a:cs typeface="Cambria"/>
              </a:rPr>
              <a:t>va </a:t>
            </a:r>
            <a:r>
              <a:rPr dirty="0" sz="1400" spc="-45">
                <a:solidFill>
                  <a:srgbClr val="2E2E2E"/>
                </a:solidFill>
                <a:latin typeface="Cambria"/>
                <a:cs typeface="Cambria"/>
              </a:rPr>
              <a:t>a </a:t>
            </a:r>
            <a:r>
              <a:rPr dirty="0" sz="1400" spc="-55">
                <a:solidFill>
                  <a:srgbClr val="2E2E2E"/>
                </a:solidFill>
                <a:latin typeface="Cambria"/>
                <a:cs typeface="Cambria"/>
              </a:rPr>
              <a:t>realizar </a:t>
            </a:r>
            <a:r>
              <a:rPr dirty="0" sz="1400" spc="-45">
                <a:solidFill>
                  <a:srgbClr val="2E2E2E"/>
                </a:solidFill>
                <a:latin typeface="Cambria"/>
                <a:cs typeface="Cambria"/>
              </a:rPr>
              <a:t>la </a:t>
            </a:r>
            <a:r>
              <a:rPr dirty="0" sz="1400" spc="-65">
                <a:solidFill>
                  <a:srgbClr val="2E2E2E"/>
                </a:solidFill>
                <a:latin typeface="Cambria"/>
                <a:cs typeface="Cambria"/>
              </a:rPr>
              <a:t>mudanza </a:t>
            </a:r>
            <a:r>
              <a:rPr dirty="0" sz="1400" spc="-60">
                <a:solidFill>
                  <a:srgbClr val="2E2E2E"/>
                </a:solidFill>
                <a:latin typeface="Cambria"/>
                <a:cs typeface="Cambria"/>
              </a:rPr>
              <a:t>usted</a:t>
            </a:r>
            <a:r>
              <a:rPr dirty="0" sz="1400" spc="-105">
                <a:solidFill>
                  <a:srgbClr val="2E2E2E"/>
                </a:solidFill>
                <a:latin typeface="Cambria"/>
                <a:cs typeface="Cambria"/>
              </a:rPr>
              <a:t> </a:t>
            </a:r>
            <a:r>
              <a:rPr dirty="0" sz="1400" spc="-65">
                <a:solidFill>
                  <a:srgbClr val="2E2E2E"/>
                </a:solidFill>
                <a:latin typeface="Cambria"/>
                <a:cs typeface="Cambria"/>
              </a:rPr>
              <a:t>mismo.</a:t>
            </a:r>
            <a:endParaRPr sz="1400">
              <a:latin typeface="Cambria"/>
              <a:cs typeface="Cambria"/>
            </a:endParaRPr>
          </a:p>
          <a:p>
            <a:pPr marL="19685" marR="5080" indent="-3810">
              <a:lnSpc>
                <a:spcPts val="1400"/>
              </a:lnSpc>
              <a:spcBef>
                <a:spcPts val="280"/>
              </a:spcBef>
            </a:pPr>
            <a:r>
              <a:rPr dirty="0" sz="1400" spc="-60">
                <a:solidFill>
                  <a:srgbClr val="2F2F2F"/>
                </a:solidFill>
                <a:latin typeface="Cambria"/>
                <a:cs typeface="Cambria"/>
              </a:rPr>
              <a:t>Llene </a:t>
            </a:r>
            <a:r>
              <a:rPr dirty="0" sz="1400" spc="-45">
                <a:solidFill>
                  <a:srgbClr val="2F2F2F"/>
                </a:solidFill>
                <a:latin typeface="Cambria"/>
                <a:cs typeface="Cambria"/>
              </a:rPr>
              <a:t>el </a:t>
            </a:r>
            <a:r>
              <a:rPr dirty="0" sz="1400" spc="-60">
                <a:solidFill>
                  <a:srgbClr val="2F2F2F"/>
                </a:solidFill>
                <a:latin typeface="Cambria"/>
                <a:cs typeface="Cambria"/>
              </a:rPr>
              <a:t>depósito </a:t>
            </a:r>
            <a:r>
              <a:rPr dirty="0" sz="1400" spc="-55">
                <a:solidFill>
                  <a:srgbClr val="2F2F2F"/>
                </a:solidFill>
                <a:latin typeface="Cambria"/>
                <a:cs typeface="Cambria"/>
              </a:rPr>
              <a:t>de su </a:t>
            </a:r>
            <a:r>
              <a:rPr dirty="0" sz="1400" spc="-60">
                <a:solidFill>
                  <a:srgbClr val="2F2F2F"/>
                </a:solidFill>
                <a:latin typeface="Cambria"/>
                <a:cs typeface="Cambria"/>
              </a:rPr>
              <a:t>coche con </a:t>
            </a:r>
            <a:r>
              <a:rPr dirty="0" sz="1400" spc="-55">
                <a:solidFill>
                  <a:srgbClr val="2F2F2F"/>
                </a:solidFill>
                <a:latin typeface="Cambria"/>
                <a:cs typeface="Cambria"/>
              </a:rPr>
              <a:t>gasolina </a:t>
            </a:r>
            <a:r>
              <a:rPr dirty="0" sz="1400" spc="-45">
                <a:solidFill>
                  <a:srgbClr val="2F2F2F"/>
                </a:solidFill>
                <a:latin typeface="Cambria"/>
                <a:cs typeface="Cambria"/>
              </a:rPr>
              <a:t>y </a:t>
            </a:r>
            <a:r>
              <a:rPr dirty="0" sz="1400" spc="-65">
                <a:solidFill>
                  <a:srgbClr val="2F2F2F"/>
                </a:solidFill>
                <a:latin typeface="Cambria"/>
                <a:cs typeface="Cambria"/>
              </a:rPr>
              <a:t>compruebe </a:t>
            </a:r>
            <a:r>
              <a:rPr dirty="0" sz="1400" spc="-60">
                <a:solidFill>
                  <a:srgbClr val="2F2F2F"/>
                </a:solidFill>
                <a:latin typeface="Cambria"/>
                <a:cs typeface="Cambria"/>
              </a:rPr>
              <a:t>dos veces </a:t>
            </a:r>
            <a:r>
              <a:rPr dirty="0" sz="1400" spc="-45">
                <a:solidFill>
                  <a:srgbClr val="2F2F2F"/>
                </a:solidFill>
                <a:latin typeface="Cambria"/>
                <a:cs typeface="Cambria"/>
              </a:rPr>
              <a:t>el  </a:t>
            </a:r>
            <a:r>
              <a:rPr dirty="0" sz="1400" spc="-55">
                <a:solidFill>
                  <a:srgbClr val="2F2F2F"/>
                </a:solidFill>
                <a:latin typeface="Cambria"/>
                <a:cs typeface="Cambria"/>
              </a:rPr>
              <a:t>aceite </a:t>
            </a:r>
            <a:r>
              <a:rPr dirty="0" sz="1400" spc="-45">
                <a:solidFill>
                  <a:srgbClr val="2F2F2F"/>
                </a:solidFill>
                <a:latin typeface="Cambria"/>
                <a:cs typeface="Cambria"/>
              </a:rPr>
              <a:t>y la </a:t>
            </a:r>
            <a:r>
              <a:rPr dirty="0" sz="1400" spc="-60">
                <a:solidFill>
                  <a:srgbClr val="2F2F2F"/>
                </a:solidFill>
                <a:latin typeface="Cambria"/>
                <a:cs typeface="Cambria"/>
              </a:rPr>
              <a:t>presión </a:t>
            </a:r>
            <a:r>
              <a:rPr dirty="0" sz="1400" spc="-55">
                <a:solidFill>
                  <a:srgbClr val="2F2F2F"/>
                </a:solidFill>
                <a:latin typeface="Cambria"/>
                <a:cs typeface="Cambria"/>
              </a:rPr>
              <a:t>de </a:t>
            </a:r>
            <a:r>
              <a:rPr dirty="0" sz="1400" spc="-50">
                <a:solidFill>
                  <a:srgbClr val="2F2F2F"/>
                </a:solidFill>
                <a:latin typeface="Cambria"/>
                <a:cs typeface="Cambria"/>
              </a:rPr>
              <a:t>los</a:t>
            </a:r>
            <a:r>
              <a:rPr dirty="0" sz="1400" spc="-105">
                <a:solidFill>
                  <a:srgbClr val="2F2F2F"/>
                </a:solidFill>
                <a:latin typeface="Cambria"/>
                <a:cs typeface="Cambria"/>
              </a:rPr>
              <a:t> </a:t>
            </a:r>
            <a:r>
              <a:rPr dirty="0" sz="1400" spc="-60">
                <a:solidFill>
                  <a:srgbClr val="2F2F2F"/>
                </a:solidFill>
                <a:latin typeface="Cambria"/>
                <a:cs typeface="Cambria"/>
              </a:rPr>
              <a:t>neumáticos.</a:t>
            </a:r>
            <a:endParaRPr sz="1400">
              <a:latin typeface="Cambria"/>
              <a:cs typeface="Cambria"/>
            </a:endParaRPr>
          </a:p>
          <a:p>
            <a:pPr marL="46355">
              <a:lnSpc>
                <a:spcPct val="100000"/>
              </a:lnSpc>
              <a:spcBef>
                <a:spcPts val="1220"/>
              </a:spcBef>
            </a:pPr>
            <a:r>
              <a:rPr dirty="0" sz="1400" spc="-95">
                <a:solidFill>
                  <a:srgbClr val="303030"/>
                </a:solidFill>
                <a:latin typeface="Cambria"/>
                <a:cs typeface="Cambria"/>
              </a:rPr>
              <a:t>¡Duerme</a:t>
            </a:r>
            <a:r>
              <a:rPr dirty="0" sz="1400" spc="-130">
                <a:solidFill>
                  <a:srgbClr val="303030"/>
                </a:solidFill>
                <a:latin typeface="Cambria"/>
                <a:cs typeface="Cambria"/>
              </a:rPr>
              <a:t> </a:t>
            </a:r>
            <a:r>
              <a:rPr dirty="0" sz="1400" spc="-85">
                <a:solidFill>
                  <a:srgbClr val="303030"/>
                </a:solidFill>
                <a:latin typeface="Cambria"/>
                <a:cs typeface="Cambria"/>
              </a:rPr>
              <a:t>bien!</a:t>
            </a:r>
            <a:endParaRPr sz="1400">
              <a:latin typeface="Cambria"/>
              <a:cs typeface="Cambri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4986401" y="37213"/>
            <a:ext cx="697931" cy="190345"/>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6497954" y="89464"/>
            <a:ext cx="507585" cy="138093"/>
          </a:xfrm>
          <a:prstGeom prst="rect">
            <a:avLst/>
          </a:prstGeom>
          <a:blipFill>
            <a:blip r:embed="rId4" cstate="print"/>
            <a:stretch>
              <a:fillRect/>
            </a:stretch>
          </a:blipFill>
        </p:spPr>
        <p:txBody>
          <a:bodyPr wrap="square" lIns="0" tIns="0" rIns="0" bIns="0" rtlCol="0"/>
          <a:lstStyle/>
          <a:p/>
        </p:txBody>
      </p:sp>
      <p:sp>
        <p:nvSpPr>
          <p:cNvPr id="5" name="object 5"/>
          <p:cNvSpPr/>
          <p:nvPr/>
        </p:nvSpPr>
        <p:spPr>
          <a:xfrm>
            <a:off x="1026413" y="597052"/>
            <a:ext cx="406815" cy="63449"/>
          </a:xfrm>
          <a:prstGeom prst="rect">
            <a:avLst/>
          </a:prstGeom>
          <a:blipFill>
            <a:blip r:embed="rId5" cstate="print"/>
            <a:stretch>
              <a:fillRect/>
            </a:stretch>
          </a:blipFill>
        </p:spPr>
        <p:txBody>
          <a:bodyPr wrap="square" lIns="0" tIns="0" rIns="0" bIns="0" rtlCol="0"/>
          <a:lstStyle/>
          <a:p/>
        </p:txBody>
      </p:sp>
      <p:sp>
        <p:nvSpPr>
          <p:cNvPr id="6" name="object 6"/>
          <p:cNvSpPr/>
          <p:nvPr/>
        </p:nvSpPr>
        <p:spPr>
          <a:xfrm>
            <a:off x="2549144" y="660531"/>
            <a:ext cx="395618" cy="74645"/>
          </a:xfrm>
          <a:prstGeom prst="rect">
            <a:avLst/>
          </a:prstGeom>
          <a:blipFill>
            <a:blip r:embed="rId6" cstate="print"/>
            <a:stretch>
              <a:fillRect/>
            </a:stretch>
          </a:blipFill>
        </p:spPr>
        <p:txBody>
          <a:bodyPr wrap="square" lIns="0" tIns="0" rIns="0" bIns="0" rtlCol="0"/>
          <a:lstStyle/>
          <a:p/>
        </p:txBody>
      </p:sp>
      <p:sp>
        <p:nvSpPr>
          <p:cNvPr id="7" name="object 7"/>
          <p:cNvSpPr/>
          <p:nvPr/>
        </p:nvSpPr>
        <p:spPr>
          <a:xfrm>
            <a:off x="3971163" y="660531"/>
            <a:ext cx="395618" cy="74645"/>
          </a:xfrm>
          <a:prstGeom prst="rect">
            <a:avLst/>
          </a:prstGeom>
          <a:blipFill>
            <a:blip r:embed="rId7" cstate="print"/>
            <a:stretch>
              <a:fillRect/>
            </a:stretch>
          </a:blipFill>
        </p:spPr>
        <p:txBody>
          <a:bodyPr wrap="square" lIns="0" tIns="0" rIns="0" bIns="0" rtlCol="0"/>
          <a:lstStyle/>
          <a:p/>
        </p:txBody>
      </p:sp>
      <p:sp>
        <p:nvSpPr>
          <p:cNvPr id="8" name="object 8"/>
          <p:cNvSpPr/>
          <p:nvPr/>
        </p:nvSpPr>
        <p:spPr>
          <a:xfrm>
            <a:off x="0" y="835893"/>
            <a:ext cx="2082592" cy="2146040"/>
          </a:xfrm>
          <a:prstGeom prst="rect">
            <a:avLst/>
          </a:prstGeom>
          <a:blipFill>
            <a:blip r:embed="rId8" cstate="print"/>
            <a:stretch>
              <a:fillRect/>
            </a:stretch>
          </a:blipFill>
        </p:spPr>
        <p:txBody>
          <a:bodyPr wrap="square" lIns="0" tIns="0" rIns="0" bIns="0" rtlCol="0"/>
          <a:lstStyle/>
          <a:p/>
        </p:txBody>
      </p:sp>
      <p:sp>
        <p:nvSpPr>
          <p:cNvPr id="9" name="object 9"/>
          <p:cNvSpPr/>
          <p:nvPr/>
        </p:nvSpPr>
        <p:spPr>
          <a:xfrm>
            <a:off x="4262246" y="888188"/>
            <a:ext cx="496389" cy="126897"/>
          </a:xfrm>
          <a:prstGeom prst="rect">
            <a:avLst/>
          </a:prstGeom>
          <a:blipFill>
            <a:blip r:embed="rId9" cstate="print"/>
            <a:stretch>
              <a:fillRect/>
            </a:stretch>
          </a:blipFill>
        </p:spPr>
        <p:txBody>
          <a:bodyPr wrap="square" lIns="0" tIns="0" rIns="0" bIns="0" rtlCol="0"/>
          <a:lstStyle/>
          <a:p/>
        </p:txBody>
      </p:sp>
      <p:sp>
        <p:nvSpPr>
          <p:cNvPr id="10" name="object 10"/>
          <p:cNvSpPr/>
          <p:nvPr/>
        </p:nvSpPr>
        <p:spPr>
          <a:xfrm>
            <a:off x="3071748" y="2485581"/>
            <a:ext cx="1216712" cy="888274"/>
          </a:xfrm>
          <a:prstGeom prst="rect">
            <a:avLst/>
          </a:prstGeom>
          <a:blipFill>
            <a:blip r:embed="rId10" cstate="print"/>
            <a:stretch>
              <a:fillRect/>
            </a:stretch>
          </a:blipFill>
        </p:spPr>
        <p:txBody>
          <a:bodyPr wrap="square" lIns="0" tIns="0" rIns="0" bIns="0" rtlCol="0"/>
          <a:lstStyle/>
          <a:p/>
        </p:txBody>
      </p:sp>
      <p:sp>
        <p:nvSpPr>
          <p:cNvPr id="11" name="object 11"/>
          <p:cNvSpPr/>
          <p:nvPr/>
        </p:nvSpPr>
        <p:spPr>
          <a:xfrm>
            <a:off x="4493640" y="2653537"/>
            <a:ext cx="2941008" cy="671804"/>
          </a:xfrm>
          <a:prstGeom prst="rect">
            <a:avLst/>
          </a:prstGeom>
          <a:blipFill>
            <a:blip r:embed="rId11" cstate="print"/>
            <a:stretch>
              <a:fillRect/>
            </a:stretch>
          </a:blipFill>
        </p:spPr>
        <p:txBody>
          <a:bodyPr wrap="square" lIns="0" tIns="0" rIns="0" bIns="0" rtlCol="0"/>
          <a:lstStyle/>
          <a:p/>
        </p:txBody>
      </p:sp>
      <p:sp>
        <p:nvSpPr>
          <p:cNvPr id="12" name="object 12"/>
          <p:cNvSpPr/>
          <p:nvPr/>
        </p:nvSpPr>
        <p:spPr>
          <a:xfrm>
            <a:off x="0" y="9490986"/>
            <a:ext cx="7751872" cy="544908"/>
          </a:xfrm>
          <a:prstGeom prst="rect">
            <a:avLst/>
          </a:prstGeom>
          <a:blipFill>
            <a:blip r:embed="rId12" cstate="print"/>
            <a:stretch>
              <a:fillRect/>
            </a:stretch>
          </a:blipFill>
        </p:spPr>
        <p:txBody>
          <a:bodyPr wrap="square" lIns="0" tIns="0" rIns="0" bIns="0" rtlCol="0"/>
          <a:lstStyle/>
          <a:p/>
        </p:txBody>
      </p:sp>
      <p:sp>
        <p:nvSpPr>
          <p:cNvPr id="13" name="object 13"/>
          <p:cNvSpPr txBox="1"/>
          <p:nvPr/>
        </p:nvSpPr>
        <p:spPr>
          <a:xfrm>
            <a:off x="233679" y="2745079"/>
            <a:ext cx="419100" cy="482600"/>
          </a:xfrm>
          <a:prstGeom prst="rect">
            <a:avLst/>
          </a:prstGeom>
        </p:spPr>
        <p:txBody>
          <a:bodyPr wrap="square" lIns="0" tIns="12700" rIns="0" bIns="0" rtlCol="0" vert="horz">
            <a:spAutoFit/>
          </a:bodyPr>
          <a:lstStyle/>
          <a:p>
            <a:pPr marL="12700">
              <a:lnSpc>
                <a:spcPct val="100000"/>
              </a:lnSpc>
              <a:spcBef>
                <a:spcPts val="100"/>
              </a:spcBef>
            </a:pPr>
            <a:r>
              <a:rPr dirty="0" sz="3000" spc="-200">
                <a:solidFill>
                  <a:srgbClr val="A89084"/>
                </a:solidFill>
                <a:latin typeface="Times New Roman"/>
                <a:cs typeface="Times New Roman"/>
              </a:rPr>
              <a:t>....-</a:t>
            </a:r>
            <a:endParaRPr sz="3000">
              <a:latin typeface="Times New Roman"/>
              <a:cs typeface="Times New Roman"/>
            </a:endParaRPr>
          </a:p>
        </p:txBody>
      </p:sp>
      <p:sp>
        <p:nvSpPr>
          <p:cNvPr id="30" name="object 30"/>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14" name="object 14"/>
          <p:cNvSpPr txBox="1"/>
          <p:nvPr/>
        </p:nvSpPr>
        <p:spPr>
          <a:xfrm>
            <a:off x="1528825" y="0"/>
            <a:ext cx="128905" cy="231140"/>
          </a:xfrm>
          <a:prstGeom prst="rect">
            <a:avLst/>
          </a:prstGeom>
        </p:spPr>
        <p:txBody>
          <a:bodyPr wrap="square" lIns="0" tIns="12700" rIns="0" bIns="0" rtlCol="0" vert="horz">
            <a:spAutoFit/>
          </a:bodyPr>
          <a:lstStyle/>
          <a:p>
            <a:pPr marL="12700">
              <a:lnSpc>
                <a:spcPct val="100000"/>
              </a:lnSpc>
              <a:spcBef>
                <a:spcPts val="100"/>
              </a:spcBef>
            </a:pPr>
            <a:r>
              <a:rPr dirty="0" sz="1350" spc="-135" i="1">
                <a:solidFill>
                  <a:srgbClr val="848484"/>
                </a:solidFill>
                <a:latin typeface="Times New Roman"/>
                <a:cs typeface="Times New Roman"/>
              </a:rPr>
              <a:t>-r</a:t>
            </a:r>
            <a:endParaRPr sz="1350">
              <a:latin typeface="Times New Roman"/>
              <a:cs typeface="Times New Roman"/>
            </a:endParaRPr>
          </a:p>
        </p:txBody>
      </p:sp>
      <p:sp>
        <p:nvSpPr>
          <p:cNvPr id="15" name="object 15"/>
          <p:cNvSpPr txBox="1"/>
          <p:nvPr/>
        </p:nvSpPr>
        <p:spPr>
          <a:xfrm>
            <a:off x="1517522" y="564235"/>
            <a:ext cx="50800" cy="116839"/>
          </a:xfrm>
          <a:prstGeom prst="rect">
            <a:avLst/>
          </a:prstGeom>
        </p:spPr>
        <p:txBody>
          <a:bodyPr wrap="square" lIns="0" tIns="12700" rIns="0" bIns="0" rtlCol="0" vert="horz">
            <a:spAutoFit/>
          </a:bodyPr>
          <a:lstStyle/>
          <a:p>
            <a:pPr marL="12700">
              <a:lnSpc>
                <a:spcPct val="100000"/>
              </a:lnSpc>
              <a:spcBef>
                <a:spcPts val="100"/>
              </a:spcBef>
            </a:pPr>
            <a:r>
              <a:rPr dirty="0" sz="600">
                <a:solidFill>
                  <a:srgbClr val="A9A9A9"/>
                </a:solidFill>
                <a:latin typeface="Times New Roman"/>
                <a:cs typeface="Times New Roman"/>
              </a:rPr>
              <a:t>-</a:t>
            </a:r>
            <a:endParaRPr sz="600">
              <a:latin typeface="Times New Roman"/>
              <a:cs typeface="Times New Roman"/>
            </a:endParaRPr>
          </a:p>
        </p:txBody>
      </p:sp>
      <p:sp>
        <p:nvSpPr>
          <p:cNvPr id="16" name="object 16"/>
          <p:cNvSpPr txBox="1"/>
          <p:nvPr/>
        </p:nvSpPr>
        <p:spPr>
          <a:xfrm>
            <a:off x="1674367" y="546963"/>
            <a:ext cx="82550" cy="177800"/>
          </a:xfrm>
          <a:prstGeom prst="rect">
            <a:avLst/>
          </a:prstGeom>
        </p:spPr>
        <p:txBody>
          <a:bodyPr wrap="square" lIns="0" tIns="12700" rIns="0" bIns="0" rtlCol="0" vert="horz">
            <a:spAutoFit/>
          </a:bodyPr>
          <a:lstStyle/>
          <a:p>
            <a:pPr marL="12700">
              <a:lnSpc>
                <a:spcPct val="100000"/>
              </a:lnSpc>
              <a:spcBef>
                <a:spcPts val="100"/>
              </a:spcBef>
            </a:pPr>
            <a:r>
              <a:rPr dirty="0" sz="1000" spc="-200">
                <a:solidFill>
                  <a:srgbClr val="A9A9A9"/>
                </a:solidFill>
                <a:latin typeface="Times New Roman"/>
                <a:cs typeface="Times New Roman"/>
              </a:rPr>
              <a:t>_,</a:t>
            </a:r>
            <a:endParaRPr sz="1000">
              <a:latin typeface="Times New Roman"/>
              <a:cs typeface="Times New Roman"/>
            </a:endParaRPr>
          </a:p>
        </p:txBody>
      </p:sp>
      <p:sp>
        <p:nvSpPr>
          <p:cNvPr id="17" name="object 17"/>
          <p:cNvSpPr txBox="1"/>
          <p:nvPr/>
        </p:nvSpPr>
        <p:spPr>
          <a:xfrm>
            <a:off x="3021710" y="845540"/>
            <a:ext cx="271780" cy="177800"/>
          </a:xfrm>
          <a:prstGeom prst="rect">
            <a:avLst/>
          </a:prstGeom>
        </p:spPr>
        <p:txBody>
          <a:bodyPr wrap="square" lIns="0" tIns="12700" rIns="0" bIns="0" rtlCol="0" vert="horz">
            <a:spAutoFit/>
          </a:bodyPr>
          <a:lstStyle/>
          <a:p>
            <a:pPr marL="12700">
              <a:lnSpc>
                <a:spcPct val="100000"/>
              </a:lnSpc>
              <a:spcBef>
                <a:spcPts val="100"/>
              </a:spcBef>
            </a:pPr>
            <a:r>
              <a:rPr dirty="0" sz="600">
                <a:solidFill>
                  <a:srgbClr val="858885"/>
                </a:solidFill>
                <a:latin typeface="Times New Roman"/>
                <a:cs typeface="Times New Roman"/>
              </a:rPr>
              <a:t>: </a:t>
            </a:r>
            <a:r>
              <a:rPr dirty="0" sz="1000">
                <a:solidFill>
                  <a:srgbClr val="858885"/>
                </a:solidFill>
                <a:latin typeface="Times New Roman"/>
                <a:cs typeface="Times New Roman"/>
              </a:rPr>
              <a:t>'</a:t>
            </a:r>
            <a:r>
              <a:rPr dirty="0" sz="1000" spc="-90">
                <a:solidFill>
                  <a:srgbClr val="858885"/>
                </a:solidFill>
                <a:latin typeface="Times New Roman"/>
                <a:cs typeface="Times New Roman"/>
              </a:rPr>
              <a:t> </a:t>
            </a:r>
            <a:r>
              <a:rPr dirty="0" sz="1000" spc="-15">
                <a:solidFill>
                  <a:srgbClr val="858885"/>
                </a:solidFill>
                <a:latin typeface="Times New Roman"/>
                <a:cs typeface="Times New Roman"/>
              </a:rPr>
              <a:t>;..</a:t>
            </a:r>
            <a:endParaRPr sz="1000">
              <a:latin typeface="Times New Roman"/>
              <a:cs typeface="Times New Roman"/>
            </a:endParaRPr>
          </a:p>
        </p:txBody>
      </p:sp>
      <p:sp>
        <p:nvSpPr>
          <p:cNvPr id="18" name="object 18"/>
          <p:cNvSpPr txBox="1"/>
          <p:nvPr/>
        </p:nvSpPr>
        <p:spPr>
          <a:xfrm>
            <a:off x="3294126" y="1082903"/>
            <a:ext cx="182880" cy="116839"/>
          </a:xfrm>
          <a:prstGeom prst="rect">
            <a:avLst/>
          </a:prstGeom>
        </p:spPr>
        <p:txBody>
          <a:bodyPr wrap="square" lIns="0" tIns="12700" rIns="0" bIns="0" rtlCol="0" vert="horz">
            <a:spAutoFit/>
          </a:bodyPr>
          <a:lstStyle/>
          <a:p>
            <a:pPr marL="12700">
              <a:lnSpc>
                <a:spcPct val="100000"/>
              </a:lnSpc>
              <a:spcBef>
                <a:spcPts val="100"/>
              </a:spcBef>
            </a:pPr>
            <a:r>
              <a:rPr dirty="0" baseline="4629" sz="900" spc="-89">
                <a:solidFill>
                  <a:srgbClr val="9E9E9E"/>
                </a:solidFill>
                <a:latin typeface="Times New Roman"/>
                <a:cs typeface="Times New Roman"/>
              </a:rPr>
              <a:t>)... </a:t>
            </a:r>
            <a:r>
              <a:rPr dirty="0" sz="600">
                <a:solidFill>
                  <a:srgbClr val="9E9E9E"/>
                </a:solidFill>
                <a:latin typeface="Times New Roman"/>
                <a:cs typeface="Times New Roman"/>
              </a:rPr>
              <a:t>.</a:t>
            </a:r>
            <a:r>
              <a:rPr dirty="0" sz="600" spc="15">
                <a:solidFill>
                  <a:srgbClr val="9E9E9E"/>
                </a:solidFill>
                <a:latin typeface="Times New Roman"/>
                <a:cs typeface="Times New Roman"/>
              </a:rPr>
              <a:t> </a:t>
            </a:r>
            <a:r>
              <a:rPr dirty="0" sz="600">
                <a:solidFill>
                  <a:srgbClr val="9E9E9E"/>
                </a:solidFill>
                <a:latin typeface="Times New Roman"/>
                <a:cs typeface="Times New Roman"/>
              </a:rPr>
              <a:t>,</a:t>
            </a:r>
            <a:endParaRPr sz="600">
              <a:latin typeface="Times New Roman"/>
              <a:cs typeface="Times New Roman"/>
            </a:endParaRPr>
          </a:p>
        </p:txBody>
      </p:sp>
      <p:sp>
        <p:nvSpPr>
          <p:cNvPr id="19" name="object 19"/>
          <p:cNvSpPr txBox="1"/>
          <p:nvPr/>
        </p:nvSpPr>
        <p:spPr>
          <a:xfrm>
            <a:off x="3723385" y="696315"/>
            <a:ext cx="205740" cy="263525"/>
          </a:xfrm>
          <a:prstGeom prst="rect">
            <a:avLst/>
          </a:prstGeom>
        </p:spPr>
        <p:txBody>
          <a:bodyPr wrap="square" lIns="0" tIns="12700" rIns="0" bIns="0" rtlCol="0" vert="horz">
            <a:spAutoFit/>
          </a:bodyPr>
          <a:lstStyle/>
          <a:p>
            <a:pPr marL="23495">
              <a:lnSpc>
                <a:spcPts val="1025"/>
              </a:lnSpc>
              <a:spcBef>
                <a:spcPts val="100"/>
              </a:spcBef>
            </a:pPr>
            <a:r>
              <a:rPr dirty="0" baseline="9259" sz="900">
                <a:solidFill>
                  <a:srgbClr val="858585"/>
                </a:solidFill>
                <a:latin typeface="Times New Roman"/>
                <a:cs typeface="Times New Roman"/>
              </a:rPr>
              <a:t>.</a:t>
            </a:r>
            <a:r>
              <a:rPr dirty="0" baseline="9259" sz="900" spc="217">
                <a:solidFill>
                  <a:srgbClr val="858585"/>
                </a:solidFill>
                <a:latin typeface="Times New Roman"/>
                <a:cs typeface="Times New Roman"/>
              </a:rPr>
              <a:t> </a:t>
            </a:r>
            <a:r>
              <a:rPr dirty="0" sz="1000" spc="95">
                <a:solidFill>
                  <a:srgbClr val="858585"/>
                </a:solidFill>
                <a:latin typeface="Times New Roman"/>
                <a:cs typeface="Times New Roman"/>
              </a:rPr>
              <a:t>'.</a:t>
            </a:r>
            <a:r>
              <a:rPr dirty="0" sz="1000" spc="-55">
                <a:solidFill>
                  <a:srgbClr val="858585"/>
                </a:solidFill>
                <a:latin typeface="Times New Roman"/>
                <a:cs typeface="Times New Roman"/>
              </a:rPr>
              <a:t> </a:t>
            </a:r>
            <a:endParaRPr sz="1000">
              <a:latin typeface="Times New Roman"/>
              <a:cs typeface="Times New Roman"/>
            </a:endParaRPr>
          </a:p>
          <a:p>
            <a:pPr marL="12700">
              <a:lnSpc>
                <a:spcPts val="844"/>
              </a:lnSpc>
            </a:pPr>
            <a:r>
              <a:rPr dirty="0" sz="850" spc="-225" i="1">
                <a:solidFill>
                  <a:srgbClr val="A09E97"/>
                </a:solidFill>
                <a:latin typeface="Courier New"/>
                <a:cs typeface="Courier New"/>
              </a:rPr>
              <a:t>;J</a:t>
            </a:r>
            <a:endParaRPr sz="850">
              <a:latin typeface="Courier New"/>
              <a:cs typeface="Courier New"/>
            </a:endParaRPr>
          </a:p>
        </p:txBody>
      </p:sp>
      <p:sp>
        <p:nvSpPr>
          <p:cNvPr id="20" name="object 20"/>
          <p:cNvSpPr txBox="1"/>
          <p:nvPr/>
        </p:nvSpPr>
        <p:spPr>
          <a:xfrm>
            <a:off x="4787010" y="1274291"/>
            <a:ext cx="127635" cy="276860"/>
          </a:xfrm>
          <a:prstGeom prst="rect">
            <a:avLst/>
          </a:prstGeom>
        </p:spPr>
        <p:txBody>
          <a:bodyPr wrap="square" lIns="0" tIns="12700" rIns="0" bIns="0" rtlCol="0" vert="horz">
            <a:spAutoFit/>
          </a:bodyPr>
          <a:lstStyle/>
          <a:p>
            <a:pPr marL="12700">
              <a:lnSpc>
                <a:spcPct val="100000"/>
              </a:lnSpc>
              <a:spcBef>
                <a:spcPts val="100"/>
              </a:spcBef>
            </a:pPr>
            <a:r>
              <a:rPr dirty="0" sz="1650" spc="-229">
                <a:solidFill>
                  <a:srgbClr val="949391"/>
                </a:solidFill>
                <a:latin typeface="Times New Roman"/>
                <a:cs typeface="Times New Roman"/>
              </a:rPr>
              <a:t>.</a:t>
            </a:r>
            <a:r>
              <a:rPr dirty="0" sz="1650" spc="-65">
                <a:solidFill>
                  <a:srgbClr val="949391"/>
                </a:solidFill>
                <a:latin typeface="Times New Roman"/>
                <a:cs typeface="Times New Roman"/>
              </a:rPr>
              <a:t> </a:t>
            </a:r>
            <a:r>
              <a:rPr dirty="0" baseline="-3367" sz="2475" spc="-345">
                <a:solidFill>
                  <a:srgbClr val="949391"/>
                </a:solidFill>
                <a:latin typeface="Times New Roman"/>
                <a:cs typeface="Times New Roman"/>
              </a:rPr>
              <a:t>,</a:t>
            </a:r>
            <a:endParaRPr baseline="-3367" sz="2475">
              <a:latin typeface="Times New Roman"/>
              <a:cs typeface="Times New Roman"/>
            </a:endParaRPr>
          </a:p>
        </p:txBody>
      </p:sp>
      <p:sp>
        <p:nvSpPr>
          <p:cNvPr id="21" name="object 21"/>
          <p:cNvSpPr txBox="1"/>
          <p:nvPr/>
        </p:nvSpPr>
        <p:spPr>
          <a:xfrm>
            <a:off x="5130419" y="1330299"/>
            <a:ext cx="83185" cy="276860"/>
          </a:xfrm>
          <a:prstGeom prst="rect">
            <a:avLst/>
          </a:prstGeom>
        </p:spPr>
        <p:txBody>
          <a:bodyPr wrap="square" lIns="0" tIns="12700" rIns="0" bIns="0" rtlCol="0" vert="horz">
            <a:spAutoFit/>
          </a:bodyPr>
          <a:lstStyle/>
          <a:p>
            <a:pPr marL="12700">
              <a:lnSpc>
                <a:spcPct val="100000"/>
              </a:lnSpc>
              <a:spcBef>
                <a:spcPts val="100"/>
              </a:spcBef>
            </a:pPr>
            <a:r>
              <a:rPr dirty="0" sz="1650" spc="-555">
                <a:solidFill>
                  <a:srgbClr val="949391"/>
                </a:solidFill>
                <a:latin typeface="Times New Roman"/>
                <a:cs typeface="Times New Roman"/>
              </a:rPr>
              <a:t>L</a:t>
            </a:r>
            <a:endParaRPr sz="1650">
              <a:latin typeface="Times New Roman"/>
              <a:cs typeface="Times New Roman"/>
            </a:endParaRPr>
          </a:p>
        </p:txBody>
      </p:sp>
      <p:sp>
        <p:nvSpPr>
          <p:cNvPr id="22" name="object 22"/>
          <p:cNvSpPr txBox="1"/>
          <p:nvPr/>
        </p:nvSpPr>
        <p:spPr>
          <a:xfrm>
            <a:off x="1762125" y="4047624"/>
            <a:ext cx="4192904" cy="751840"/>
          </a:xfrm>
          <a:prstGeom prst="rect">
            <a:avLst/>
          </a:prstGeom>
        </p:spPr>
        <p:txBody>
          <a:bodyPr wrap="square" lIns="0" tIns="116839" rIns="0" bIns="0" rtlCol="0" vert="horz">
            <a:spAutoFit/>
          </a:bodyPr>
          <a:lstStyle/>
          <a:p>
            <a:pPr algn="ctr">
              <a:lnSpc>
                <a:spcPct val="100000"/>
              </a:lnSpc>
              <a:spcBef>
                <a:spcPts val="919"/>
              </a:spcBef>
            </a:pPr>
            <a:r>
              <a:rPr dirty="0" sz="2000" spc="-125" b="1">
                <a:solidFill>
                  <a:srgbClr val="1C1C1D"/>
                </a:solidFill>
                <a:latin typeface="Times New Roman"/>
                <a:cs typeface="Times New Roman"/>
              </a:rPr>
              <a:t>LISTA</a:t>
            </a:r>
            <a:r>
              <a:rPr dirty="0" sz="2000" spc="-325" b="1">
                <a:solidFill>
                  <a:srgbClr val="1C1C1D"/>
                </a:solidFill>
                <a:latin typeface="Times New Roman"/>
                <a:cs typeface="Times New Roman"/>
              </a:rPr>
              <a:t> </a:t>
            </a:r>
            <a:r>
              <a:rPr dirty="0" sz="2000" spc="-80" b="1">
                <a:solidFill>
                  <a:srgbClr val="1C1C1D"/>
                </a:solidFill>
                <a:latin typeface="Times New Roman"/>
                <a:cs typeface="Times New Roman"/>
              </a:rPr>
              <a:t>DE</a:t>
            </a:r>
            <a:r>
              <a:rPr dirty="0" sz="2000" spc="-320" b="1">
                <a:solidFill>
                  <a:srgbClr val="1C1C1D"/>
                </a:solidFill>
                <a:latin typeface="Times New Roman"/>
                <a:cs typeface="Times New Roman"/>
              </a:rPr>
              <a:t> </a:t>
            </a:r>
            <a:r>
              <a:rPr dirty="0" sz="2000" spc="-135" b="1">
                <a:solidFill>
                  <a:srgbClr val="1C1C1D"/>
                </a:solidFill>
                <a:latin typeface="Times New Roman"/>
                <a:cs typeface="Times New Roman"/>
              </a:rPr>
              <a:t>CONTROL</a:t>
            </a:r>
            <a:r>
              <a:rPr dirty="0" sz="2000" spc="-320" b="1">
                <a:solidFill>
                  <a:srgbClr val="1C1C1D"/>
                </a:solidFill>
                <a:latin typeface="Times New Roman"/>
                <a:cs typeface="Times New Roman"/>
              </a:rPr>
              <a:t> </a:t>
            </a:r>
            <a:r>
              <a:rPr dirty="0" sz="2000" spc="-80" b="1">
                <a:solidFill>
                  <a:srgbClr val="1C1C1D"/>
                </a:solidFill>
                <a:latin typeface="Times New Roman"/>
                <a:cs typeface="Times New Roman"/>
              </a:rPr>
              <a:t>DE</a:t>
            </a:r>
            <a:r>
              <a:rPr dirty="0" sz="2000" spc="-325" b="1">
                <a:solidFill>
                  <a:srgbClr val="1C1C1D"/>
                </a:solidFill>
                <a:latin typeface="Times New Roman"/>
                <a:cs typeface="Times New Roman"/>
              </a:rPr>
              <a:t> </a:t>
            </a:r>
            <a:r>
              <a:rPr dirty="0" sz="2000" spc="-80" b="1">
                <a:solidFill>
                  <a:srgbClr val="1C1C1D"/>
                </a:solidFill>
                <a:latin typeface="Times New Roman"/>
                <a:cs typeface="Times New Roman"/>
              </a:rPr>
              <a:t>LA</a:t>
            </a:r>
            <a:r>
              <a:rPr dirty="0" sz="2000" spc="-320" b="1">
                <a:solidFill>
                  <a:srgbClr val="1C1C1D"/>
                </a:solidFill>
                <a:latin typeface="Times New Roman"/>
                <a:cs typeface="Times New Roman"/>
              </a:rPr>
              <a:t> </a:t>
            </a:r>
            <a:r>
              <a:rPr dirty="0" sz="2000" spc="-155" b="1">
                <a:solidFill>
                  <a:srgbClr val="1C1C1D"/>
                </a:solidFill>
                <a:latin typeface="Times New Roman"/>
                <a:cs typeface="Times New Roman"/>
              </a:rPr>
              <a:t>MUDANZA</a:t>
            </a:r>
            <a:endParaRPr sz="2000">
              <a:latin typeface="Times New Roman"/>
              <a:cs typeface="Times New Roman"/>
            </a:endParaRPr>
          </a:p>
          <a:p>
            <a:pPr algn="ctr" marL="12700">
              <a:lnSpc>
                <a:spcPct val="100000"/>
              </a:lnSpc>
              <a:spcBef>
                <a:spcPts val="635"/>
              </a:spcBef>
            </a:pPr>
            <a:r>
              <a:rPr dirty="0" sz="1550" spc="20">
                <a:solidFill>
                  <a:srgbClr val="535353"/>
                </a:solidFill>
                <a:latin typeface="Times New Roman"/>
                <a:cs typeface="Times New Roman"/>
              </a:rPr>
              <a:t>Después </a:t>
            </a:r>
            <a:r>
              <a:rPr dirty="0" sz="1550" spc="40">
                <a:solidFill>
                  <a:srgbClr val="535353"/>
                </a:solidFill>
                <a:latin typeface="Times New Roman"/>
                <a:cs typeface="Times New Roman"/>
              </a:rPr>
              <a:t>de </a:t>
            </a:r>
            <a:r>
              <a:rPr dirty="0" sz="1550" spc="25">
                <a:solidFill>
                  <a:srgbClr val="535353"/>
                </a:solidFill>
                <a:latin typeface="Times New Roman"/>
                <a:cs typeface="Times New Roman"/>
              </a:rPr>
              <a:t>la</a:t>
            </a:r>
            <a:r>
              <a:rPr dirty="0" sz="1550" spc="-260">
                <a:solidFill>
                  <a:srgbClr val="535353"/>
                </a:solidFill>
                <a:latin typeface="Times New Roman"/>
                <a:cs typeface="Times New Roman"/>
              </a:rPr>
              <a:t> </a:t>
            </a:r>
            <a:r>
              <a:rPr dirty="0" sz="1550" spc="25">
                <a:solidFill>
                  <a:srgbClr val="535353"/>
                </a:solidFill>
                <a:latin typeface="Times New Roman"/>
                <a:cs typeface="Times New Roman"/>
              </a:rPr>
              <a:t>mudanza</a:t>
            </a:r>
            <a:endParaRPr sz="1550">
              <a:latin typeface="Times New Roman"/>
              <a:cs typeface="Times New Roman"/>
            </a:endParaRPr>
          </a:p>
        </p:txBody>
      </p:sp>
      <p:sp>
        <p:nvSpPr>
          <p:cNvPr id="23" name="object 23"/>
          <p:cNvSpPr txBox="1"/>
          <p:nvPr/>
        </p:nvSpPr>
        <p:spPr>
          <a:xfrm>
            <a:off x="1032383" y="5122646"/>
            <a:ext cx="296545" cy="254000"/>
          </a:xfrm>
          <a:prstGeom prst="rect">
            <a:avLst/>
          </a:prstGeom>
        </p:spPr>
        <p:txBody>
          <a:bodyPr wrap="square" lIns="0" tIns="12700" rIns="0" bIns="0" rtlCol="0" vert="horz">
            <a:spAutoFit/>
          </a:bodyPr>
          <a:lstStyle/>
          <a:p>
            <a:pPr marL="12700">
              <a:lnSpc>
                <a:spcPct val="100000"/>
              </a:lnSpc>
              <a:spcBef>
                <a:spcPts val="100"/>
              </a:spcBef>
              <a:tabLst>
                <a:tab pos="217804" algn="l"/>
              </a:tabLst>
            </a:pPr>
            <a:r>
              <a:rPr dirty="0" sz="1500" spc="15">
                <a:solidFill>
                  <a:srgbClr val="2E2E2D"/>
                </a:solidFill>
                <a:latin typeface="Palatino Linotype"/>
                <a:cs typeface="Palatino Linotype"/>
              </a:rPr>
              <a:t>(</a:t>
            </a:r>
            <a:r>
              <a:rPr dirty="0" sz="1500" spc="15">
                <a:solidFill>
                  <a:srgbClr val="2E2E2D"/>
                </a:solidFill>
                <a:latin typeface="Palatino Linotype"/>
                <a:cs typeface="Palatino Linotype"/>
              </a:rPr>
              <a:t>	</a:t>
            </a:r>
            <a:r>
              <a:rPr dirty="0" baseline="1851" sz="2250" spc="22">
                <a:solidFill>
                  <a:srgbClr val="2E2E2D"/>
                </a:solidFill>
                <a:latin typeface="Palatino Linotype"/>
                <a:cs typeface="Palatino Linotype"/>
              </a:rPr>
              <a:t>)</a:t>
            </a:r>
            <a:endParaRPr baseline="1851" sz="2250">
              <a:latin typeface="Palatino Linotype"/>
              <a:cs typeface="Palatino Linotype"/>
            </a:endParaRPr>
          </a:p>
        </p:txBody>
      </p:sp>
      <p:sp>
        <p:nvSpPr>
          <p:cNvPr id="24" name="object 24"/>
          <p:cNvSpPr txBox="1"/>
          <p:nvPr/>
        </p:nvSpPr>
        <p:spPr>
          <a:xfrm>
            <a:off x="1032383" y="5687669"/>
            <a:ext cx="292735" cy="631190"/>
          </a:xfrm>
          <a:prstGeom prst="rect">
            <a:avLst/>
          </a:prstGeom>
        </p:spPr>
        <p:txBody>
          <a:bodyPr wrap="square" lIns="0" tIns="12700" rIns="0" bIns="0" rtlCol="0" vert="horz">
            <a:spAutoFit/>
          </a:bodyPr>
          <a:lstStyle/>
          <a:p>
            <a:pPr marL="12700">
              <a:lnSpc>
                <a:spcPct val="100000"/>
              </a:lnSpc>
              <a:spcBef>
                <a:spcPts val="100"/>
              </a:spcBef>
              <a:tabLst>
                <a:tab pos="217804" algn="l"/>
              </a:tabLst>
            </a:pPr>
            <a:r>
              <a:rPr dirty="0" sz="1400" spc="15">
                <a:solidFill>
                  <a:srgbClr val="313131"/>
                </a:solidFill>
                <a:latin typeface="Palatino Linotype"/>
                <a:cs typeface="Palatino Linotype"/>
              </a:rPr>
              <a:t>(</a:t>
            </a:r>
            <a:r>
              <a:rPr dirty="0" sz="1400" spc="15">
                <a:solidFill>
                  <a:srgbClr val="313131"/>
                </a:solidFill>
                <a:latin typeface="Palatino Linotype"/>
                <a:cs typeface="Palatino Linotype"/>
              </a:rPr>
              <a:t>	</a:t>
            </a:r>
            <a:r>
              <a:rPr dirty="0" sz="1400" spc="15">
                <a:solidFill>
                  <a:srgbClr val="313131"/>
                </a:solidFill>
                <a:latin typeface="Palatino Linotype"/>
                <a:cs typeface="Palatino Linotype"/>
              </a:rPr>
              <a:t>)</a:t>
            </a:r>
            <a:endParaRPr sz="1400">
              <a:latin typeface="Palatino Linotype"/>
              <a:cs typeface="Palatino Linotype"/>
            </a:endParaRPr>
          </a:p>
          <a:p>
            <a:pPr marL="12700">
              <a:lnSpc>
                <a:spcPct val="100000"/>
              </a:lnSpc>
              <a:spcBef>
                <a:spcPts val="1405"/>
              </a:spcBef>
              <a:tabLst>
                <a:tab pos="217804" algn="l"/>
              </a:tabLst>
            </a:pPr>
            <a:r>
              <a:rPr dirty="0" sz="1400" spc="15">
                <a:solidFill>
                  <a:srgbClr val="303030"/>
                </a:solidFill>
                <a:latin typeface="Palatino Linotype"/>
                <a:cs typeface="Palatino Linotype"/>
              </a:rPr>
              <a:t>(</a:t>
            </a:r>
            <a:r>
              <a:rPr dirty="0" sz="1400" spc="15">
                <a:solidFill>
                  <a:srgbClr val="303030"/>
                </a:solidFill>
                <a:latin typeface="Palatino Linotype"/>
                <a:cs typeface="Palatino Linotype"/>
              </a:rPr>
              <a:t>	</a:t>
            </a:r>
            <a:r>
              <a:rPr dirty="0" sz="1400" spc="15">
                <a:solidFill>
                  <a:srgbClr val="303030"/>
                </a:solidFill>
                <a:latin typeface="Palatino Linotype"/>
                <a:cs typeface="Palatino Linotype"/>
              </a:rPr>
              <a:t>)</a:t>
            </a:r>
            <a:endParaRPr sz="1400">
              <a:latin typeface="Palatino Linotype"/>
              <a:cs typeface="Palatino Linotype"/>
            </a:endParaRPr>
          </a:p>
        </p:txBody>
      </p:sp>
      <p:sp>
        <p:nvSpPr>
          <p:cNvPr id="25" name="object 25"/>
          <p:cNvSpPr txBox="1"/>
          <p:nvPr/>
        </p:nvSpPr>
        <p:spPr>
          <a:xfrm>
            <a:off x="1032383" y="6891756"/>
            <a:ext cx="296545" cy="254000"/>
          </a:xfrm>
          <a:prstGeom prst="rect">
            <a:avLst/>
          </a:prstGeom>
        </p:spPr>
        <p:txBody>
          <a:bodyPr wrap="square" lIns="0" tIns="12700" rIns="0" bIns="0" rtlCol="0" vert="horz">
            <a:spAutoFit/>
          </a:bodyPr>
          <a:lstStyle/>
          <a:p>
            <a:pPr marL="12700">
              <a:lnSpc>
                <a:spcPct val="100000"/>
              </a:lnSpc>
              <a:spcBef>
                <a:spcPts val="100"/>
              </a:spcBef>
              <a:tabLst>
                <a:tab pos="217804" algn="l"/>
              </a:tabLst>
            </a:pPr>
            <a:r>
              <a:rPr dirty="0" sz="1500" spc="15">
                <a:solidFill>
                  <a:srgbClr val="333333"/>
                </a:solidFill>
                <a:latin typeface="Palatino Linotype"/>
                <a:cs typeface="Palatino Linotype"/>
              </a:rPr>
              <a:t>(</a:t>
            </a:r>
            <a:r>
              <a:rPr dirty="0" sz="1500" spc="15">
                <a:solidFill>
                  <a:srgbClr val="333333"/>
                </a:solidFill>
                <a:latin typeface="Palatino Linotype"/>
                <a:cs typeface="Palatino Linotype"/>
              </a:rPr>
              <a:t>	</a:t>
            </a:r>
            <a:r>
              <a:rPr dirty="0" sz="1500" spc="15">
                <a:solidFill>
                  <a:srgbClr val="333333"/>
                </a:solidFill>
                <a:latin typeface="Palatino Linotype"/>
                <a:cs typeface="Palatino Linotype"/>
              </a:rPr>
              <a:t>)</a:t>
            </a:r>
            <a:endParaRPr sz="1500">
              <a:latin typeface="Palatino Linotype"/>
              <a:cs typeface="Palatino Linotype"/>
            </a:endParaRPr>
          </a:p>
        </p:txBody>
      </p:sp>
      <p:sp>
        <p:nvSpPr>
          <p:cNvPr id="26" name="object 26"/>
          <p:cNvSpPr txBox="1"/>
          <p:nvPr/>
        </p:nvSpPr>
        <p:spPr>
          <a:xfrm>
            <a:off x="1032383" y="7481417"/>
            <a:ext cx="296545" cy="254000"/>
          </a:xfrm>
          <a:prstGeom prst="rect">
            <a:avLst/>
          </a:prstGeom>
        </p:spPr>
        <p:txBody>
          <a:bodyPr wrap="square" lIns="0" tIns="12700" rIns="0" bIns="0" rtlCol="0" vert="horz">
            <a:spAutoFit/>
          </a:bodyPr>
          <a:lstStyle/>
          <a:p>
            <a:pPr marL="12700">
              <a:lnSpc>
                <a:spcPct val="100000"/>
              </a:lnSpc>
              <a:spcBef>
                <a:spcPts val="100"/>
              </a:spcBef>
              <a:tabLst>
                <a:tab pos="217804" algn="l"/>
              </a:tabLst>
            </a:pPr>
            <a:r>
              <a:rPr dirty="0" sz="1500" spc="15">
                <a:solidFill>
                  <a:srgbClr val="303030"/>
                </a:solidFill>
                <a:latin typeface="Palatino Linotype"/>
                <a:cs typeface="Palatino Linotype"/>
              </a:rPr>
              <a:t>(</a:t>
            </a:r>
            <a:r>
              <a:rPr dirty="0" sz="1500" spc="15">
                <a:solidFill>
                  <a:srgbClr val="303030"/>
                </a:solidFill>
                <a:latin typeface="Palatino Linotype"/>
                <a:cs typeface="Palatino Linotype"/>
              </a:rPr>
              <a:t>	</a:t>
            </a:r>
            <a:r>
              <a:rPr dirty="0" baseline="1851" sz="2250" spc="22">
                <a:solidFill>
                  <a:srgbClr val="303030"/>
                </a:solidFill>
                <a:latin typeface="Palatino Linotype"/>
                <a:cs typeface="Palatino Linotype"/>
              </a:rPr>
              <a:t>)</a:t>
            </a:r>
            <a:endParaRPr baseline="1851" sz="2250">
              <a:latin typeface="Palatino Linotype"/>
              <a:cs typeface="Palatino Linotype"/>
            </a:endParaRPr>
          </a:p>
        </p:txBody>
      </p:sp>
      <p:sp>
        <p:nvSpPr>
          <p:cNvPr id="27" name="object 27"/>
          <p:cNvSpPr txBox="1"/>
          <p:nvPr/>
        </p:nvSpPr>
        <p:spPr>
          <a:xfrm>
            <a:off x="1032383" y="8068538"/>
            <a:ext cx="294005" cy="261620"/>
          </a:xfrm>
          <a:prstGeom prst="rect">
            <a:avLst/>
          </a:prstGeom>
        </p:spPr>
        <p:txBody>
          <a:bodyPr wrap="square" lIns="0" tIns="12700" rIns="0" bIns="0" rtlCol="0" vert="horz">
            <a:spAutoFit/>
          </a:bodyPr>
          <a:lstStyle/>
          <a:p>
            <a:pPr marL="12700">
              <a:lnSpc>
                <a:spcPct val="100000"/>
              </a:lnSpc>
              <a:spcBef>
                <a:spcPts val="100"/>
              </a:spcBef>
              <a:tabLst>
                <a:tab pos="217804" algn="l"/>
              </a:tabLst>
            </a:pPr>
            <a:r>
              <a:rPr dirty="0" sz="1550" spc="-20">
                <a:solidFill>
                  <a:srgbClr val="353534"/>
                </a:solidFill>
                <a:latin typeface="Palatino Linotype"/>
                <a:cs typeface="Palatino Linotype"/>
              </a:rPr>
              <a:t>(</a:t>
            </a:r>
            <a:r>
              <a:rPr dirty="0" sz="1550" spc="-20">
                <a:solidFill>
                  <a:srgbClr val="353534"/>
                </a:solidFill>
                <a:latin typeface="Palatino Linotype"/>
                <a:cs typeface="Palatino Linotype"/>
              </a:rPr>
              <a:t>	</a:t>
            </a:r>
            <a:r>
              <a:rPr dirty="0" sz="1550" spc="-20">
                <a:solidFill>
                  <a:srgbClr val="353534"/>
                </a:solidFill>
                <a:latin typeface="Palatino Linotype"/>
                <a:cs typeface="Palatino Linotype"/>
              </a:rPr>
              <a:t>)</a:t>
            </a:r>
            <a:endParaRPr sz="1550">
              <a:latin typeface="Palatino Linotype"/>
              <a:cs typeface="Palatino Linotype"/>
            </a:endParaRPr>
          </a:p>
        </p:txBody>
      </p:sp>
      <p:sp>
        <p:nvSpPr>
          <p:cNvPr id="28" name="object 28"/>
          <p:cNvSpPr txBox="1"/>
          <p:nvPr/>
        </p:nvSpPr>
        <p:spPr>
          <a:xfrm>
            <a:off x="1032383" y="8664549"/>
            <a:ext cx="296545" cy="254000"/>
          </a:xfrm>
          <a:prstGeom prst="rect">
            <a:avLst/>
          </a:prstGeom>
        </p:spPr>
        <p:txBody>
          <a:bodyPr wrap="square" lIns="0" tIns="12700" rIns="0" bIns="0" rtlCol="0" vert="horz">
            <a:spAutoFit/>
          </a:bodyPr>
          <a:lstStyle/>
          <a:p>
            <a:pPr marL="12700">
              <a:lnSpc>
                <a:spcPct val="100000"/>
              </a:lnSpc>
              <a:spcBef>
                <a:spcPts val="100"/>
              </a:spcBef>
              <a:tabLst>
                <a:tab pos="217804" algn="l"/>
              </a:tabLst>
            </a:pPr>
            <a:r>
              <a:rPr dirty="0" sz="1500" spc="15">
                <a:solidFill>
                  <a:srgbClr val="353534"/>
                </a:solidFill>
                <a:latin typeface="Palatino Linotype"/>
                <a:cs typeface="Palatino Linotype"/>
              </a:rPr>
              <a:t>(</a:t>
            </a:r>
            <a:r>
              <a:rPr dirty="0" sz="1500" spc="15">
                <a:solidFill>
                  <a:srgbClr val="353534"/>
                </a:solidFill>
                <a:latin typeface="Palatino Linotype"/>
                <a:cs typeface="Palatino Linotype"/>
              </a:rPr>
              <a:t>	</a:t>
            </a:r>
            <a:r>
              <a:rPr dirty="0" baseline="1851" sz="2250" spc="22">
                <a:solidFill>
                  <a:srgbClr val="353534"/>
                </a:solidFill>
                <a:latin typeface="Palatino Linotype"/>
                <a:cs typeface="Palatino Linotype"/>
              </a:rPr>
              <a:t>)</a:t>
            </a:r>
            <a:endParaRPr baseline="1851" sz="2250">
              <a:latin typeface="Palatino Linotype"/>
              <a:cs typeface="Palatino Linotype"/>
            </a:endParaRPr>
          </a:p>
        </p:txBody>
      </p:sp>
      <p:sp>
        <p:nvSpPr>
          <p:cNvPr id="29" name="object 29"/>
          <p:cNvSpPr txBox="1"/>
          <p:nvPr/>
        </p:nvSpPr>
        <p:spPr>
          <a:xfrm>
            <a:off x="1661820" y="5080774"/>
            <a:ext cx="5228590" cy="3916679"/>
          </a:xfrm>
          <a:prstGeom prst="rect">
            <a:avLst/>
          </a:prstGeom>
        </p:spPr>
        <p:txBody>
          <a:bodyPr wrap="square" lIns="0" tIns="12700" rIns="0" bIns="0" rtlCol="0" vert="horz">
            <a:spAutoFit/>
          </a:bodyPr>
          <a:lstStyle/>
          <a:p>
            <a:pPr marL="27305" marR="5080" indent="-3810">
              <a:lnSpc>
                <a:spcPct val="112500"/>
              </a:lnSpc>
              <a:spcBef>
                <a:spcPts val="100"/>
              </a:spcBef>
            </a:pPr>
            <a:r>
              <a:rPr dirty="0" sz="1100" spc="-55">
                <a:solidFill>
                  <a:srgbClr val="2E2E2D"/>
                </a:solidFill>
                <a:latin typeface="Palatino Linotype"/>
                <a:cs typeface="Palatino Linotype"/>
              </a:rPr>
              <a:t>Cualquier </a:t>
            </a:r>
            <a:r>
              <a:rPr dirty="0" sz="1100" spc="-40">
                <a:solidFill>
                  <a:srgbClr val="2E2E2D"/>
                </a:solidFill>
                <a:latin typeface="Palatino Linotype"/>
                <a:cs typeface="Palatino Linotype"/>
              </a:rPr>
              <a:t>correo </a:t>
            </a:r>
            <a:r>
              <a:rPr dirty="0" sz="1100" spc="-65">
                <a:solidFill>
                  <a:srgbClr val="2E2E2D"/>
                </a:solidFill>
                <a:latin typeface="Palatino Linotype"/>
                <a:cs typeface="Palatino Linotype"/>
              </a:rPr>
              <a:t>que </a:t>
            </a:r>
            <a:r>
              <a:rPr dirty="0" sz="1100" spc="-75">
                <a:solidFill>
                  <a:srgbClr val="2E2E2D"/>
                </a:solidFill>
                <a:latin typeface="Palatino Linotype"/>
                <a:cs typeface="Palatino Linotype"/>
              </a:rPr>
              <a:t>venga </a:t>
            </a:r>
            <a:r>
              <a:rPr dirty="0" sz="1100" spc="-35">
                <a:solidFill>
                  <a:srgbClr val="2E2E2D"/>
                </a:solidFill>
                <a:latin typeface="Palatino Linotype"/>
                <a:cs typeface="Palatino Linotype"/>
              </a:rPr>
              <a:t>con </a:t>
            </a:r>
            <a:r>
              <a:rPr dirty="0" sz="1100" spc="-65">
                <a:solidFill>
                  <a:srgbClr val="2E2E2D"/>
                </a:solidFill>
                <a:latin typeface="Palatino Linotype"/>
                <a:cs typeface="Palatino Linotype"/>
              </a:rPr>
              <a:t>una </a:t>
            </a:r>
            <a:r>
              <a:rPr dirty="0" sz="1100" spc="-60">
                <a:solidFill>
                  <a:srgbClr val="2E2E2D"/>
                </a:solidFill>
                <a:latin typeface="Palatino Linotype"/>
                <a:cs typeface="Palatino Linotype"/>
              </a:rPr>
              <a:t>pegatina </a:t>
            </a:r>
            <a:r>
              <a:rPr dirty="0" sz="1100" spc="-55">
                <a:solidFill>
                  <a:srgbClr val="2E2E2D"/>
                </a:solidFill>
                <a:latin typeface="Palatino Linotype"/>
                <a:cs typeface="Palatino Linotype"/>
              </a:rPr>
              <a:t>amarilla </a:t>
            </a:r>
            <a:r>
              <a:rPr dirty="0" sz="1100" spc="-45">
                <a:solidFill>
                  <a:srgbClr val="2E2E2D"/>
                </a:solidFill>
                <a:latin typeface="Palatino Linotype"/>
                <a:cs typeface="Palatino Linotype"/>
              </a:rPr>
              <a:t>significa </a:t>
            </a:r>
            <a:r>
              <a:rPr dirty="0" sz="1100" spc="-65">
                <a:solidFill>
                  <a:srgbClr val="2E2E2D"/>
                </a:solidFill>
                <a:latin typeface="Palatino Linotype"/>
                <a:cs typeface="Palatino Linotype"/>
              </a:rPr>
              <a:t>que </a:t>
            </a:r>
            <a:r>
              <a:rPr dirty="0" sz="1100" spc="-60">
                <a:solidFill>
                  <a:srgbClr val="2E2E2D"/>
                </a:solidFill>
                <a:latin typeface="Palatino Linotype"/>
                <a:cs typeface="Palatino Linotype"/>
              </a:rPr>
              <a:t>ha </a:t>
            </a:r>
            <a:r>
              <a:rPr dirty="0" sz="1100" spc="-55">
                <a:solidFill>
                  <a:srgbClr val="2E2E2D"/>
                </a:solidFill>
                <a:latin typeface="Palatino Linotype"/>
                <a:cs typeface="Palatino Linotype"/>
              </a:rPr>
              <a:t>sido reenviado, así  </a:t>
            </a:r>
            <a:r>
              <a:rPr dirty="0" sz="1100" spc="-65">
                <a:solidFill>
                  <a:srgbClr val="2E2E2D"/>
                </a:solidFill>
                <a:latin typeface="Palatino Linotype"/>
                <a:cs typeface="Palatino Linotype"/>
              </a:rPr>
              <a:t>que </a:t>
            </a:r>
            <a:r>
              <a:rPr dirty="0" sz="1100" spc="-50">
                <a:solidFill>
                  <a:srgbClr val="2E2E2D"/>
                </a:solidFill>
                <a:latin typeface="Palatino Linotype"/>
                <a:cs typeface="Palatino Linotype"/>
              </a:rPr>
              <a:t>ponte en </a:t>
            </a:r>
            <a:r>
              <a:rPr dirty="0" sz="1100" spc="-35">
                <a:solidFill>
                  <a:srgbClr val="2E2E2D"/>
                </a:solidFill>
                <a:latin typeface="Palatino Linotype"/>
                <a:cs typeface="Palatino Linotype"/>
              </a:rPr>
              <a:t>contacto con </a:t>
            </a:r>
            <a:r>
              <a:rPr dirty="0" sz="1100" spc="-55">
                <a:solidFill>
                  <a:srgbClr val="2E2E2D"/>
                </a:solidFill>
                <a:latin typeface="Palatino Linotype"/>
                <a:cs typeface="Palatino Linotype"/>
              </a:rPr>
              <a:t>el </a:t>
            </a:r>
            <a:r>
              <a:rPr dirty="0" sz="1100" spc="-45">
                <a:solidFill>
                  <a:srgbClr val="2E2E2D"/>
                </a:solidFill>
                <a:latin typeface="Palatino Linotype"/>
                <a:cs typeface="Palatino Linotype"/>
              </a:rPr>
              <a:t>remitente </a:t>
            </a:r>
            <a:r>
              <a:rPr dirty="0" sz="1100" spc="-65">
                <a:solidFill>
                  <a:srgbClr val="2E2E2D"/>
                </a:solidFill>
                <a:latin typeface="Palatino Linotype"/>
                <a:cs typeface="Palatino Linotype"/>
              </a:rPr>
              <a:t>para </a:t>
            </a:r>
            <a:r>
              <a:rPr dirty="0" sz="1100" spc="-60">
                <a:solidFill>
                  <a:srgbClr val="2E2E2D"/>
                </a:solidFill>
                <a:latin typeface="Palatino Linotype"/>
                <a:cs typeface="Palatino Linotype"/>
              </a:rPr>
              <a:t>asegurarte </a:t>
            </a:r>
            <a:r>
              <a:rPr dirty="0" sz="1100" spc="-80">
                <a:solidFill>
                  <a:srgbClr val="2E2E2D"/>
                </a:solidFill>
                <a:latin typeface="Palatino Linotype"/>
                <a:cs typeface="Palatino Linotype"/>
              </a:rPr>
              <a:t>de </a:t>
            </a:r>
            <a:r>
              <a:rPr dirty="0" sz="1100" spc="-65">
                <a:solidFill>
                  <a:srgbClr val="2E2E2D"/>
                </a:solidFill>
                <a:latin typeface="Palatino Linotype"/>
                <a:cs typeface="Palatino Linotype"/>
              </a:rPr>
              <a:t>que </a:t>
            </a:r>
            <a:r>
              <a:rPr dirty="0" sz="1100" spc="-45">
                <a:solidFill>
                  <a:srgbClr val="2E2E2D"/>
                </a:solidFill>
                <a:latin typeface="Palatino Linotype"/>
                <a:cs typeface="Palatino Linotype"/>
              </a:rPr>
              <a:t>tiene </a:t>
            </a:r>
            <a:r>
              <a:rPr dirty="0" sz="1100" spc="-55">
                <a:solidFill>
                  <a:srgbClr val="2E2E2D"/>
                </a:solidFill>
                <a:latin typeface="Palatino Linotype"/>
                <a:cs typeface="Palatino Linotype"/>
              </a:rPr>
              <a:t>tu</a:t>
            </a:r>
            <a:r>
              <a:rPr dirty="0" sz="1100" spc="15">
                <a:solidFill>
                  <a:srgbClr val="2E2E2D"/>
                </a:solidFill>
                <a:latin typeface="Palatino Linotype"/>
                <a:cs typeface="Palatino Linotype"/>
              </a:rPr>
              <a:t> </a:t>
            </a:r>
            <a:r>
              <a:rPr dirty="0" sz="1100" spc="-40">
                <a:solidFill>
                  <a:srgbClr val="2E2E2D"/>
                </a:solidFill>
                <a:latin typeface="Palatino Linotype"/>
                <a:cs typeface="Palatino Linotype"/>
              </a:rPr>
              <a:t>dirección </a:t>
            </a:r>
            <a:r>
              <a:rPr dirty="0" sz="1100" spc="-60">
                <a:solidFill>
                  <a:srgbClr val="2E2E2D"/>
                </a:solidFill>
                <a:latin typeface="Palatino Linotype"/>
                <a:cs typeface="Palatino Linotype"/>
              </a:rPr>
              <a:t>actualizada.</a:t>
            </a:r>
            <a:endParaRPr sz="1100">
              <a:latin typeface="Palatino Linotype"/>
              <a:cs typeface="Palatino Linotype"/>
            </a:endParaRPr>
          </a:p>
          <a:p>
            <a:pPr>
              <a:lnSpc>
                <a:spcPct val="100000"/>
              </a:lnSpc>
              <a:spcBef>
                <a:spcPts val="55"/>
              </a:spcBef>
            </a:pPr>
            <a:endParaRPr sz="1200">
              <a:latin typeface="Times New Roman"/>
              <a:cs typeface="Times New Roman"/>
            </a:endParaRPr>
          </a:p>
          <a:p>
            <a:pPr marL="31115">
              <a:lnSpc>
                <a:spcPct val="100000"/>
              </a:lnSpc>
            </a:pPr>
            <a:r>
              <a:rPr dirty="0" sz="1400" spc="-95">
                <a:solidFill>
                  <a:srgbClr val="313131"/>
                </a:solidFill>
                <a:latin typeface="Palatino Linotype"/>
                <a:cs typeface="Palatino Linotype"/>
              </a:rPr>
              <a:t>Regístrese </a:t>
            </a:r>
            <a:r>
              <a:rPr dirty="0" sz="1400" spc="-105">
                <a:solidFill>
                  <a:srgbClr val="313131"/>
                </a:solidFill>
                <a:latin typeface="Palatino Linotype"/>
                <a:cs typeface="Palatino Linotype"/>
              </a:rPr>
              <a:t>para</a:t>
            </a:r>
            <a:r>
              <a:rPr dirty="0" sz="1400" spc="-100">
                <a:solidFill>
                  <a:srgbClr val="313131"/>
                </a:solidFill>
                <a:latin typeface="Palatino Linotype"/>
                <a:cs typeface="Palatino Linotype"/>
              </a:rPr>
              <a:t> </a:t>
            </a:r>
            <a:r>
              <a:rPr dirty="0" sz="1400" spc="-95">
                <a:solidFill>
                  <a:srgbClr val="313131"/>
                </a:solidFill>
                <a:latin typeface="Palatino Linotype"/>
                <a:cs typeface="Palatino Linotype"/>
              </a:rPr>
              <a:t>votar.</a:t>
            </a:r>
            <a:endParaRPr sz="1400">
              <a:latin typeface="Palatino Linotype"/>
              <a:cs typeface="Palatino Linotype"/>
            </a:endParaRPr>
          </a:p>
          <a:p>
            <a:pPr marL="12700" marR="398780" indent="10795">
              <a:lnSpc>
                <a:spcPct val="90700"/>
              </a:lnSpc>
              <a:spcBef>
                <a:spcPts val="1540"/>
              </a:spcBef>
            </a:pPr>
            <a:r>
              <a:rPr dirty="0" sz="1400" spc="-120">
                <a:solidFill>
                  <a:srgbClr val="303030"/>
                </a:solidFill>
                <a:latin typeface="Palatino Linotype"/>
                <a:cs typeface="Palatino Linotype"/>
              </a:rPr>
              <a:t>Cambia</a:t>
            </a:r>
            <a:r>
              <a:rPr dirty="0" sz="1400" spc="-135">
                <a:solidFill>
                  <a:srgbClr val="303030"/>
                </a:solidFill>
                <a:latin typeface="Palatino Linotype"/>
                <a:cs typeface="Palatino Linotype"/>
              </a:rPr>
              <a:t> </a:t>
            </a:r>
            <a:r>
              <a:rPr dirty="0" sz="1400" spc="-100">
                <a:solidFill>
                  <a:srgbClr val="303030"/>
                </a:solidFill>
                <a:latin typeface="Palatino Linotype"/>
                <a:cs typeface="Palatino Linotype"/>
              </a:rPr>
              <a:t>la</a:t>
            </a:r>
            <a:r>
              <a:rPr dirty="0" sz="1400" spc="-130">
                <a:solidFill>
                  <a:srgbClr val="303030"/>
                </a:solidFill>
                <a:latin typeface="Palatino Linotype"/>
                <a:cs typeface="Palatino Linotype"/>
              </a:rPr>
              <a:t> </a:t>
            </a:r>
            <a:r>
              <a:rPr dirty="0" sz="1400" spc="-100">
                <a:solidFill>
                  <a:srgbClr val="303030"/>
                </a:solidFill>
                <a:latin typeface="Palatino Linotype"/>
                <a:cs typeface="Palatino Linotype"/>
              </a:rPr>
              <a:t>dirección</a:t>
            </a:r>
            <a:r>
              <a:rPr dirty="0" sz="1400" spc="-130">
                <a:solidFill>
                  <a:srgbClr val="303030"/>
                </a:solidFill>
                <a:latin typeface="Palatino Linotype"/>
                <a:cs typeface="Palatino Linotype"/>
              </a:rPr>
              <a:t> </a:t>
            </a:r>
            <a:r>
              <a:rPr dirty="0" sz="1400" spc="-125">
                <a:solidFill>
                  <a:srgbClr val="303030"/>
                </a:solidFill>
                <a:latin typeface="Palatino Linotype"/>
                <a:cs typeface="Palatino Linotype"/>
              </a:rPr>
              <a:t>de</a:t>
            </a:r>
            <a:r>
              <a:rPr dirty="0" sz="1400" spc="-130">
                <a:solidFill>
                  <a:srgbClr val="303030"/>
                </a:solidFill>
                <a:latin typeface="Palatino Linotype"/>
                <a:cs typeface="Palatino Linotype"/>
              </a:rPr>
              <a:t> </a:t>
            </a:r>
            <a:r>
              <a:rPr dirty="0" sz="1400" spc="-95">
                <a:solidFill>
                  <a:srgbClr val="303030"/>
                </a:solidFill>
                <a:latin typeface="Palatino Linotype"/>
                <a:cs typeface="Palatino Linotype"/>
              </a:rPr>
              <a:t>tu</a:t>
            </a:r>
            <a:r>
              <a:rPr dirty="0" sz="1400" spc="-130">
                <a:solidFill>
                  <a:srgbClr val="303030"/>
                </a:solidFill>
                <a:latin typeface="Palatino Linotype"/>
                <a:cs typeface="Palatino Linotype"/>
              </a:rPr>
              <a:t> </a:t>
            </a:r>
            <a:r>
              <a:rPr dirty="0" sz="1400" spc="-100">
                <a:solidFill>
                  <a:srgbClr val="303030"/>
                </a:solidFill>
                <a:latin typeface="Palatino Linotype"/>
                <a:cs typeface="Palatino Linotype"/>
              </a:rPr>
              <a:t>carnet</a:t>
            </a:r>
            <a:r>
              <a:rPr dirty="0" sz="1400" spc="-135">
                <a:solidFill>
                  <a:srgbClr val="303030"/>
                </a:solidFill>
                <a:latin typeface="Palatino Linotype"/>
                <a:cs typeface="Palatino Linotype"/>
              </a:rPr>
              <a:t> </a:t>
            </a:r>
            <a:r>
              <a:rPr dirty="0" sz="1400" spc="-125">
                <a:solidFill>
                  <a:srgbClr val="303030"/>
                </a:solidFill>
                <a:latin typeface="Palatino Linotype"/>
                <a:cs typeface="Palatino Linotype"/>
              </a:rPr>
              <a:t>de</a:t>
            </a:r>
            <a:r>
              <a:rPr dirty="0" sz="1400" spc="-130">
                <a:solidFill>
                  <a:srgbClr val="303030"/>
                </a:solidFill>
                <a:latin typeface="Palatino Linotype"/>
                <a:cs typeface="Palatino Linotype"/>
              </a:rPr>
              <a:t> </a:t>
            </a:r>
            <a:r>
              <a:rPr dirty="0" sz="1400" spc="-105">
                <a:solidFill>
                  <a:srgbClr val="303030"/>
                </a:solidFill>
                <a:latin typeface="Palatino Linotype"/>
                <a:cs typeface="Palatino Linotype"/>
              </a:rPr>
              <a:t>conducir</a:t>
            </a:r>
            <a:r>
              <a:rPr dirty="0" sz="1400" spc="-130">
                <a:solidFill>
                  <a:srgbClr val="303030"/>
                </a:solidFill>
                <a:latin typeface="Palatino Linotype"/>
                <a:cs typeface="Palatino Linotype"/>
              </a:rPr>
              <a:t> </a:t>
            </a:r>
            <a:r>
              <a:rPr dirty="0" sz="1400" spc="-55">
                <a:solidFill>
                  <a:srgbClr val="303030"/>
                </a:solidFill>
                <a:latin typeface="Palatino Linotype"/>
                <a:cs typeface="Palatino Linotype"/>
              </a:rPr>
              <a:t>o</a:t>
            </a:r>
            <a:r>
              <a:rPr dirty="0" sz="1400" spc="-130">
                <a:solidFill>
                  <a:srgbClr val="303030"/>
                </a:solidFill>
                <a:latin typeface="Palatino Linotype"/>
                <a:cs typeface="Palatino Linotype"/>
              </a:rPr>
              <a:t> </a:t>
            </a:r>
            <a:r>
              <a:rPr dirty="0" sz="1400" spc="-100">
                <a:solidFill>
                  <a:srgbClr val="303030"/>
                </a:solidFill>
                <a:latin typeface="Palatino Linotype"/>
                <a:cs typeface="Palatino Linotype"/>
              </a:rPr>
              <a:t>solicita</a:t>
            </a:r>
            <a:r>
              <a:rPr dirty="0" sz="1400" spc="-130">
                <a:solidFill>
                  <a:srgbClr val="303030"/>
                </a:solidFill>
                <a:latin typeface="Palatino Linotype"/>
                <a:cs typeface="Palatino Linotype"/>
              </a:rPr>
              <a:t> </a:t>
            </a:r>
            <a:r>
              <a:rPr dirty="0" sz="1400" spc="-105">
                <a:solidFill>
                  <a:srgbClr val="303030"/>
                </a:solidFill>
                <a:latin typeface="Palatino Linotype"/>
                <a:cs typeface="Palatino Linotype"/>
              </a:rPr>
              <a:t>uno</a:t>
            </a:r>
            <a:r>
              <a:rPr dirty="0" sz="1400" spc="-135">
                <a:solidFill>
                  <a:srgbClr val="303030"/>
                </a:solidFill>
                <a:latin typeface="Palatino Linotype"/>
                <a:cs typeface="Palatino Linotype"/>
              </a:rPr>
              <a:t> </a:t>
            </a:r>
            <a:r>
              <a:rPr dirty="0" sz="1400" spc="-130">
                <a:solidFill>
                  <a:srgbClr val="303030"/>
                </a:solidFill>
                <a:latin typeface="Palatino Linotype"/>
                <a:cs typeface="Palatino Linotype"/>
              </a:rPr>
              <a:t>nuevo </a:t>
            </a:r>
            <a:r>
              <a:rPr dirty="0" sz="1400" spc="-85">
                <a:solidFill>
                  <a:srgbClr val="303030"/>
                </a:solidFill>
                <a:latin typeface="Palatino Linotype"/>
                <a:cs typeface="Palatino Linotype"/>
              </a:rPr>
              <a:t>si</a:t>
            </a:r>
            <a:r>
              <a:rPr dirty="0" sz="1400" spc="-130">
                <a:solidFill>
                  <a:srgbClr val="303030"/>
                </a:solidFill>
                <a:latin typeface="Palatino Linotype"/>
                <a:cs typeface="Palatino Linotype"/>
              </a:rPr>
              <a:t> </a:t>
            </a:r>
            <a:r>
              <a:rPr dirty="0" sz="1400" spc="-85">
                <a:solidFill>
                  <a:srgbClr val="303030"/>
                </a:solidFill>
                <a:latin typeface="Palatino Linotype"/>
                <a:cs typeface="Palatino Linotype"/>
              </a:rPr>
              <a:t>te</a:t>
            </a:r>
            <a:r>
              <a:rPr dirty="0" sz="1400" spc="-130">
                <a:solidFill>
                  <a:srgbClr val="303030"/>
                </a:solidFill>
                <a:latin typeface="Palatino Linotype"/>
                <a:cs typeface="Palatino Linotype"/>
              </a:rPr>
              <a:t> </a:t>
            </a:r>
            <a:r>
              <a:rPr dirty="0" sz="1400" spc="-135">
                <a:solidFill>
                  <a:srgbClr val="303030"/>
                </a:solidFill>
                <a:latin typeface="Palatino Linotype"/>
                <a:cs typeface="Palatino Linotype"/>
              </a:rPr>
              <a:t>has  </a:t>
            </a:r>
            <a:r>
              <a:rPr dirty="0" sz="1400" spc="-140">
                <a:solidFill>
                  <a:srgbClr val="303030"/>
                </a:solidFill>
                <a:latin typeface="Palatino Linotype"/>
                <a:cs typeface="Palatino Linotype"/>
              </a:rPr>
              <a:t>mudado </a:t>
            </a:r>
            <a:r>
              <a:rPr dirty="0" sz="1400" spc="-90">
                <a:solidFill>
                  <a:srgbClr val="303030"/>
                </a:solidFill>
                <a:latin typeface="Palatino Linotype"/>
                <a:cs typeface="Palatino Linotype"/>
              </a:rPr>
              <a:t>a </a:t>
            </a:r>
            <a:r>
              <a:rPr dirty="0" sz="1400" spc="-85">
                <a:solidFill>
                  <a:srgbClr val="303030"/>
                </a:solidFill>
                <a:latin typeface="Palatino Linotype"/>
                <a:cs typeface="Palatino Linotype"/>
              </a:rPr>
              <a:t>otro </a:t>
            </a:r>
            <a:r>
              <a:rPr dirty="0" sz="1400" spc="-114">
                <a:solidFill>
                  <a:srgbClr val="303030"/>
                </a:solidFill>
                <a:latin typeface="Palatino Linotype"/>
                <a:cs typeface="Palatino Linotype"/>
              </a:rPr>
              <a:t>estado. </a:t>
            </a:r>
            <a:r>
              <a:rPr dirty="0" sz="1400" spc="-135">
                <a:solidFill>
                  <a:srgbClr val="303030"/>
                </a:solidFill>
                <a:latin typeface="Palatino Linotype"/>
                <a:cs typeface="Palatino Linotype"/>
              </a:rPr>
              <a:t>Además, </a:t>
            </a:r>
            <a:r>
              <a:rPr dirty="0" sz="1400" spc="-110">
                <a:solidFill>
                  <a:srgbClr val="303030"/>
                </a:solidFill>
                <a:latin typeface="Palatino Linotype"/>
                <a:cs typeface="Palatino Linotype"/>
              </a:rPr>
              <a:t>ponte </a:t>
            </a:r>
            <a:r>
              <a:rPr dirty="0" sz="1400" spc="-90">
                <a:solidFill>
                  <a:srgbClr val="303030"/>
                </a:solidFill>
                <a:latin typeface="Palatino Linotype"/>
                <a:cs typeface="Palatino Linotype"/>
              </a:rPr>
              <a:t>en </a:t>
            </a:r>
            <a:r>
              <a:rPr dirty="0" sz="1400" spc="-95">
                <a:solidFill>
                  <a:srgbClr val="303030"/>
                </a:solidFill>
                <a:latin typeface="Palatino Linotype"/>
                <a:cs typeface="Palatino Linotype"/>
              </a:rPr>
              <a:t>contacto </a:t>
            </a:r>
            <a:r>
              <a:rPr dirty="0" sz="1400" spc="-80">
                <a:solidFill>
                  <a:srgbClr val="303030"/>
                </a:solidFill>
                <a:latin typeface="Palatino Linotype"/>
                <a:cs typeface="Palatino Linotype"/>
              </a:rPr>
              <a:t>con </a:t>
            </a:r>
            <a:r>
              <a:rPr dirty="0" sz="1400" spc="-120">
                <a:solidFill>
                  <a:srgbClr val="303030"/>
                </a:solidFill>
                <a:latin typeface="Palatino Linotype"/>
                <a:cs typeface="Palatino Linotype"/>
              </a:rPr>
              <a:t>una </a:t>
            </a:r>
            <a:r>
              <a:rPr dirty="0" sz="1400" spc="-114">
                <a:solidFill>
                  <a:srgbClr val="303030"/>
                </a:solidFill>
                <a:latin typeface="Palatino Linotype"/>
                <a:cs typeface="Palatino Linotype"/>
              </a:rPr>
              <a:t>compañía </a:t>
            </a:r>
            <a:r>
              <a:rPr dirty="0" sz="1400" spc="-155">
                <a:solidFill>
                  <a:srgbClr val="303030"/>
                </a:solidFill>
                <a:latin typeface="Palatino Linotype"/>
                <a:cs typeface="Palatino Linotype"/>
              </a:rPr>
              <a:t>de  </a:t>
            </a:r>
            <a:r>
              <a:rPr dirty="0" sz="1400" spc="-125">
                <a:solidFill>
                  <a:srgbClr val="303030"/>
                </a:solidFill>
                <a:latin typeface="Palatino Linotype"/>
                <a:cs typeface="Palatino Linotype"/>
              </a:rPr>
              <a:t>seguros </a:t>
            </a:r>
            <a:r>
              <a:rPr dirty="0" sz="1400" spc="-120">
                <a:solidFill>
                  <a:srgbClr val="303030"/>
                </a:solidFill>
                <a:latin typeface="Palatino Linotype"/>
                <a:cs typeface="Palatino Linotype"/>
              </a:rPr>
              <a:t>para que </a:t>
            </a:r>
            <a:r>
              <a:rPr dirty="0" sz="1400" spc="-85">
                <a:solidFill>
                  <a:srgbClr val="303030"/>
                </a:solidFill>
                <a:latin typeface="Palatino Linotype"/>
                <a:cs typeface="Palatino Linotype"/>
              </a:rPr>
              <a:t>te </a:t>
            </a:r>
            <a:r>
              <a:rPr dirty="0" sz="1400" spc="-110">
                <a:solidFill>
                  <a:srgbClr val="303030"/>
                </a:solidFill>
                <a:latin typeface="Palatino Linotype"/>
                <a:cs typeface="Palatino Linotype"/>
              </a:rPr>
              <a:t>cambien </a:t>
            </a:r>
            <a:r>
              <a:rPr dirty="0" sz="1400" spc="-100">
                <a:solidFill>
                  <a:srgbClr val="303030"/>
                </a:solidFill>
                <a:latin typeface="Palatino Linotype"/>
                <a:cs typeface="Palatino Linotype"/>
              </a:rPr>
              <a:t>la</a:t>
            </a:r>
            <a:r>
              <a:rPr dirty="0" sz="1400" spc="-254">
                <a:solidFill>
                  <a:srgbClr val="303030"/>
                </a:solidFill>
                <a:latin typeface="Palatino Linotype"/>
                <a:cs typeface="Palatino Linotype"/>
              </a:rPr>
              <a:t> </a:t>
            </a:r>
            <a:r>
              <a:rPr dirty="0" sz="1400" spc="-125">
                <a:solidFill>
                  <a:srgbClr val="303030"/>
                </a:solidFill>
                <a:latin typeface="Palatino Linotype"/>
                <a:cs typeface="Palatino Linotype"/>
              </a:rPr>
              <a:t>póliza.</a:t>
            </a:r>
            <a:endParaRPr sz="1400">
              <a:latin typeface="Palatino Linotype"/>
              <a:cs typeface="Palatino Linotype"/>
            </a:endParaRPr>
          </a:p>
          <a:p>
            <a:pPr marL="19685" marR="649605" indent="3175">
              <a:lnSpc>
                <a:spcPts val="1540"/>
              </a:lnSpc>
              <a:spcBef>
                <a:spcPts val="1595"/>
              </a:spcBef>
            </a:pPr>
            <a:r>
              <a:rPr dirty="0" sz="1500" spc="-160">
                <a:solidFill>
                  <a:srgbClr val="333333"/>
                </a:solidFill>
                <a:latin typeface="Palatino Linotype"/>
                <a:cs typeface="Palatino Linotype"/>
              </a:rPr>
              <a:t>Averigüe</a:t>
            </a:r>
            <a:r>
              <a:rPr dirty="0" sz="1500" spc="-170">
                <a:solidFill>
                  <a:srgbClr val="333333"/>
                </a:solidFill>
                <a:latin typeface="Palatino Linotype"/>
                <a:cs typeface="Palatino Linotype"/>
              </a:rPr>
              <a:t> </a:t>
            </a:r>
            <a:r>
              <a:rPr dirty="0" sz="1500" spc="-140">
                <a:solidFill>
                  <a:srgbClr val="333333"/>
                </a:solidFill>
                <a:latin typeface="Palatino Linotype"/>
                <a:cs typeface="Palatino Linotype"/>
              </a:rPr>
              <a:t>cuándo</a:t>
            </a:r>
            <a:r>
              <a:rPr dirty="0" sz="1500" spc="-165">
                <a:solidFill>
                  <a:srgbClr val="333333"/>
                </a:solidFill>
                <a:latin typeface="Palatino Linotype"/>
                <a:cs typeface="Palatino Linotype"/>
              </a:rPr>
              <a:t> </a:t>
            </a:r>
            <a:r>
              <a:rPr dirty="0" sz="1500" spc="-120">
                <a:solidFill>
                  <a:srgbClr val="333333"/>
                </a:solidFill>
                <a:latin typeface="Palatino Linotype"/>
                <a:cs typeface="Palatino Linotype"/>
              </a:rPr>
              <a:t>se</a:t>
            </a:r>
            <a:r>
              <a:rPr dirty="0" sz="1500" spc="-165">
                <a:solidFill>
                  <a:srgbClr val="333333"/>
                </a:solidFill>
                <a:latin typeface="Palatino Linotype"/>
                <a:cs typeface="Palatino Linotype"/>
              </a:rPr>
              <a:t> </a:t>
            </a:r>
            <a:r>
              <a:rPr dirty="0" sz="1500" spc="-130">
                <a:solidFill>
                  <a:srgbClr val="333333"/>
                </a:solidFill>
                <a:latin typeface="Palatino Linotype"/>
                <a:cs typeface="Palatino Linotype"/>
              </a:rPr>
              <a:t>recoge</a:t>
            </a:r>
            <a:r>
              <a:rPr dirty="0" sz="1500" spc="-165">
                <a:solidFill>
                  <a:srgbClr val="333333"/>
                </a:solidFill>
                <a:latin typeface="Palatino Linotype"/>
                <a:cs typeface="Palatino Linotype"/>
              </a:rPr>
              <a:t> </a:t>
            </a:r>
            <a:r>
              <a:rPr dirty="0" sz="1500" spc="-110">
                <a:solidFill>
                  <a:srgbClr val="333333"/>
                </a:solidFill>
                <a:latin typeface="Palatino Linotype"/>
                <a:cs typeface="Palatino Linotype"/>
              </a:rPr>
              <a:t>la</a:t>
            </a:r>
            <a:r>
              <a:rPr dirty="0" sz="1500" spc="-165">
                <a:solidFill>
                  <a:srgbClr val="333333"/>
                </a:solidFill>
                <a:latin typeface="Palatino Linotype"/>
                <a:cs typeface="Palatino Linotype"/>
              </a:rPr>
              <a:t> </a:t>
            </a:r>
            <a:r>
              <a:rPr dirty="0" sz="1500" spc="-140">
                <a:solidFill>
                  <a:srgbClr val="333333"/>
                </a:solidFill>
                <a:latin typeface="Palatino Linotype"/>
                <a:cs typeface="Palatino Linotype"/>
              </a:rPr>
              <a:t>basura</a:t>
            </a:r>
            <a:r>
              <a:rPr dirty="0" sz="1500" spc="-165">
                <a:solidFill>
                  <a:srgbClr val="333333"/>
                </a:solidFill>
                <a:latin typeface="Palatino Linotype"/>
                <a:cs typeface="Palatino Linotype"/>
              </a:rPr>
              <a:t> </a:t>
            </a:r>
            <a:r>
              <a:rPr dirty="0" sz="1500" spc="-105">
                <a:solidFill>
                  <a:srgbClr val="333333"/>
                </a:solidFill>
                <a:latin typeface="Palatino Linotype"/>
                <a:cs typeface="Palatino Linotype"/>
              </a:rPr>
              <a:t>en</a:t>
            </a:r>
            <a:r>
              <a:rPr dirty="0" sz="1500" spc="-165">
                <a:solidFill>
                  <a:srgbClr val="333333"/>
                </a:solidFill>
                <a:latin typeface="Palatino Linotype"/>
                <a:cs typeface="Palatino Linotype"/>
              </a:rPr>
              <a:t> </a:t>
            </a:r>
            <a:r>
              <a:rPr dirty="0" sz="1500" spc="-135">
                <a:solidFill>
                  <a:srgbClr val="333333"/>
                </a:solidFill>
                <a:latin typeface="Palatino Linotype"/>
                <a:cs typeface="Palatino Linotype"/>
              </a:rPr>
              <a:t>su</a:t>
            </a:r>
            <a:r>
              <a:rPr dirty="0" sz="1500" spc="-165">
                <a:solidFill>
                  <a:srgbClr val="333333"/>
                </a:solidFill>
                <a:latin typeface="Palatino Linotype"/>
                <a:cs typeface="Palatino Linotype"/>
              </a:rPr>
              <a:t> </a:t>
            </a:r>
            <a:r>
              <a:rPr dirty="0" sz="1500" spc="-155">
                <a:solidFill>
                  <a:srgbClr val="333333"/>
                </a:solidFill>
                <a:latin typeface="Palatino Linotype"/>
                <a:cs typeface="Palatino Linotype"/>
              </a:rPr>
              <a:t>nueva</a:t>
            </a:r>
            <a:r>
              <a:rPr dirty="0" sz="1500" spc="-165">
                <a:solidFill>
                  <a:srgbClr val="333333"/>
                </a:solidFill>
                <a:latin typeface="Palatino Linotype"/>
                <a:cs typeface="Palatino Linotype"/>
              </a:rPr>
              <a:t> </a:t>
            </a:r>
            <a:r>
              <a:rPr dirty="0" sz="1500" spc="-125">
                <a:solidFill>
                  <a:srgbClr val="333333"/>
                </a:solidFill>
                <a:latin typeface="Palatino Linotype"/>
                <a:cs typeface="Palatino Linotype"/>
              </a:rPr>
              <a:t>casa,</a:t>
            </a:r>
            <a:r>
              <a:rPr dirty="0" sz="1500" spc="-165">
                <a:solidFill>
                  <a:srgbClr val="333333"/>
                </a:solidFill>
                <a:latin typeface="Palatino Linotype"/>
                <a:cs typeface="Palatino Linotype"/>
              </a:rPr>
              <a:t> </a:t>
            </a:r>
            <a:r>
              <a:rPr dirty="0" sz="1500" spc="-120">
                <a:solidFill>
                  <a:srgbClr val="333333"/>
                </a:solidFill>
                <a:latin typeface="Palatino Linotype"/>
                <a:cs typeface="Palatino Linotype"/>
              </a:rPr>
              <a:t>así</a:t>
            </a:r>
            <a:r>
              <a:rPr dirty="0" sz="1500" spc="-165">
                <a:solidFill>
                  <a:srgbClr val="333333"/>
                </a:solidFill>
                <a:latin typeface="Palatino Linotype"/>
                <a:cs typeface="Palatino Linotype"/>
              </a:rPr>
              <a:t> </a:t>
            </a:r>
            <a:r>
              <a:rPr dirty="0" sz="1500" spc="-114">
                <a:solidFill>
                  <a:srgbClr val="333333"/>
                </a:solidFill>
                <a:latin typeface="Palatino Linotype"/>
                <a:cs typeface="Palatino Linotype"/>
              </a:rPr>
              <a:t>como</a:t>
            </a:r>
            <a:r>
              <a:rPr dirty="0" sz="1500" spc="-165">
                <a:solidFill>
                  <a:srgbClr val="333333"/>
                </a:solidFill>
                <a:latin typeface="Palatino Linotype"/>
                <a:cs typeface="Palatino Linotype"/>
              </a:rPr>
              <a:t> </a:t>
            </a:r>
            <a:r>
              <a:rPr dirty="0" sz="1500" spc="-140">
                <a:solidFill>
                  <a:srgbClr val="333333"/>
                </a:solidFill>
                <a:latin typeface="Palatino Linotype"/>
                <a:cs typeface="Palatino Linotype"/>
              </a:rPr>
              <a:t>los  </a:t>
            </a:r>
            <a:r>
              <a:rPr dirty="0" sz="1500" spc="-145">
                <a:solidFill>
                  <a:srgbClr val="333333"/>
                </a:solidFill>
                <a:latin typeface="Palatino Linotype"/>
                <a:cs typeface="Palatino Linotype"/>
              </a:rPr>
              <a:t>programas </a:t>
            </a:r>
            <a:r>
              <a:rPr dirty="0" sz="1500" spc="-140">
                <a:solidFill>
                  <a:srgbClr val="333333"/>
                </a:solidFill>
                <a:latin typeface="Palatino Linotype"/>
                <a:cs typeface="Palatino Linotype"/>
              </a:rPr>
              <a:t>de </a:t>
            </a:r>
            <a:r>
              <a:rPr dirty="0" sz="1500" spc="-110">
                <a:solidFill>
                  <a:srgbClr val="333333"/>
                </a:solidFill>
                <a:latin typeface="Palatino Linotype"/>
                <a:cs typeface="Palatino Linotype"/>
              </a:rPr>
              <a:t>reciclaje</a:t>
            </a:r>
            <a:r>
              <a:rPr dirty="0" sz="1500" spc="-229">
                <a:solidFill>
                  <a:srgbClr val="333333"/>
                </a:solidFill>
                <a:latin typeface="Palatino Linotype"/>
                <a:cs typeface="Palatino Linotype"/>
              </a:rPr>
              <a:t> </a:t>
            </a:r>
            <a:r>
              <a:rPr dirty="0" sz="1500" spc="-140">
                <a:solidFill>
                  <a:srgbClr val="333333"/>
                </a:solidFill>
                <a:latin typeface="Palatino Linotype"/>
                <a:cs typeface="Palatino Linotype"/>
              </a:rPr>
              <a:t>disponibles.</a:t>
            </a:r>
            <a:endParaRPr sz="1500">
              <a:latin typeface="Palatino Linotype"/>
              <a:cs typeface="Palatino Linotype"/>
            </a:endParaRPr>
          </a:p>
          <a:p>
            <a:pPr marL="34925" marR="440055" indent="-3810">
              <a:lnSpc>
                <a:spcPts val="1570"/>
              </a:lnSpc>
              <a:spcBef>
                <a:spcPts val="1480"/>
              </a:spcBef>
            </a:pPr>
            <a:r>
              <a:rPr dirty="0" sz="1500" spc="-60">
                <a:solidFill>
                  <a:srgbClr val="303030"/>
                </a:solidFill>
                <a:latin typeface="Palatino Linotype"/>
                <a:cs typeface="Palatino Linotype"/>
              </a:rPr>
              <a:t>Seleccione </a:t>
            </a:r>
            <a:r>
              <a:rPr dirty="0" sz="1500" spc="-85">
                <a:solidFill>
                  <a:srgbClr val="303030"/>
                </a:solidFill>
                <a:latin typeface="Palatino Linotype"/>
                <a:cs typeface="Palatino Linotype"/>
              </a:rPr>
              <a:t>un </a:t>
            </a:r>
            <a:r>
              <a:rPr dirty="0" sz="1500" spc="-90">
                <a:solidFill>
                  <a:srgbClr val="303030"/>
                </a:solidFill>
                <a:latin typeface="Palatino Linotype"/>
                <a:cs typeface="Palatino Linotype"/>
              </a:rPr>
              <a:t>nuevo </a:t>
            </a:r>
            <a:r>
              <a:rPr dirty="0" sz="1500" spc="-75">
                <a:solidFill>
                  <a:srgbClr val="303030"/>
                </a:solidFill>
                <a:latin typeface="Palatino Linotype"/>
                <a:cs typeface="Palatino Linotype"/>
              </a:rPr>
              <a:t>médico </a:t>
            </a:r>
            <a:r>
              <a:rPr dirty="0" sz="1500" spc="-150">
                <a:solidFill>
                  <a:srgbClr val="303030"/>
                </a:solidFill>
                <a:latin typeface="Palatino Linotype"/>
                <a:cs typeface="Palatino Linotype"/>
              </a:rPr>
              <a:t>y </a:t>
            </a:r>
            <a:r>
              <a:rPr dirty="0" sz="1500" spc="-70">
                <a:solidFill>
                  <a:srgbClr val="303030"/>
                </a:solidFill>
                <a:latin typeface="Palatino Linotype"/>
                <a:cs typeface="Palatino Linotype"/>
              </a:rPr>
              <a:t>dentista </a:t>
            </a:r>
            <a:r>
              <a:rPr dirty="0" sz="1500" spc="-150">
                <a:solidFill>
                  <a:srgbClr val="303030"/>
                </a:solidFill>
                <a:latin typeface="Palatino Linotype"/>
                <a:cs typeface="Palatino Linotype"/>
              </a:rPr>
              <a:t>y </a:t>
            </a:r>
            <a:r>
              <a:rPr dirty="0" sz="1500" spc="-60">
                <a:solidFill>
                  <a:srgbClr val="303030"/>
                </a:solidFill>
                <a:latin typeface="Palatino Linotype"/>
                <a:cs typeface="Palatino Linotype"/>
              </a:rPr>
              <a:t>transfiera </a:t>
            </a:r>
            <a:r>
              <a:rPr dirty="0" sz="1500" spc="-100">
                <a:solidFill>
                  <a:srgbClr val="303030"/>
                </a:solidFill>
                <a:latin typeface="Palatino Linotype"/>
                <a:cs typeface="Palatino Linotype"/>
              </a:rPr>
              <a:t>su </a:t>
            </a:r>
            <a:r>
              <a:rPr dirty="0" sz="1500" spc="-60">
                <a:solidFill>
                  <a:srgbClr val="303030"/>
                </a:solidFill>
                <a:latin typeface="Palatino Linotype"/>
                <a:cs typeface="Palatino Linotype"/>
              </a:rPr>
              <a:t>historial  </a:t>
            </a:r>
            <a:r>
              <a:rPr dirty="0" sz="1500" spc="-65">
                <a:solidFill>
                  <a:srgbClr val="303030"/>
                </a:solidFill>
                <a:latin typeface="Palatino Linotype"/>
                <a:cs typeface="Palatino Linotype"/>
              </a:rPr>
              <a:t>médico.</a:t>
            </a:r>
            <a:endParaRPr sz="1500">
              <a:latin typeface="Palatino Linotype"/>
              <a:cs typeface="Palatino Linotype"/>
            </a:endParaRPr>
          </a:p>
          <a:p>
            <a:pPr marL="27305" marR="674370" indent="-3810">
              <a:lnSpc>
                <a:spcPts val="1500"/>
              </a:lnSpc>
              <a:spcBef>
                <a:spcPts val="1480"/>
              </a:spcBef>
            </a:pPr>
            <a:r>
              <a:rPr dirty="0" sz="1400" spc="-95">
                <a:solidFill>
                  <a:srgbClr val="353534"/>
                </a:solidFill>
                <a:latin typeface="Palatino Linotype"/>
                <a:cs typeface="Palatino Linotype"/>
              </a:rPr>
              <a:t>Localizar </a:t>
            </a:r>
            <a:r>
              <a:rPr dirty="0" sz="1400" spc="-110">
                <a:solidFill>
                  <a:srgbClr val="353534"/>
                </a:solidFill>
                <a:latin typeface="Palatino Linotype"/>
                <a:cs typeface="Palatino Linotype"/>
              </a:rPr>
              <a:t>nuevos </a:t>
            </a:r>
            <a:r>
              <a:rPr dirty="0" sz="1400" spc="-105">
                <a:solidFill>
                  <a:srgbClr val="353534"/>
                </a:solidFill>
                <a:latin typeface="Palatino Linotype"/>
                <a:cs typeface="Palatino Linotype"/>
              </a:rPr>
              <a:t>proveedores </a:t>
            </a:r>
            <a:r>
              <a:rPr dirty="0" sz="1400" spc="-114">
                <a:solidFill>
                  <a:srgbClr val="353534"/>
                </a:solidFill>
                <a:latin typeface="Palatino Linotype"/>
                <a:cs typeface="Palatino Linotype"/>
              </a:rPr>
              <a:t>de </a:t>
            </a:r>
            <a:r>
              <a:rPr dirty="0" sz="1400" spc="-90">
                <a:solidFill>
                  <a:srgbClr val="353534"/>
                </a:solidFill>
                <a:latin typeface="Palatino Linotype"/>
                <a:cs typeface="Palatino Linotype"/>
              </a:rPr>
              <a:t>servicios </a:t>
            </a:r>
            <a:r>
              <a:rPr dirty="0" sz="1400" spc="-80">
                <a:solidFill>
                  <a:srgbClr val="353534"/>
                </a:solidFill>
                <a:latin typeface="Palatino Linotype"/>
                <a:cs typeface="Palatino Linotype"/>
              </a:rPr>
              <a:t>como </a:t>
            </a:r>
            <a:r>
              <a:rPr dirty="0" sz="1400" spc="-85">
                <a:solidFill>
                  <a:srgbClr val="353534"/>
                </a:solidFill>
                <a:latin typeface="Palatino Linotype"/>
                <a:cs typeface="Palatino Linotype"/>
              </a:rPr>
              <a:t>bancos, </a:t>
            </a:r>
            <a:r>
              <a:rPr dirty="0" sz="1400" spc="-95">
                <a:solidFill>
                  <a:srgbClr val="353534"/>
                </a:solidFill>
                <a:latin typeface="Palatino Linotype"/>
                <a:cs typeface="Palatino Linotype"/>
              </a:rPr>
              <a:t>farmacias,  </a:t>
            </a:r>
            <a:r>
              <a:rPr dirty="0" sz="1400" spc="-85">
                <a:solidFill>
                  <a:srgbClr val="353534"/>
                </a:solidFill>
                <a:latin typeface="Palatino Linotype"/>
                <a:cs typeface="Palatino Linotype"/>
              </a:rPr>
              <a:t>fontaneros, </a:t>
            </a:r>
            <a:r>
              <a:rPr dirty="0" sz="1400" spc="-80">
                <a:solidFill>
                  <a:srgbClr val="353534"/>
                </a:solidFill>
                <a:latin typeface="Palatino Linotype"/>
                <a:cs typeface="Palatino Linotype"/>
              </a:rPr>
              <a:t>contratistas </a:t>
            </a:r>
            <a:r>
              <a:rPr dirty="0" sz="1400" spc="-114">
                <a:solidFill>
                  <a:srgbClr val="353534"/>
                </a:solidFill>
                <a:latin typeface="Palatino Linotype"/>
                <a:cs typeface="Palatino Linotype"/>
              </a:rPr>
              <a:t>de </a:t>
            </a:r>
            <a:r>
              <a:rPr dirty="0" sz="1400" spc="-80">
                <a:solidFill>
                  <a:srgbClr val="353534"/>
                </a:solidFill>
                <a:latin typeface="Palatino Linotype"/>
                <a:cs typeface="Palatino Linotype"/>
              </a:rPr>
              <a:t>aire </a:t>
            </a:r>
            <a:r>
              <a:rPr dirty="0" sz="1400" spc="-140">
                <a:solidFill>
                  <a:srgbClr val="353534"/>
                </a:solidFill>
                <a:latin typeface="Palatino Linotype"/>
                <a:cs typeface="Palatino Linotype"/>
              </a:rPr>
              <a:t>y </a:t>
            </a:r>
            <a:r>
              <a:rPr dirty="0" sz="1400" spc="-80">
                <a:solidFill>
                  <a:srgbClr val="353534"/>
                </a:solidFill>
                <a:latin typeface="Palatino Linotype"/>
                <a:cs typeface="Palatino Linotype"/>
              </a:rPr>
              <a:t>calefacción,</a:t>
            </a:r>
            <a:r>
              <a:rPr dirty="0" sz="1400" spc="-70">
                <a:solidFill>
                  <a:srgbClr val="353534"/>
                </a:solidFill>
                <a:latin typeface="Palatino Linotype"/>
                <a:cs typeface="Palatino Linotype"/>
              </a:rPr>
              <a:t> </a:t>
            </a:r>
            <a:r>
              <a:rPr dirty="0" sz="1400" spc="-75">
                <a:solidFill>
                  <a:srgbClr val="353534"/>
                </a:solidFill>
                <a:latin typeface="Palatino Linotype"/>
                <a:cs typeface="Palatino Linotype"/>
              </a:rPr>
              <a:t>etc.</a:t>
            </a:r>
            <a:endParaRPr sz="1400">
              <a:latin typeface="Palatino Linotype"/>
              <a:cs typeface="Palatino Linotype"/>
            </a:endParaRPr>
          </a:p>
          <a:p>
            <a:pPr marL="12700" marR="11430">
              <a:lnSpc>
                <a:spcPts val="1590"/>
              </a:lnSpc>
              <a:spcBef>
                <a:spcPts val="1500"/>
              </a:spcBef>
            </a:pPr>
            <a:r>
              <a:rPr dirty="0" sz="1500" spc="-145">
                <a:solidFill>
                  <a:srgbClr val="353534"/>
                </a:solidFill>
                <a:latin typeface="Palatino Linotype"/>
                <a:cs typeface="Palatino Linotype"/>
              </a:rPr>
              <a:t>Hazunalistadetodoslosnúmerosdeemergenciaparatenerlosamanoentunuevo  </a:t>
            </a:r>
            <a:r>
              <a:rPr dirty="0" sz="1500" spc="-190">
                <a:solidFill>
                  <a:srgbClr val="353534"/>
                </a:solidFill>
                <a:latin typeface="Palatino Linotype"/>
                <a:cs typeface="Palatino Linotype"/>
              </a:rPr>
              <a:t>hogar.</a:t>
            </a:r>
            <a:endParaRPr sz="1500">
              <a:latin typeface="Palatino Linotype"/>
              <a:cs typeface="Palatino Linotyp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0"/>
            <a:ext cx="7771790" cy="10058400"/>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1745288" y="3639847"/>
            <a:ext cx="4409130" cy="2055307"/>
          </a:xfrm>
          <a:prstGeom prst="rect">
            <a:avLst/>
          </a:prstGeom>
          <a:blipFill>
            <a:blip r:embed="rId3" cstate="print"/>
            <a:stretch>
              <a:fillRect/>
            </a:stretch>
          </a:blipFill>
        </p:spPr>
        <p:txBody>
          <a:bodyPr wrap="square" lIns="0" tIns="0" rIns="0" bIns="0" rtlCol="0"/>
          <a:lstStyle/>
          <a:p/>
        </p:txBody>
      </p:sp>
      <p:sp>
        <p:nvSpPr>
          <p:cNvPr id="4" name="object 4"/>
          <p:cNvSpPr txBox="1"/>
          <p:nvPr/>
        </p:nvSpPr>
        <p:spPr>
          <a:xfrm>
            <a:off x="1807116" y="3522230"/>
            <a:ext cx="4021454" cy="2219960"/>
          </a:xfrm>
          <a:prstGeom prst="rect">
            <a:avLst/>
          </a:prstGeom>
        </p:spPr>
        <p:txBody>
          <a:bodyPr wrap="square" lIns="0" tIns="12700" rIns="0" bIns="0" rtlCol="0" vert="horz">
            <a:spAutoFit/>
          </a:bodyPr>
          <a:lstStyle/>
          <a:p>
            <a:pPr algn="ctr" marL="12700" marR="5080" indent="-1270">
              <a:lnSpc>
                <a:spcPct val="100000"/>
              </a:lnSpc>
              <a:spcBef>
                <a:spcPts val="100"/>
              </a:spcBef>
            </a:pPr>
            <a:r>
              <a:rPr dirty="0" sz="1800" spc="-5">
                <a:latin typeface="Arial"/>
                <a:cs typeface="Arial"/>
              </a:rPr>
              <a:t>Vender su casa es una gran decisión.  Quizá lo sea aún más hoy en día, ya  que el mercado inmobiliario </a:t>
            </a:r>
            <a:r>
              <a:rPr dirty="0" sz="1800">
                <a:latin typeface="Arial"/>
                <a:cs typeface="Arial"/>
              </a:rPr>
              <a:t>y </a:t>
            </a:r>
            <a:r>
              <a:rPr dirty="0" sz="1800" spc="-5">
                <a:latin typeface="Arial"/>
                <a:cs typeface="Arial"/>
              </a:rPr>
              <a:t>la  economía se están ajustando </a:t>
            </a:r>
            <a:r>
              <a:rPr dirty="0" sz="1800">
                <a:latin typeface="Arial"/>
                <a:cs typeface="Arial"/>
              </a:rPr>
              <a:t>a </a:t>
            </a:r>
            <a:r>
              <a:rPr dirty="0" sz="1800" spc="-5">
                <a:latin typeface="Arial"/>
                <a:cs typeface="Arial"/>
              </a:rPr>
              <a:t>las  circunstancias siempre cambiantes</a:t>
            </a:r>
            <a:r>
              <a:rPr dirty="0" sz="1800" spc="-85">
                <a:latin typeface="Arial"/>
                <a:cs typeface="Arial"/>
              </a:rPr>
              <a:t> </a:t>
            </a:r>
            <a:r>
              <a:rPr dirty="0" sz="1800" spc="-5">
                <a:latin typeface="Arial"/>
                <a:cs typeface="Arial"/>
              </a:rPr>
              <a:t>que  nos rodean. Queremos que sepas que  estamos aquí para ayudarte en todo  momento.</a:t>
            </a:r>
            <a:endParaRPr sz="1800">
              <a:latin typeface="Arial"/>
              <a:cs typeface="Arial"/>
            </a:endParaRPr>
          </a:p>
        </p:txBody>
      </p:sp>
      <p:sp>
        <p:nvSpPr>
          <p:cNvPr id="5" name="object 5"/>
          <p:cNvSpPr/>
          <p:nvPr/>
        </p:nvSpPr>
        <p:spPr>
          <a:xfrm>
            <a:off x="1217108" y="1837144"/>
            <a:ext cx="5155488" cy="1217107"/>
          </a:xfrm>
          <a:prstGeom prst="rect">
            <a:avLst/>
          </a:prstGeom>
          <a:blipFill>
            <a:blip r:embed="rId4" cstate="print"/>
            <a:stretch>
              <a:fillRect/>
            </a:stretch>
          </a:blipFill>
        </p:spPr>
        <p:txBody>
          <a:bodyPr wrap="square" lIns="0" tIns="0" rIns="0" bIns="0" rtlCol="0"/>
          <a:lstStyle/>
          <a:p/>
        </p:txBody>
      </p:sp>
      <p:sp>
        <p:nvSpPr>
          <p:cNvPr id="6" name="object 6"/>
          <p:cNvSpPr txBox="1">
            <a:spLocks noGrp="1"/>
          </p:cNvSpPr>
          <p:nvPr>
            <p:ph type="title"/>
          </p:nvPr>
        </p:nvSpPr>
        <p:spPr>
          <a:xfrm>
            <a:off x="1855177" y="1766175"/>
            <a:ext cx="3855720" cy="817880"/>
          </a:xfrm>
          <a:prstGeom prst="rect"/>
        </p:spPr>
        <p:txBody>
          <a:bodyPr wrap="square" lIns="0" tIns="12700" rIns="0" bIns="0" rtlCol="0" vert="horz">
            <a:spAutoFit/>
          </a:bodyPr>
          <a:lstStyle/>
          <a:p>
            <a:pPr marL="993140" marR="5080" indent="-981075">
              <a:lnSpc>
                <a:spcPct val="100000"/>
              </a:lnSpc>
              <a:spcBef>
                <a:spcPts val="100"/>
              </a:spcBef>
            </a:pPr>
            <a:r>
              <a:rPr dirty="0" sz="2600" spc="-5">
                <a:solidFill>
                  <a:srgbClr val="000000"/>
                </a:solidFill>
                <a:latin typeface="Arial"/>
                <a:cs typeface="Arial"/>
              </a:rPr>
              <a:t>Entendiendo el</a:t>
            </a:r>
            <a:r>
              <a:rPr dirty="0" sz="2600" spc="-95">
                <a:solidFill>
                  <a:srgbClr val="000000"/>
                </a:solidFill>
                <a:latin typeface="Arial"/>
                <a:cs typeface="Arial"/>
              </a:rPr>
              <a:t> </a:t>
            </a:r>
            <a:r>
              <a:rPr dirty="0" sz="2600" spc="-5">
                <a:solidFill>
                  <a:srgbClr val="000000"/>
                </a:solidFill>
                <a:latin typeface="Arial"/>
                <a:cs typeface="Arial"/>
              </a:rPr>
              <a:t>mercado  inmobiliario</a:t>
            </a:r>
            <a:endParaRPr sz="2600">
              <a:latin typeface="Arial"/>
              <a:cs typeface="Arial"/>
            </a:endParaRPr>
          </a:p>
        </p:txBody>
      </p:sp>
      <p:sp>
        <p:nvSpPr>
          <p:cNvPr id="7" name="object 7"/>
          <p:cNvSpPr txBox="1"/>
          <p:nvPr/>
        </p:nvSpPr>
        <p:spPr>
          <a:xfrm>
            <a:off x="2310282" y="9684238"/>
            <a:ext cx="3243580" cy="254635"/>
          </a:xfrm>
          <a:prstGeom prst="rect">
            <a:avLst/>
          </a:prstGeom>
        </p:spPr>
        <p:txBody>
          <a:bodyPr wrap="square" lIns="0" tIns="0" rIns="0" bIns="0" rtlCol="0" vert="horz">
            <a:spAutoFit/>
          </a:bodyPr>
          <a:lstStyle/>
          <a:p>
            <a:pPr marL="12700">
              <a:lnSpc>
                <a:spcPts val="1860"/>
              </a:lnSpc>
            </a:pPr>
            <a:r>
              <a:rPr dirty="0" sz="1400" spc="-10" b="1">
                <a:latin typeface="Georgia"/>
                <a:cs typeface="Georgia"/>
              </a:rPr>
              <a:t>Nombre </a:t>
            </a:r>
            <a:r>
              <a:rPr dirty="0" sz="1400" spc="-5" b="1">
                <a:latin typeface="Georgia"/>
                <a:cs typeface="Georgia"/>
              </a:rPr>
              <a:t>del agente</a:t>
            </a:r>
            <a:r>
              <a:rPr dirty="0" sz="1800" spc="-5" b="1">
                <a:latin typeface="Cambria Math"/>
                <a:cs typeface="Cambria Math"/>
              </a:rPr>
              <a:t>⋅ </a:t>
            </a:r>
            <a:r>
              <a:rPr dirty="0" sz="1400" spc="-5" b="1">
                <a:latin typeface="Georgia"/>
                <a:cs typeface="Georgia"/>
              </a:rPr>
              <a:t>(123)</a:t>
            </a:r>
            <a:r>
              <a:rPr dirty="0" sz="1400" spc="50" b="1">
                <a:latin typeface="Georgia"/>
                <a:cs typeface="Georgia"/>
              </a:rPr>
              <a:t> </a:t>
            </a:r>
            <a:r>
              <a:rPr dirty="0" sz="1400" spc="-10" b="1">
                <a:latin typeface="Georgia"/>
                <a:cs typeface="Georgia"/>
              </a:rPr>
              <a:t>456-7890</a:t>
            </a:r>
            <a:endParaRPr sz="1400">
              <a:latin typeface="Georgia"/>
              <a:cs typeface="Georgi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11146"/>
            <a:ext cx="1168192" cy="1030100"/>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6497954" y="291071"/>
            <a:ext cx="1254034" cy="1433182"/>
          </a:xfrm>
          <a:prstGeom prst="rect">
            <a:avLst/>
          </a:prstGeom>
          <a:blipFill>
            <a:blip r:embed="rId4" cstate="print"/>
            <a:stretch>
              <a:fillRect/>
            </a:stretch>
          </a:blipFill>
        </p:spPr>
        <p:txBody>
          <a:bodyPr wrap="square" lIns="0" tIns="0" rIns="0" bIns="0" rtlCol="0"/>
          <a:lstStyle/>
          <a:p/>
        </p:txBody>
      </p:sp>
      <p:sp>
        <p:nvSpPr>
          <p:cNvPr id="5" name="object 5"/>
          <p:cNvSpPr/>
          <p:nvPr/>
        </p:nvSpPr>
        <p:spPr>
          <a:xfrm>
            <a:off x="153035" y="3134974"/>
            <a:ext cx="899471" cy="2511800"/>
          </a:xfrm>
          <a:prstGeom prst="rect">
            <a:avLst/>
          </a:prstGeom>
          <a:blipFill>
            <a:blip r:embed="rId5" cstate="print"/>
            <a:stretch>
              <a:fillRect/>
            </a:stretch>
          </a:blipFill>
        </p:spPr>
        <p:txBody>
          <a:bodyPr wrap="square" lIns="0" tIns="0" rIns="0" bIns="0" rtlCol="0"/>
          <a:lstStyle/>
          <a:p/>
        </p:txBody>
      </p:sp>
      <p:sp>
        <p:nvSpPr>
          <p:cNvPr id="6" name="object 6"/>
          <p:cNvSpPr/>
          <p:nvPr/>
        </p:nvSpPr>
        <p:spPr>
          <a:xfrm>
            <a:off x="6714363" y="5075756"/>
            <a:ext cx="619552" cy="608356"/>
          </a:xfrm>
          <a:prstGeom prst="rect">
            <a:avLst/>
          </a:prstGeom>
          <a:blipFill>
            <a:blip r:embed="rId6" cstate="print"/>
            <a:stretch>
              <a:fillRect/>
            </a:stretch>
          </a:blipFill>
        </p:spPr>
        <p:txBody>
          <a:bodyPr wrap="square" lIns="0" tIns="0" rIns="0" bIns="0" rtlCol="0"/>
          <a:lstStyle/>
          <a:p/>
        </p:txBody>
      </p:sp>
      <p:sp>
        <p:nvSpPr>
          <p:cNvPr id="7" name="object 7"/>
          <p:cNvSpPr/>
          <p:nvPr/>
        </p:nvSpPr>
        <p:spPr>
          <a:xfrm>
            <a:off x="7475728" y="5001192"/>
            <a:ext cx="276186" cy="571033"/>
          </a:xfrm>
          <a:prstGeom prst="rect">
            <a:avLst/>
          </a:prstGeom>
          <a:blipFill>
            <a:blip r:embed="rId7" cstate="print"/>
            <a:stretch>
              <a:fillRect/>
            </a:stretch>
          </a:blipFill>
        </p:spPr>
        <p:txBody>
          <a:bodyPr wrap="square" lIns="0" tIns="0" rIns="0" bIns="0" rtlCol="0"/>
          <a:lstStyle/>
          <a:p/>
        </p:txBody>
      </p:sp>
      <p:sp>
        <p:nvSpPr>
          <p:cNvPr id="8" name="object 8"/>
          <p:cNvSpPr/>
          <p:nvPr/>
        </p:nvSpPr>
        <p:spPr>
          <a:xfrm>
            <a:off x="6117209" y="9252229"/>
            <a:ext cx="1253972" cy="783666"/>
          </a:xfrm>
          <a:prstGeom prst="rect">
            <a:avLst/>
          </a:prstGeom>
          <a:blipFill>
            <a:blip r:embed="rId8" cstate="print"/>
            <a:stretch>
              <a:fillRect/>
            </a:stretch>
          </a:blipFill>
        </p:spPr>
        <p:txBody>
          <a:bodyPr wrap="square" lIns="0" tIns="0" rIns="0" bIns="0" rtlCol="0"/>
          <a:lstStyle/>
          <a:p/>
        </p:txBody>
      </p:sp>
      <p:sp>
        <p:nvSpPr>
          <p:cNvPr id="9" name="object 9"/>
          <p:cNvSpPr txBox="1"/>
          <p:nvPr/>
        </p:nvSpPr>
        <p:spPr>
          <a:xfrm>
            <a:off x="1241425" y="374370"/>
            <a:ext cx="4982210" cy="1219200"/>
          </a:xfrm>
          <a:prstGeom prst="rect">
            <a:avLst/>
          </a:prstGeom>
        </p:spPr>
        <p:txBody>
          <a:bodyPr wrap="square" lIns="0" tIns="12700" rIns="0" bIns="0" rtlCol="0" vert="horz">
            <a:spAutoFit/>
          </a:bodyPr>
          <a:lstStyle/>
          <a:p>
            <a:pPr marL="305435">
              <a:lnSpc>
                <a:spcPct val="100000"/>
              </a:lnSpc>
              <a:spcBef>
                <a:spcPts val="100"/>
              </a:spcBef>
            </a:pPr>
            <a:r>
              <a:rPr dirty="0" sz="2800" spc="-1019" b="1">
                <a:solidFill>
                  <a:srgbClr val="68B643"/>
                </a:solidFill>
                <a:latin typeface="Times New Roman"/>
                <a:cs typeface="Times New Roman"/>
              </a:rPr>
              <a:t>CONSEJOS</a:t>
            </a:r>
            <a:r>
              <a:rPr dirty="0" sz="2800" spc="-385" b="1">
                <a:solidFill>
                  <a:srgbClr val="68B643"/>
                </a:solidFill>
                <a:latin typeface="Times New Roman"/>
                <a:cs typeface="Times New Roman"/>
              </a:rPr>
              <a:t> </a:t>
            </a:r>
            <a:r>
              <a:rPr dirty="0" sz="2800" spc="-1070" b="1">
                <a:solidFill>
                  <a:srgbClr val="68B643"/>
                </a:solidFill>
                <a:latin typeface="Times New Roman"/>
                <a:cs typeface="Times New Roman"/>
              </a:rPr>
              <a:t>PARA</a:t>
            </a:r>
            <a:r>
              <a:rPr dirty="0" sz="2800" spc="-385" b="1">
                <a:solidFill>
                  <a:srgbClr val="68B643"/>
                </a:solidFill>
                <a:latin typeface="Times New Roman"/>
                <a:cs typeface="Times New Roman"/>
              </a:rPr>
              <a:t> </a:t>
            </a:r>
            <a:r>
              <a:rPr dirty="0" sz="2800" spc="-1115" b="1">
                <a:solidFill>
                  <a:srgbClr val="68B643"/>
                </a:solidFill>
                <a:latin typeface="Times New Roman"/>
                <a:cs typeface="Times New Roman"/>
              </a:rPr>
              <a:t>AYUDAR</a:t>
            </a:r>
            <a:r>
              <a:rPr dirty="0" sz="2800" spc="-385" b="1">
                <a:solidFill>
                  <a:srgbClr val="68B643"/>
                </a:solidFill>
                <a:latin typeface="Times New Roman"/>
                <a:cs typeface="Times New Roman"/>
              </a:rPr>
              <a:t> </a:t>
            </a:r>
            <a:r>
              <a:rPr dirty="0" sz="2800" spc="-1115" b="1">
                <a:solidFill>
                  <a:srgbClr val="68B643"/>
                </a:solidFill>
                <a:latin typeface="Times New Roman"/>
                <a:cs typeface="Times New Roman"/>
              </a:rPr>
              <a:t>A</a:t>
            </a:r>
            <a:r>
              <a:rPr dirty="0" sz="2800" spc="-385" b="1">
                <a:solidFill>
                  <a:srgbClr val="68B643"/>
                </a:solidFill>
                <a:latin typeface="Times New Roman"/>
                <a:cs typeface="Times New Roman"/>
              </a:rPr>
              <a:t> </a:t>
            </a:r>
            <a:r>
              <a:rPr dirty="0" sz="2800" spc="-1030" b="1">
                <a:solidFill>
                  <a:srgbClr val="68B643"/>
                </a:solidFill>
                <a:latin typeface="Times New Roman"/>
                <a:cs typeface="Times New Roman"/>
              </a:rPr>
              <a:t>LOS</a:t>
            </a:r>
            <a:r>
              <a:rPr dirty="0" sz="2800" spc="-385" b="1">
                <a:solidFill>
                  <a:srgbClr val="68B643"/>
                </a:solidFill>
                <a:latin typeface="Times New Roman"/>
                <a:cs typeface="Times New Roman"/>
              </a:rPr>
              <a:t> </a:t>
            </a:r>
            <a:r>
              <a:rPr dirty="0" sz="2800" spc="-980" b="1">
                <a:solidFill>
                  <a:srgbClr val="68B643"/>
                </a:solidFill>
                <a:latin typeface="Times New Roman"/>
                <a:cs typeface="Times New Roman"/>
              </a:rPr>
              <a:t>NIÑOS</a:t>
            </a:r>
            <a:r>
              <a:rPr dirty="0" sz="2800" spc="-385" b="1">
                <a:solidFill>
                  <a:srgbClr val="68B643"/>
                </a:solidFill>
                <a:latin typeface="Times New Roman"/>
                <a:cs typeface="Times New Roman"/>
              </a:rPr>
              <a:t> </a:t>
            </a:r>
            <a:r>
              <a:rPr dirty="0" sz="2800" spc="-1145" b="1">
                <a:solidFill>
                  <a:srgbClr val="68B643"/>
                </a:solidFill>
                <a:latin typeface="Times New Roman"/>
                <a:cs typeface="Times New Roman"/>
              </a:rPr>
              <a:t>CON</a:t>
            </a:r>
            <a:r>
              <a:rPr dirty="0" sz="2800" spc="-385" b="1">
                <a:solidFill>
                  <a:srgbClr val="68B643"/>
                </a:solidFill>
                <a:latin typeface="Times New Roman"/>
                <a:cs typeface="Times New Roman"/>
              </a:rPr>
              <a:t> </a:t>
            </a:r>
            <a:r>
              <a:rPr dirty="0" sz="2800" spc="-1070" b="1">
                <a:solidFill>
                  <a:srgbClr val="68B643"/>
                </a:solidFill>
                <a:latin typeface="Times New Roman"/>
                <a:cs typeface="Times New Roman"/>
              </a:rPr>
              <a:t>LA</a:t>
            </a:r>
            <a:r>
              <a:rPr dirty="0" sz="2800" spc="-380" b="1">
                <a:solidFill>
                  <a:srgbClr val="68B643"/>
                </a:solidFill>
                <a:latin typeface="Times New Roman"/>
                <a:cs typeface="Times New Roman"/>
              </a:rPr>
              <a:t> </a:t>
            </a:r>
            <a:r>
              <a:rPr dirty="0" sz="2800" spc="-1150" b="1">
                <a:solidFill>
                  <a:srgbClr val="68B643"/>
                </a:solidFill>
                <a:latin typeface="Times New Roman"/>
                <a:cs typeface="Times New Roman"/>
              </a:rPr>
              <a:t>MUDANZA</a:t>
            </a:r>
            <a:endParaRPr sz="2800">
              <a:latin typeface="Times New Roman"/>
              <a:cs typeface="Times New Roman"/>
            </a:endParaRPr>
          </a:p>
          <a:p>
            <a:pPr marL="12700" marR="142875" indent="6985">
              <a:lnSpc>
                <a:spcPts val="1200"/>
              </a:lnSpc>
              <a:spcBef>
                <a:spcPts val="1235"/>
              </a:spcBef>
            </a:pPr>
            <a:r>
              <a:rPr dirty="0" sz="1200">
                <a:solidFill>
                  <a:srgbClr val="747474"/>
                </a:solidFill>
                <a:latin typeface="Arial"/>
                <a:cs typeface="Arial"/>
              </a:rPr>
              <a:t>Los niños requieren una atención y un cuidado extra cuando se planea  comprar o vender una casa. Hacer un pequeño esfuerzo adicional</a:t>
            </a:r>
            <a:r>
              <a:rPr dirty="0" sz="1200" spc="-100">
                <a:solidFill>
                  <a:srgbClr val="747474"/>
                </a:solidFill>
                <a:latin typeface="Arial"/>
                <a:cs typeface="Arial"/>
              </a:rPr>
              <a:t> </a:t>
            </a:r>
            <a:r>
              <a:rPr dirty="0" sz="1200">
                <a:solidFill>
                  <a:srgbClr val="747474"/>
                </a:solidFill>
                <a:latin typeface="Arial"/>
                <a:cs typeface="Arial"/>
              </a:rPr>
              <a:t>para  incluirlos en el proceso de compraventa les ayuda a adaptarse más  rápidamente a la</a:t>
            </a:r>
            <a:r>
              <a:rPr dirty="0" sz="1200" spc="-5">
                <a:solidFill>
                  <a:srgbClr val="747474"/>
                </a:solidFill>
                <a:latin typeface="Arial"/>
                <a:cs typeface="Arial"/>
              </a:rPr>
              <a:t> </a:t>
            </a:r>
            <a:r>
              <a:rPr dirty="0" sz="1200">
                <a:solidFill>
                  <a:srgbClr val="747474"/>
                </a:solidFill>
                <a:latin typeface="Arial"/>
                <a:cs typeface="Arial"/>
              </a:rPr>
              <a:t>mudanza.</a:t>
            </a:r>
            <a:endParaRPr sz="1200">
              <a:latin typeface="Arial"/>
              <a:cs typeface="Arial"/>
            </a:endParaRPr>
          </a:p>
        </p:txBody>
      </p:sp>
      <p:sp>
        <p:nvSpPr>
          <p:cNvPr id="35" name="object 35"/>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10" name="object 10"/>
          <p:cNvSpPr txBox="1"/>
          <p:nvPr/>
        </p:nvSpPr>
        <p:spPr>
          <a:xfrm>
            <a:off x="998855" y="1724126"/>
            <a:ext cx="287020" cy="238760"/>
          </a:xfrm>
          <a:prstGeom prst="rect">
            <a:avLst/>
          </a:prstGeom>
        </p:spPr>
        <p:txBody>
          <a:bodyPr wrap="square" lIns="0" tIns="12700" rIns="0" bIns="0" rtlCol="0" vert="horz">
            <a:spAutoFit/>
          </a:bodyPr>
          <a:lstStyle/>
          <a:p>
            <a:pPr marL="12700">
              <a:lnSpc>
                <a:spcPct val="100000"/>
              </a:lnSpc>
              <a:spcBef>
                <a:spcPts val="100"/>
              </a:spcBef>
              <a:tabLst>
                <a:tab pos="210185" algn="l"/>
              </a:tabLst>
            </a:pPr>
            <a:r>
              <a:rPr dirty="0" sz="1400" spc="-35">
                <a:solidFill>
                  <a:srgbClr val="303130"/>
                </a:solidFill>
                <a:latin typeface="Cambria"/>
                <a:cs typeface="Cambria"/>
              </a:rPr>
              <a:t>(</a:t>
            </a:r>
            <a:r>
              <a:rPr dirty="0" sz="1400" spc="-35">
                <a:solidFill>
                  <a:srgbClr val="303130"/>
                </a:solidFill>
                <a:latin typeface="Cambria"/>
                <a:cs typeface="Cambria"/>
              </a:rPr>
              <a:t>	</a:t>
            </a:r>
            <a:r>
              <a:rPr dirty="0" sz="1400" spc="-35">
                <a:solidFill>
                  <a:srgbClr val="303130"/>
                </a:solidFill>
                <a:latin typeface="Cambria"/>
                <a:cs typeface="Cambria"/>
              </a:rPr>
              <a:t>)</a:t>
            </a:r>
            <a:endParaRPr sz="1400">
              <a:latin typeface="Cambria"/>
              <a:cs typeface="Cambria"/>
            </a:endParaRPr>
          </a:p>
        </p:txBody>
      </p:sp>
      <p:sp>
        <p:nvSpPr>
          <p:cNvPr id="11" name="object 11"/>
          <p:cNvSpPr txBox="1"/>
          <p:nvPr/>
        </p:nvSpPr>
        <p:spPr>
          <a:xfrm>
            <a:off x="998855" y="2317470"/>
            <a:ext cx="290830" cy="627380"/>
          </a:xfrm>
          <a:prstGeom prst="rect">
            <a:avLst/>
          </a:prstGeom>
        </p:spPr>
        <p:txBody>
          <a:bodyPr wrap="square" lIns="0" tIns="12700" rIns="0" bIns="0" rtlCol="0" vert="horz">
            <a:spAutoFit/>
          </a:bodyPr>
          <a:lstStyle/>
          <a:p>
            <a:pPr marL="12700">
              <a:lnSpc>
                <a:spcPct val="100000"/>
              </a:lnSpc>
              <a:spcBef>
                <a:spcPts val="100"/>
              </a:spcBef>
              <a:tabLst>
                <a:tab pos="210185" algn="l"/>
              </a:tabLst>
            </a:pPr>
            <a:r>
              <a:rPr dirty="0" sz="1400" spc="-35">
                <a:solidFill>
                  <a:srgbClr val="333331"/>
                </a:solidFill>
                <a:latin typeface="Cambria"/>
                <a:cs typeface="Cambria"/>
              </a:rPr>
              <a:t>(</a:t>
            </a:r>
            <a:r>
              <a:rPr dirty="0" sz="1400" spc="-35">
                <a:solidFill>
                  <a:srgbClr val="333331"/>
                </a:solidFill>
                <a:latin typeface="Cambria"/>
                <a:cs typeface="Cambria"/>
              </a:rPr>
              <a:t>	</a:t>
            </a:r>
            <a:r>
              <a:rPr dirty="0" baseline="1984" sz="2100" spc="-52">
                <a:solidFill>
                  <a:srgbClr val="333331"/>
                </a:solidFill>
                <a:latin typeface="Cambria"/>
                <a:cs typeface="Cambria"/>
              </a:rPr>
              <a:t>)</a:t>
            </a:r>
            <a:endParaRPr baseline="1984" sz="2100">
              <a:latin typeface="Cambria"/>
              <a:cs typeface="Cambria"/>
            </a:endParaRPr>
          </a:p>
          <a:p>
            <a:pPr marL="12700">
              <a:lnSpc>
                <a:spcPct val="100000"/>
              </a:lnSpc>
              <a:spcBef>
                <a:spcPts val="1375"/>
              </a:spcBef>
              <a:tabLst>
                <a:tab pos="213995" algn="l"/>
              </a:tabLst>
            </a:pPr>
            <a:r>
              <a:rPr dirty="0" sz="1400" spc="-35">
                <a:solidFill>
                  <a:srgbClr val="313331"/>
                </a:solidFill>
                <a:latin typeface="Cambria"/>
                <a:cs typeface="Cambria"/>
              </a:rPr>
              <a:t>(</a:t>
            </a:r>
            <a:r>
              <a:rPr dirty="0" sz="1400" spc="-35">
                <a:solidFill>
                  <a:srgbClr val="313331"/>
                </a:solidFill>
                <a:latin typeface="Cambria"/>
                <a:cs typeface="Cambria"/>
              </a:rPr>
              <a:t>	</a:t>
            </a:r>
            <a:r>
              <a:rPr dirty="0" baseline="1984" sz="2100" spc="-52">
                <a:solidFill>
                  <a:srgbClr val="313331"/>
                </a:solidFill>
                <a:latin typeface="Cambria"/>
                <a:cs typeface="Cambria"/>
              </a:rPr>
              <a:t>)</a:t>
            </a:r>
            <a:endParaRPr baseline="1984" sz="2100">
              <a:latin typeface="Cambria"/>
              <a:cs typeface="Cambria"/>
            </a:endParaRPr>
          </a:p>
        </p:txBody>
      </p:sp>
      <p:sp>
        <p:nvSpPr>
          <p:cNvPr id="12" name="object 12"/>
          <p:cNvSpPr txBox="1"/>
          <p:nvPr/>
        </p:nvSpPr>
        <p:spPr>
          <a:xfrm>
            <a:off x="1200403" y="3097504"/>
            <a:ext cx="89535" cy="238760"/>
          </a:xfrm>
          <a:prstGeom prst="rect">
            <a:avLst/>
          </a:prstGeom>
        </p:spPr>
        <p:txBody>
          <a:bodyPr wrap="square" lIns="0" tIns="12700" rIns="0" bIns="0" rtlCol="0" vert="horz">
            <a:spAutoFit/>
          </a:bodyPr>
          <a:lstStyle/>
          <a:p>
            <a:pPr marL="12700">
              <a:lnSpc>
                <a:spcPct val="100000"/>
              </a:lnSpc>
              <a:spcBef>
                <a:spcPts val="100"/>
              </a:spcBef>
            </a:pPr>
            <a:r>
              <a:rPr dirty="0" sz="1400" spc="-35">
                <a:solidFill>
                  <a:srgbClr val="333333"/>
                </a:solidFill>
                <a:latin typeface="Cambria"/>
                <a:cs typeface="Cambria"/>
              </a:rPr>
              <a:t>)</a:t>
            </a:r>
            <a:endParaRPr sz="1400">
              <a:latin typeface="Cambria"/>
              <a:cs typeface="Cambria"/>
            </a:endParaRPr>
          </a:p>
        </p:txBody>
      </p:sp>
      <p:sp>
        <p:nvSpPr>
          <p:cNvPr id="13" name="object 13"/>
          <p:cNvSpPr txBox="1"/>
          <p:nvPr/>
        </p:nvSpPr>
        <p:spPr>
          <a:xfrm>
            <a:off x="1196594" y="3493109"/>
            <a:ext cx="89535" cy="238760"/>
          </a:xfrm>
          <a:prstGeom prst="rect">
            <a:avLst/>
          </a:prstGeom>
        </p:spPr>
        <p:txBody>
          <a:bodyPr wrap="square" lIns="0" tIns="12700" rIns="0" bIns="0" rtlCol="0" vert="horz">
            <a:spAutoFit/>
          </a:bodyPr>
          <a:lstStyle/>
          <a:p>
            <a:pPr marL="12700">
              <a:lnSpc>
                <a:spcPct val="100000"/>
              </a:lnSpc>
              <a:spcBef>
                <a:spcPts val="100"/>
              </a:spcBef>
            </a:pPr>
            <a:r>
              <a:rPr dirty="0" sz="1400" spc="-35">
                <a:solidFill>
                  <a:srgbClr val="313331"/>
                </a:solidFill>
                <a:latin typeface="Cambria"/>
                <a:cs typeface="Cambria"/>
              </a:rPr>
              <a:t>)</a:t>
            </a:r>
            <a:endParaRPr sz="1400">
              <a:latin typeface="Cambria"/>
              <a:cs typeface="Cambria"/>
            </a:endParaRPr>
          </a:p>
        </p:txBody>
      </p:sp>
      <p:sp>
        <p:nvSpPr>
          <p:cNvPr id="14" name="object 14"/>
          <p:cNvSpPr txBox="1"/>
          <p:nvPr/>
        </p:nvSpPr>
        <p:spPr>
          <a:xfrm>
            <a:off x="1200403" y="5472785"/>
            <a:ext cx="82550" cy="223520"/>
          </a:xfrm>
          <a:prstGeom prst="rect">
            <a:avLst/>
          </a:prstGeom>
        </p:spPr>
        <p:txBody>
          <a:bodyPr wrap="square" lIns="0" tIns="12700" rIns="0" bIns="0" rtlCol="0" vert="horz">
            <a:spAutoFit/>
          </a:bodyPr>
          <a:lstStyle/>
          <a:p>
            <a:pPr marL="12700">
              <a:lnSpc>
                <a:spcPct val="100000"/>
              </a:lnSpc>
              <a:spcBef>
                <a:spcPts val="100"/>
              </a:spcBef>
            </a:pPr>
            <a:r>
              <a:rPr dirty="0" sz="1300" spc="15">
                <a:solidFill>
                  <a:srgbClr val="2F2F2F"/>
                </a:solidFill>
                <a:latin typeface="Palatino Linotype"/>
                <a:cs typeface="Palatino Linotype"/>
              </a:rPr>
              <a:t>)</a:t>
            </a:r>
            <a:endParaRPr sz="1300">
              <a:latin typeface="Palatino Linotype"/>
              <a:cs typeface="Palatino Linotype"/>
            </a:endParaRPr>
          </a:p>
        </p:txBody>
      </p:sp>
      <p:sp>
        <p:nvSpPr>
          <p:cNvPr id="15" name="object 15"/>
          <p:cNvSpPr txBox="1"/>
          <p:nvPr/>
        </p:nvSpPr>
        <p:spPr>
          <a:xfrm>
            <a:off x="998855" y="6044539"/>
            <a:ext cx="319405" cy="645795"/>
          </a:xfrm>
          <a:prstGeom prst="rect">
            <a:avLst/>
          </a:prstGeom>
        </p:spPr>
        <p:txBody>
          <a:bodyPr wrap="square" lIns="0" tIns="12700" rIns="0" bIns="0" rtlCol="0" vert="horz">
            <a:spAutoFit/>
          </a:bodyPr>
          <a:lstStyle/>
          <a:p>
            <a:pPr marL="12700">
              <a:lnSpc>
                <a:spcPct val="100000"/>
              </a:lnSpc>
              <a:spcBef>
                <a:spcPts val="100"/>
              </a:spcBef>
            </a:pPr>
            <a:r>
              <a:rPr dirty="0" sz="1500" spc="-145">
                <a:solidFill>
                  <a:srgbClr val="373837"/>
                </a:solidFill>
                <a:latin typeface="Courier New"/>
                <a:cs typeface="Courier New"/>
              </a:rPr>
              <a:t>(</a:t>
            </a:r>
            <a:r>
              <a:rPr dirty="0" sz="1500" spc="-200">
                <a:solidFill>
                  <a:srgbClr val="373837"/>
                </a:solidFill>
                <a:latin typeface="Courier New"/>
                <a:cs typeface="Courier New"/>
              </a:rPr>
              <a:t> </a:t>
            </a:r>
            <a:r>
              <a:rPr dirty="0" sz="1500" spc="-145">
                <a:solidFill>
                  <a:srgbClr val="373837"/>
                </a:solidFill>
                <a:latin typeface="Courier New"/>
                <a:cs typeface="Courier New"/>
              </a:rPr>
              <a:t>)</a:t>
            </a:r>
            <a:endParaRPr sz="1500">
              <a:latin typeface="Courier New"/>
              <a:cs typeface="Courier New"/>
            </a:endParaRPr>
          </a:p>
          <a:p>
            <a:pPr marL="12700">
              <a:lnSpc>
                <a:spcPct val="100000"/>
              </a:lnSpc>
              <a:spcBef>
                <a:spcPts val="1285"/>
              </a:spcBef>
            </a:pPr>
            <a:r>
              <a:rPr dirty="0" sz="1500" spc="-145">
                <a:solidFill>
                  <a:srgbClr val="373837"/>
                </a:solidFill>
                <a:latin typeface="Courier New"/>
                <a:cs typeface="Courier New"/>
              </a:rPr>
              <a:t>(</a:t>
            </a:r>
            <a:r>
              <a:rPr dirty="0" sz="1500" spc="-200">
                <a:solidFill>
                  <a:srgbClr val="373837"/>
                </a:solidFill>
                <a:latin typeface="Courier New"/>
                <a:cs typeface="Courier New"/>
              </a:rPr>
              <a:t> </a:t>
            </a:r>
            <a:r>
              <a:rPr dirty="0" sz="1500" spc="-145">
                <a:solidFill>
                  <a:srgbClr val="373837"/>
                </a:solidFill>
                <a:latin typeface="Courier New"/>
                <a:cs typeface="Courier New"/>
              </a:rPr>
              <a:t>)</a:t>
            </a:r>
            <a:endParaRPr sz="1500">
              <a:latin typeface="Courier New"/>
              <a:cs typeface="Courier New"/>
            </a:endParaRPr>
          </a:p>
        </p:txBody>
      </p:sp>
      <p:sp>
        <p:nvSpPr>
          <p:cNvPr id="16" name="object 16"/>
          <p:cNvSpPr txBox="1"/>
          <p:nvPr/>
        </p:nvSpPr>
        <p:spPr>
          <a:xfrm>
            <a:off x="1659382" y="1701647"/>
            <a:ext cx="4897755" cy="436880"/>
          </a:xfrm>
          <a:prstGeom prst="rect">
            <a:avLst/>
          </a:prstGeom>
        </p:spPr>
        <p:txBody>
          <a:bodyPr wrap="square" lIns="0" tIns="31750" rIns="0" bIns="0" rtlCol="0" vert="horz">
            <a:spAutoFit/>
          </a:bodyPr>
          <a:lstStyle/>
          <a:p>
            <a:pPr marL="12700" marR="5080">
              <a:lnSpc>
                <a:spcPts val="1560"/>
              </a:lnSpc>
              <a:spcBef>
                <a:spcPts val="250"/>
              </a:spcBef>
            </a:pPr>
            <a:r>
              <a:rPr dirty="0" sz="1400" spc="-60">
                <a:solidFill>
                  <a:srgbClr val="2E2E2E"/>
                </a:solidFill>
                <a:latin typeface="Cambria"/>
                <a:cs typeface="Cambria"/>
              </a:rPr>
              <a:t>Enseñe </a:t>
            </a:r>
            <a:r>
              <a:rPr dirty="0" sz="1400" spc="-45">
                <a:solidFill>
                  <a:srgbClr val="2E2E2E"/>
                </a:solidFill>
                <a:latin typeface="Cambria"/>
                <a:cs typeface="Cambria"/>
              </a:rPr>
              <a:t>a los </a:t>
            </a:r>
            <a:r>
              <a:rPr dirty="0" sz="1400" spc="-55">
                <a:solidFill>
                  <a:srgbClr val="2E2E2E"/>
                </a:solidFill>
                <a:latin typeface="Cambria"/>
                <a:cs typeface="Cambria"/>
              </a:rPr>
              <a:t>niños </a:t>
            </a:r>
            <a:r>
              <a:rPr dirty="0" sz="1400" spc="-40">
                <a:solidFill>
                  <a:srgbClr val="2E2E2E"/>
                </a:solidFill>
                <a:latin typeface="Cambria"/>
                <a:cs typeface="Cambria"/>
              </a:rPr>
              <a:t>la </a:t>
            </a:r>
            <a:r>
              <a:rPr dirty="0" sz="1400" spc="-60">
                <a:solidFill>
                  <a:srgbClr val="2E2E2E"/>
                </a:solidFill>
                <a:latin typeface="Cambria"/>
                <a:cs typeface="Cambria"/>
              </a:rPr>
              <a:t>nueva </a:t>
            </a:r>
            <a:r>
              <a:rPr dirty="0" sz="1400" spc="-50">
                <a:solidFill>
                  <a:srgbClr val="2E2E2E"/>
                </a:solidFill>
                <a:latin typeface="Cambria"/>
                <a:cs typeface="Cambria"/>
              </a:rPr>
              <a:t>casa </a:t>
            </a:r>
            <a:r>
              <a:rPr dirty="0" sz="1400" spc="-55">
                <a:solidFill>
                  <a:srgbClr val="2E2E2E"/>
                </a:solidFill>
                <a:latin typeface="Cambria"/>
                <a:cs typeface="Cambria"/>
              </a:rPr>
              <a:t>antes de </a:t>
            </a:r>
            <a:r>
              <a:rPr dirty="0" sz="1400" spc="-40">
                <a:solidFill>
                  <a:srgbClr val="2E2E2E"/>
                </a:solidFill>
                <a:latin typeface="Cambria"/>
                <a:cs typeface="Cambria"/>
              </a:rPr>
              <a:t>la </a:t>
            </a:r>
            <a:r>
              <a:rPr dirty="0" sz="1400" spc="-60">
                <a:solidFill>
                  <a:srgbClr val="2E2E2E"/>
                </a:solidFill>
                <a:latin typeface="Cambria"/>
                <a:cs typeface="Cambria"/>
              </a:rPr>
              <a:t>mudanza. </a:t>
            </a:r>
            <a:r>
              <a:rPr dirty="0" sz="1400" spc="-40">
                <a:solidFill>
                  <a:srgbClr val="2E2E2E"/>
                </a:solidFill>
                <a:latin typeface="Cambria"/>
                <a:cs typeface="Cambria"/>
              </a:rPr>
              <a:t>Si </a:t>
            </a:r>
            <a:r>
              <a:rPr dirty="0" sz="1400" spc="-55">
                <a:solidFill>
                  <a:srgbClr val="2E2E2E"/>
                </a:solidFill>
                <a:latin typeface="Cambria"/>
                <a:cs typeface="Cambria"/>
              </a:rPr>
              <a:t>no </a:t>
            </a:r>
            <a:r>
              <a:rPr dirty="0" sz="1400" spc="-50">
                <a:solidFill>
                  <a:srgbClr val="2E2E2E"/>
                </a:solidFill>
                <a:latin typeface="Cambria"/>
                <a:cs typeface="Cambria"/>
              </a:rPr>
              <a:t>es posible,  </a:t>
            </a:r>
            <a:r>
              <a:rPr dirty="0" sz="1400" spc="-45">
                <a:solidFill>
                  <a:srgbClr val="2E2E2E"/>
                </a:solidFill>
                <a:latin typeface="Cambria"/>
                <a:cs typeface="Cambria"/>
              </a:rPr>
              <a:t>las </a:t>
            </a:r>
            <a:r>
              <a:rPr dirty="0" sz="1400" spc="-50">
                <a:solidFill>
                  <a:srgbClr val="2E2E2E"/>
                </a:solidFill>
                <a:latin typeface="Cambria"/>
                <a:cs typeface="Cambria"/>
              </a:rPr>
              <a:t>fotos </a:t>
            </a:r>
            <a:r>
              <a:rPr dirty="0" sz="1400" spc="-45">
                <a:solidFill>
                  <a:srgbClr val="2E2E2E"/>
                </a:solidFill>
                <a:latin typeface="Cambria"/>
                <a:cs typeface="Cambria"/>
              </a:rPr>
              <a:t>o los </a:t>
            </a:r>
            <a:r>
              <a:rPr dirty="0" sz="1400" spc="-55">
                <a:solidFill>
                  <a:srgbClr val="2E2E2E"/>
                </a:solidFill>
                <a:latin typeface="Cambria"/>
                <a:cs typeface="Cambria"/>
              </a:rPr>
              <a:t>vídeos </a:t>
            </a:r>
            <a:r>
              <a:rPr dirty="0" sz="1400" spc="-45">
                <a:solidFill>
                  <a:srgbClr val="2E2E2E"/>
                </a:solidFill>
                <a:latin typeface="Cambria"/>
                <a:cs typeface="Cambria"/>
              </a:rPr>
              <a:t>les </a:t>
            </a:r>
            <a:r>
              <a:rPr dirty="0" sz="1400" spc="-60">
                <a:solidFill>
                  <a:srgbClr val="2E2E2E"/>
                </a:solidFill>
                <a:latin typeface="Cambria"/>
                <a:cs typeface="Cambria"/>
              </a:rPr>
              <a:t>ayudarán </a:t>
            </a:r>
            <a:r>
              <a:rPr dirty="0" sz="1400" spc="-45">
                <a:solidFill>
                  <a:srgbClr val="2E2E2E"/>
                </a:solidFill>
                <a:latin typeface="Cambria"/>
                <a:cs typeface="Cambria"/>
              </a:rPr>
              <a:t>a </a:t>
            </a:r>
            <a:r>
              <a:rPr dirty="0" sz="1400" spc="-50">
                <a:solidFill>
                  <a:srgbClr val="2E2E2E"/>
                </a:solidFill>
                <a:latin typeface="Cambria"/>
                <a:cs typeface="Cambria"/>
              </a:rPr>
              <a:t>visualizar </a:t>
            </a:r>
            <a:r>
              <a:rPr dirty="0" sz="1400" spc="-40">
                <a:solidFill>
                  <a:srgbClr val="2E2E2E"/>
                </a:solidFill>
                <a:latin typeface="Cambria"/>
                <a:cs typeface="Cambria"/>
              </a:rPr>
              <a:t>el </a:t>
            </a:r>
            <a:r>
              <a:rPr dirty="0" sz="1400" spc="-50">
                <a:solidFill>
                  <a:srgbClr val="2E2E2E"/>
                </a:solidFill>
                <a:latin typeface="Cambria"/>
                <a:cs typeface="Cambria"/>
              </a:rPr>
              <a:t>lugar </a:t>
            </a:r>
            <a:r>
              <a:rPr dirty="0" sz="1400" spc="-40">
                <a:solidFill>
                  <a:srgbClr val="2E2E2E"/>
                </a:solidFill>
                <a:latin typeface="Cambria"/>
                <a:cs typeface="Cambria"/>
              </a:rPr>
              <a:t>al </a:t>
            </a:r>
            <a:r>
              <a:rPr dirty="0" sz="1400" spc="-55">
                <a:solidFill>
                  <a:srgbClr val="2E2E2E"/>
                </a:solidFill>
                <a:latin typeface="Cambria"/>
                <a:cs typeface="Cambria"/>
              </a:rPr>
              <a:t>que</a:t>
            </a:r>
            <a:r>
              <a:rPr dirty="0" sz="1400" spc="-5">
                <a:solidFill>
                  <a:srgbClr val="2E2E2E"/>
                </a:solidFill>
                <a:latin typeface="Cambria"/>
                <a:cs typeface="Cambria"/>
              </a:rPr>
              <a:t> </a:t>
            </a:r>
            <a:r>
              <a:rPr dirty="0" sz="1400" spc="-55">
                <a:solidFill>
                  <a:srgbClr val="2E2E2E"/>
                </a:solidFill>
                <a:latin typeface="Cambria"/>
                <a:cs typeface="Cambria"/>
              </a:rPr>
              <a:t>van.</a:t>
            </a:r>
            <a:endParaRPr sz="1400">
              <a:latin typeface="Cambria"/>
              <a:cs typeface="Cambria"/>
            </a:endParaRPr>
          </a:p>
        </p:txBody>
      </p:sp>
      <p:sp>
        <p:nvSpPr>
          <p:cNvPr id="17" name="object 17"/>
          <p:cNvSpPr txBox="1"/>
          <p:nvPr/>
        </p:nvSpPr>
        <p:spPr>
          <a:xfrm>
            <a:off x="1651889" y="2295118"/>
            <a:ext cx="3858895" cy="238760"/>
          </a:xfrm>
          <a:prstGeom prst="rect">
            <a:avLst/>
          </a:prstGeom>
        </p:spPr>
        <p:txBody>
          <a:bodyPr wrap="square" lIns="0" tIns="12700" rIns="0" bIns="0" rtlCol="0" vert="horz">
            <a:spAutoFit/>
          </a:bodyPr>
          <a:lstStyle/>
          <a:p>
            <a:pPr marL="12700">
              <a:lnSpc>
                <a:spcPct val="100000"/>
              </a:lnSpc>
              <a:spcBef>
                <a:spcPts val="100"/>
              </a:spcBef>
            </a:pPr>
            <a:r>
              <a:rPr dirty="0" sz="1400" spc="-50">
                <a:solidFill>
                  <a:srgbClr val="333331"/>
                </a:solidFill>
                <a:latin typeface="Cambria"/>
                <a:cs typeface="Cambria"/>
              </a:rPr>
              <a:t>Asegura </a:t>
            </a:r>
            <a:r>
              <a:rPr dirty="0" sz="1400" spc="-45">
                <a:solidFill>
                  <a:srgbClr val="333331"/>
                </a:solidFill>
                <a:latin typeface="Cambria"/>
                <a:cs typeface="Cambria"/>
              </a:rPr>
              <a:t>a </a:t>
            </a:r>
            <a:r>
              <a:rPr dirty="0" sz="1400" spc="-40">
                <a:solidFill>
                  <a:srgbClr val="333331"/>
                </a:solidFill>
                <a:latin typeface="Cambria"/>
                <a:cs typeface="Cambria"/>
              </a:rPr>
              <a:t>los </a:t>
            </a:r>
            <a:r>
              <a:rPr dirty="0" sz="1400" spc="-45">
                <a:solidFill>
                  <a:srgbClr val="333331"/>
                </a:solidFill>
                <a:latin typeface="Cambria"/>
                <a:cs typeface="Cambria"/>
              </a:rPr>
              <a:t>niños que </a:t>
            </a:r>
            <a:r>
              <a:rPr dirty="0" sz="1400" spc="-50">
                <a:solidFill>
                  <a:srgbClr val="333331"/>
                </a:solidFill>
                <a:latin typeface="Cambria"/>
                <a:cs typeface="Cambria"/>
              </a:rPr>
              <a:t>no </a:t>
            </a:r>
            <a:r>
              <a:rPr dirty="0" sz="1400" spc="-40">
                <a:solidFill>
                  <a:srgbClr val="333331"/>
                </a:solidFill>
                <a:latin typeface="Cambria"/>
                <a:cs typeface="Cambria"/>
              </a:rPr>
              <a:t>te olvidarás </a:t>
            </a:r>
            <a:r>
              <a:rPr dirty="0" sz="1400" spc="-45">
                <a:solidFill>
                  <a:srgbClr val="333331"/>
                </a:solidFill>
                <a:latin typeface="Cambria"/>
                <a:cs typeface="Cambria"/>
              </a:rPr>
              <a:t>de </a:t>
            </a:r>
            <a:r>
              <a:rPr dirty="0" sz="1400" spc="-40">
                <a:solidFill>
                  <a:srgbClr val="333331"/>
                </a:solidFill>
                <a:latin typeface="Cambria"/>
                <a:cs typeface="Cambria"/>
              </a:rPr>
              <a:t>sus</a:t>
            </a:r>
            <a:r>
              <a:rPr dirty="0" sz="1400" spc="185">
                <a:solidFill>
                  <a:srgbClr val="333331"/>
                </a:solidFill>
                <a:latin typeface="Cambria"/>
                <a:cs typeface="Cambria"/>
              </a:rPr>
              <a:t> </a:t>
            </a:r>
            <a:r>
              <a:rPr dirty="0" sz="1400" spc="-45">
                <a:solidFill>
                  <a:srgbClr val="333331"/>
                </a:solidFill>
                <a:latin typeface="Cambria"/>
                <a:cs typeface="Cambria"/>
              </a:rPr>
              <a:t>amigos.</a:t>
            </a:r>
            <a:endParaRPr sz="1400">
              <a:latin typeface="Cambria"/>
              <a:cs typeface="Cambria"/>
            </a:endParaRPr>
          </a:p>
        </p:txBody>
      </p:sp>
      <p:sp>
        <p:nvSpPr>
          <p:cNvPr id="18" name="object 18"/>
          <p:cNvSpPr txBox="1"/>
          <p:nvPr/>
        </p:nvSpPr>
        <p:spPr>
          <a:xfrm>
            <a:off x="1659382" y="2683230"/>
            <a:ext cx="3893820" cy="238760"/>
          </a:xfrm>
          <a:prstGeom prst="rect">
            <a:avLst/>
          </a:prstGeom>
        </p:spPr>
        <p:txBody>
          <a:bodyPr wrap="square" lIns="0" tIns="12700" rIns="0" bIns="0" rtlCol="0" vert="horz">
            <a:spAutoFit/>
          </a:bodyPr>
          <a:lstStyle/>
          <a:p>
            <a:pPr marL="12700">
              <a:lnSpc>
                <a:spcPct val="100000"/>
              </a:lnSpc>
              <a:spcBef>
                <a:spcPts val="100"/>
              </a:spcBef>
            </a:pPr>
            <a:r>
              <a:rPr dirty="0" sz="1400" spc="-60">
                <a:solidFill>
                  <a:srgbClr val="313331"/>
                </a:solidFill>
                <a:latin typeface="Cambria"/>
                <a:cs typeface="Cambria"/>
              </a:rPr>
              <a:t>Haz un </a:t>
            </a:r>
            <a:r>
              <a:rPr dirty="0" sz="1400" spc="-65">
                <a:solidFill>
                  <a:srgbClr val="313331"/>
                </a:solidFill>
                <a:latin typeface="Cambria"/>
                <a:cs typeface="Cambria"/>
              </a:rPr>
              <a:t>álbum </a:t>
            </a:r>
            <a:r>
              <a:rPr dirty="0" sz="1400" spc="-55">
                <a:solidFill>
                  <a:srgbClr val="313331"/>
                </a:solidFill>
                <a:latin typeface="Cambria"/>
                <a:cs typeface="Cambria"/>
              </a:rPr>
              <a:t>de recortes de </a:t>
            </a:r>
            <a:r>
              <a:rPr dirty="0" sz="1400" spc="-45">
                <a:solidFill>
                  <a:srgbClr val="313331"/>
                </a:solidFill>
                <a:latin typeface="Cambria"/>
                <a:cs typeface="Cambria"/>
              </a:rPr>
              <a:t>la </a:t>
            </a:r>
            <a:r>
              <a:rPr dirty="0" sz="1400" spc="-60">
                <a:solidFill>
                  <a:srgbClr val="313331"/>
                </a:solidFill>
                <a:latin typeface="Cambria"/>
                <a:cs typeface="Cambria"/>
              </a:rPr>
              <a:t>antigua </a:t>
            </a:r>
            <a:r>
              <a:rPr dirty="0" sz="1400" spc="-55">
                <a:solidFill>
                  <a:srgbClr val="313331"/>
                </a:solidFill>
                <a:latin typeface="Cambria"/>
                <a:cs typeface="Cambria"/>
              </a:rPr>
              <a:t>casa </a:t>
            </a:r>
            <a:r>
              <a:rPr dirty="0" sz="1400" spc="-45">
                <a:solidFill>
                  <a:srgbClr val="313331"/>
                </a:solidFill>
                <a:latin typeface="Cambria"/>
                <a:cs typeface="Cambria"/>
              </a:rPr>
              <a:t>y </a:t>
            </a:r>
            <a:r>
              <a:rPr dirty="0" sz="1400" spc="-55">
                <a:solidFill>
                  <a:srgbClr val="313331"/>
                </a:solidFill>
                <a:latin typeface="Cambria"/>
                <a:cs typeface="Cambria"/>
              </a:rPr>
              <a:t>del</a:t>
            </a:r>
            <a:r>
              <a:rPr dirty="0" sz="1400" spc="-90">
                <a:solidFill>
                  <a:srgbClr val="313331"/>
                </a:solidFill>
                <a:latin typeface="Cambria"/>
                <a:cs typeface="Cambria"/>
              </a:rPr>
              <a:t> </a:t>
            </a:r>
            <a:r>
              <a:rPr dirty="0" sz="1400" spc="-55">
                <a:solidFill>
                  <a:srgbClr val="313331"/>
                </a:solidFill>
                <a:latin typeface="Cambria"/>
                <a:cs typeface="Cambria"/>
              </a:rPr>
              <a:t>barrio.</a:t>
            </a:r>
            <a:endParaRPr sz="1400">
              <a:latin typeface="Cambria"/>
              <a:cs typeface="Cambria"/>
            </a:endParaRPr>
          </a:p>
        </p:txBody>
      </p:sp>
      <p:sp>
        <p:nvSpPr>
          <p:cNvPr id="19" name="object 19"/>
          <p:cNvSpPr txBox="1"/>
          <p:nvPr/>
        </p:nvSpPr>
        <p:spPr>
          <a:xfrm>
            <a:off x="1651889" y="3109950"/>
            <a:ext cx="5036820" cy="1061085"/>
          </a:xfrm>
          <a:prstGeom prst="rect">
            <a:avLst/>
          </a:prstGeom>
        </p:spPr>
        <p:txBody>
          <a:bodyPr wrap="square" lIns="0" tIns="12700" rIns="0" bIns="0" rtlCol="0" vert="horz">
            <a:spAutoFit/>
          </a:bodyPr>
          <a:lstStyle/>
          <a:p>
            <a:pPr marL="12700" marR="5080" indent="3810">
              <a:lnSpc>
                <a:spcPct val="100000"/>
              </a:lnSpc>
              <a:spcBef>
                <a:spcPts val="100"/>
              </a:spcBef>
            </a:pPr>
            <a:r>
              <a:rPr dirty="0" sz="1400" spc="-10">
                <a:solidFill>
                  <a:srgbClr val="333333"/>
                </a:solidFill>
                <a:latin typeface="Cambria"/>
                <a:cs typeface="Cambria"/>
              </a:rPr>
              <a:t>Organiza </a:t>
            </a:r>
            <a:r>
              <a:rPr dirty="0" sz="1400" spc="-20">
                <a:solidFill>
                  <a:srgbClr val="333333"/>
                </a:solidFill>
                <a:latin typeface="Cambria"/>
                <a:cs typeface="Cambria"/>
              </a:rPr>
              <a:t>una </a:t>
            </a:r>
            <a:r>
              <a:rPr dirty="0" sz="1400">
                <a:solidFill>
                  <a:srgbClr val="333333"/>
                </a:solidFill>
                <a:latin typeface="Cambria"/>
                <a:cs typeface="Cambria"/>
              </a:rPr>
              <a:t>fiesta </a:t>
            </a:r>
            <a:r>
              <a:rPr dirty="0" sz="1400" spc="-25">
                <a:solidFill>
                  <a:srgbClr val="333333"/>
                </a:solidFill>
                <a:latin typeface="Cambria"/>
                <a:cs typeface="Cambria"/>
              </a:rPr>
              <a:t>de </a:t>
            </a:r>
            <a:r>
              <a:rPr dirty="0" sz="1400" spc="-5">
                <a:solidFill>
                  <a:srgbClr val="333333"/>
                </a:solidFill>
                <a:latin typeface="Cambria"/>
                <a:cs typeface="Cambria"/>
              </a:rPr>
              <a:t>despedida. </a:t>
            </a:r>
            <a:r>
              <a:rPr dirty="0" sz="1400" spc="-30">
                <a:solidFill>
                  <a:srgbClr val="333333"/>
                </a:solidFill>
                <a:latin typeface="Cambria"/>
                <a:cs typeface="Cambria"/>
              </a:rPr>
              <a:t>En </a:t>
            </a:r>
            <a:r>
              <a:rPr dirty="0" sz="1400" spc="-15">
                <a:solidFill>
                  <a:srgbClr val="333333"/>
                </a:solidFill>
                <a:latin typeface="Cambria"/>
                <a:cs typeface="Cambria"/>
              </a:rPr>
              <a:t>la </a:t>
            </a:r>
            <a:r>
              <a:rPr dirty="0" sz="1400">
                <a:solidFill>
                  <a:srgbClr val="333333"/>
                </a:solidFill>
                <a:latin typeface="Cambria"/>
                <a:cs typeface="Cambria"/>
              </a:rPr>
              <a:t>fiesta, </a:t>
            </a:r>
            <a:r>
              <a:rPr dirty="0" sz="1400" spc="-20">
                <a:solidFill>
                  <a:srgbClr val="333333"/>
                </a:solidFill>
                <a:latin typeface="Cambria"/>
                <a:cs typeface="Cambria"/>
              </a:rPr>
              <a:t>haz que </a:t>
            </a:r>
            <a:r>
              <a:rPr dirty="0" sz="1400" spc="-15">
                <a:solidFill>
                  <a:srgbClr val="333333"/>
                </a:solidFill>
                <a:latin typeface="Cambria"/>
                <a:cs typeface="Cambria"/>
              </a:rPr>
              <a:t>sus </a:t>
            </a:r>
            <a:r>
              <a:rPr dirty="0" sz="1400" spc="-10">
                <a:solidFill>
                  <a:srgbClr val="333333"/>
                </a:solidFill>
                <a:latin typeface="Cambria"/>
                <a:cs typeface="Cambria"/>
              </a:rPr>
              <a:t>amigos  firmen </a:t>
            </a:r>
            <a:r>
              <a:rPr dirty="0" sz="1400" spc="-25">
                <a:solidFill>
                  <a:srgbClr val="333333"/>
                </a:solidFill>
                <a:latin typeface="Cambria"/>
                <a:cs typeface="Cambria"/>
              </a:rPr>
              <a:t>en </a:t>
            </a:r>
            <a:r>
              <a:rPr dirty="0" sz="1400" spc="-15">
                <a:solidFill>
                  <a:srgbClr val="333333"/>
                </a:solidFill>
                <a:latin typeface="Cambria"/>
                <a:cs typeface="Cambria"/>
              </a:rPr>
              <a:t>la</a:t>
            </a:r>
            <a:r>
              <a:rPr dirty="0" sz="1400" spc="-60">
                <a:solidFill>
                  <a:srgbClr val="333333"/>
                </a:solidFill>
                <a:latin typeface="Cambria"/>
                <a:cs typeface="Cambria"/>
              </a:rPr>
              <a:t> </a:t>
            </a:r>
            <a:r>
              <a:rPr dirty="0" sz="1400" spc="-5">
                <a:solidFill>
                  <a:srgbClr val="333333"/>
                </a:solidFill>
                <a:latin typeface="Cambria"/>
                <a:cs typeface="Cambria"/>
              </a:rPr>
              <a:t>camiseta.</a:t>
            </a:r>
            <a:endParaRPr sz="1400">
              <a:latin typeface="Cambria"/>
              <a:cs typeface="Cambria"/>
            </a:endParaRPr>
          </a:p>
          <a:p>
            <a:pPr marL="15875" marR="130175" indent="6985">
              <a:lnSpc>
                <a:spcPts val="1560"/>
              </a:lnSpc>
              <a:spcBef>
                <a:spcPts val="150"/>
              </a:spcBef>
            </a:pPr>
            <a:r>
              <a:rPr dirty="0" sz="1400" spc="-40">
                <a:solidFill>
                  <a:srgbClr val="313331"/>
                </a:solidFill>
                <a:latin typeface="Cambria"/>
                <a:cs typeface="Cambria"/>
              </a:rPr>
              <a:t>Haz que </a:t>
            </a:r>
            <a:r>
              <a:rPr dirty="0" sz="1400" spc="-35">
                <a:solidFill>
                  <a:srgbClr val="313331"/>
                </a:solidFill>
                <a:latin typeface="Cambria"/>
                <a:cs typeface="Cambria"/>
              </a:rPr>
              <a:t>tus </a:t>
            </a:r>
            <a:r>
              <a:rPr dirty="0" sz="1400" spc="-30">
                <a:solidFill>
                  <a:srgbClr val="313331"/>
                </a:solidFill>
                <a:latin typeface="Cambria"/>
                <a:cs typeface="Cambria"/>
              </a:rPr>
              <a:t>hijos escriban cartas </a:t>
            </a:r>
            <a:r>
              <a:rPr dirty="0" sz="1400" spc="-40">
                <a:solidFill>
                  <a:srgbClr val="313331"/>
                </a:solidFill>
                <a:latin typeface="Cambria"/>
                <a:cs typeface="Cambria"/>
              </a:rPr>
              <a:t>de </a:t>
            </a:r>
            <a:r>
              <a:rPr dirty="0" sz="1400" spc="-35">
                <a:solidFill>
                  <a:srgbClr val="313331"/>
                </a:solidFill>
                <a:latin typeface="Cambria"/>
                <a:cs typeface="Cambria"/>
              </a:rPr>
              <a:t>despedida </a:t>
            </a:r>
            <a:r>
              <a:rPr dirty="0" sz="1400" spc="-45">
                <a:solidFill>
                  <a:srgbClr val="313331"/>
                </a:solidFill>
                <a:latin typeface="Cambria"/>
                <a:cs typeface="Cambria"/>
              </a:rPr>
              <a:t>a </a:t>
            </a:r>
            <a:r>
              <a:rPr dirty="0" sz="1400" spc="-35">
                <a:solidFill>
                  <a:srgbClr val="313331"/>
                </a:solidFill>
                <a:latin typeface="Cambria"/>
                <a:cs typeface="Cambria"/>
              </a:rPr>
              <a:t>sus amigos </a:t>
            </a:r>
            <a:r>
              <a:rPr dirty="0" sz="1400" spc="-45">
                <a:solidFill>
                  <a:srgbClr val="313331"/>
                </a:solidFill>
                <a:latin typeface="Cambria"/>
                <a:cs typeface="Cambria"/>
              </a:rPr>
              <a:t>y </a:t>
            </a:r>
            <a:r>
              <a:rPr dirty="0" sz="1400" spc="-40">
                <a:solidFill>
                  <a:srgbClr val="313331"/>
                </a:solidFill>
                <a:latin typeface="Cambria"/>
                <a:cs typeface="Cambria"/>
              </a:rPr>
              <a:t>que  </a:t>
            </a:r>
            <a:r>
              <a:rPr dirty="0" sz="1400" spc="-35">
                <a:solidFill>
                  <a:srgbClr val="313331"/>
                </a:solidFill>
                <a:latin typeface="Cambria"/>
                <a:cs typeface="Cambria"/>
              </a:rPr>
              <a:t>adjunten </a:t>
            </a:r>
            <a:r>
              <a:rPr dirty="0" sz="1400" spc="-40">
                <a:solidFill>
                  <a:srgbClr val="313331"/>
                </a:solidFill>
                <a:latin typeface="Cambria"/>
                <a:cs typeface="Cambria"/>
              </a:rPr>
              <a:t>su nueva </a:t>
            </a:r>
            <a:r>
              <a:rPr dirty="0" sz="1400" spc="-30">
                <a:solidFill>
                  <a:srgbClr val="313331"/>
                </a:solidFill>
                <a:latin typeface="Cambria"/>
                <a:cs typeface="Cambria"/>
              </a:rPr>
              <a:t>dirección. </a:t>
            </a:r>
            <a:r>
              <a:rPr dirty="0" sz="1400" spc="-40">
                <a:solidFill>
                  <a:srgbClr val="313331"/>
                </a:solidFill>
                <a:latin typeface="Cambria"/>
                <a:cs typeface="Cambria"/>
              </a:rPr>
              <a:t>Puede </a:t>
            </a:r>
            <a:r>
              <a:rPr dirty="0" sz="1400" spc="-35">
                <a:solidFill>
                  <a:srgbClr val="313331"/>
                </a:solidFill>
                <a:latin typeface="Cambria"/>
                <a:cs typeface="Cambria"/>
              </a:rPr>
              <a:t>llamar </a:t>
            </a:r>
            <a:r>
              <a:rPr dirty="0" sz="1400" spc="-45">
                <a:solidFill>
                  <a:srgbClr val="313331"/>
                </a:solidFill>
                <a:latin typeface="Cambria"/>
                <a:cs typeface="Cambria"/>
              </a:rPr>
              <a:t>a </a:t>
            </a:r>
            <a:r>
              <a:rPr dirty="0" sz="1400" spc="-30">
                <a:solidFill>
                  <a:srgbClr val="313331"/>
                </a:solidFill>
                <a:latin typeface="Cambria"/>
                <a:cs typeface="Cambria"/>
              </a:rPr>
              <a:t>los </a:t>
            </a:r>
            <a:r>
              <a:rPr dirty="0" sz="1400" spc="-35">
                <a:solidFill>
                  <a:srgbClr val="313331"/>
                </a:solidFill>
                <a:latin typeface="Cambria"/>
                <a:cs typeface="Cambria"/>
              </a:rPr>
              <a:t>padres </a:t>
            </a:r>
            <a:r>
              <a:rPr dirty="0" sz="1400" spc="-40">
                <a:solidFill>
                  <a:srgbClr val="313331"/>
                </a:solidFill>
                <a:latin typeface="Cambria"/>
                <a:cs typeface="Cambria"/>
              </a:rPr>
              <a:t>de </a:t>
            </a:r>
            <a:r>
              <a:rPr dirty="0" sz="1400" spc="-30">
                <a:solidFill>
                  <a:srgbClr val="313331"/>
                </a:solidFill>
                <a:latin typeface="Cambria"/>
                <a:cs typeface="Cambria"/>
              </a:rPr>
              <a:t>los otros  </a:t>
            </a:r>
            <a:r>
              <a:rPr dirty="0" sz="1400" spc="-35">
                <a:solidFill>
                  <a:srgbClr val="313331"/>
                </a:solidFill>
                <a:latin typeface="Cambria"/>
                <a:cs typeface="Cambria"/>
              </a:rPr>
              <a:t>niños para </a:t>
            </a:r>
            <a:r>
              <a:rPr dirty="0" sz="1400" spc="-40">
                <a:solidFill>
                  <a:srgbClr val="313331"/>
                </a:solidFill>
                <a:latin typeface="Cambria"/>
                <a:cs typeface="Cambria"/>
              </a:rPr>
              <a:t>que </a:t>
            </a:r>
            <a:r>
              <a:rPr dirty="0" sz="1400" spc="-35">
                <a:solidFill>
                  <a:srgbClr val="313331"/>
                </a:solidFill>
                <a:latin typeface="Cambria"/>
                <a:cs typeface="Cambria"/>
              </a:rPr>
              <a:t>se </a:t>
            </a:r>
            <a:r>
              <a:rPr dirty="0" sz="1400" spc="-40">
                <a:solidFill>
                  <a:srgbClr val="313331"/>
                </a:solidFill>
                <a:latin typeface="Cambria"/>
                <a:cs typeface="Cambria"/>
              </a:rPr>
              <a:t>animen </a:t>
            </a:r>
            <a:r>
              <a:rPr dirty="0" sz="1400" spc="-45">
                <a:solidFill>
                  <a:srgbClr val="313331"/>
                </a:solidFill>
                <a:latin typeface="Cambria"/>
                <a:cs typeface="Cambria"/>
              </a:rPr>
              <a:t>a </a:t>
            </a:r>
            <a:r>
              <a:rPr dirty="0" sz="1400" spc="-35">
                <a:solidFill>
                  <a:srgbClr val="313331"/>
                </a:solidFill>
                <a:latin typeface="Cambria"/>
                <a:cs typeface="Cambria"/>
              </a:rPr>
              <a:t>devolver </a:t>
            </a:r>
            <a:r>
              <a:rPr dirty="0" sz="1400" spc="-30">
                <a:solidFill>
                  <a:srgbClr val="313331"/>
                </a:solidFill>
                <a:latin typeface="Cambria"/>
                <a:cs typeface="Cambria"/>
              </a:rPr>
              <a:t>las</a:t>
            </a:r>
            <a:r>
              <a:rPr dirty="0" sz="1400" spc="25">
                <a:solidFill>
                  <a:srgbClr val="313331"/>
                </a:solidFill>
                <a:latin typeface="Cambria"/>
                <a:cs typeface="Cambria"/>
              </a:rPr>
              <a:t> </a:t>
            </a:r>
            <a:r>
              <a:rPr dirty="0" sz="1400" spc="-25">
                <a:solidFill>
                  <a:srgbClr val="313331"/>
                </a:solidFill>
                <a:latin typeface="Cambria"/>
                <a:cs typeface="Cambria"/>
              </a:rPr>
              <a:t>cartas.</a:t>
            </a:r>
            <a:endParaRPr sz="1400">
              <a:latin typeface="Cambria"/>
              <a:cs typeface="Cambria"/>
            </a:endParaRPr>
          </a:p>
        </p:txBody>
      </p:sp>
      <p:sp>
        <p:nvSpPr>
          <p:cNvPr id="20" name="object 20"/>
          <p:cNvSpPr txBox="1"/>
          <p:nvPr/>
        </p:nvSpPr>
        <p:spPr>
          <a:xfrm>
            <a:off x="1655698" y="4324197"/>
            <a:ext cx="4983480" cy="1029969"/>
          </a:xfrm>
          <a:prstGeom prst="rect">
            <a:avLst/>
          </a:prstGeom>
        </p:spPr>
        <p:txBody>
          <a:bodyPr wrap="square" lIns="0" tIns="31750" rIns="0" bIns="0" rtlCol="0" vert="horz">
            <a:spAutoFit/>
          </a:bodyPr>
          <a:lstStyle/>
          <a:p>
            <a:pPr marL="16510" marR="116205" indent="-3810">
              <a:lnSpc>
                <a:spcPts val="1560"/>
              </a:lnSpc>
              <a:spcBef>
                <a:spcPts val="250"/>
              </a:spcBef>
            </a:pPr>
            <a:r>
              <a:rPr dirty="0" sz="1400" spc="-85">
                <a:solidFill>
                  <a:srgbClr val="333331"/>
                </a:solidFill>
                <a:latin typeface="Cambria"/>
                <a:cs typeface="Cambria"/>
              </a:rPr>
              <a:t>Cuando</a:t>
            </a:r>
            <a:r>
              <a:rPr dirty="0" sz="1400" spc="-110">
                <a:solidFill>
                  <a:srgbClr val="333331"/>
                </a:solidFill>
                <a:latin typeface="Cambria"/>
                <a:cs typeface="Cambria"/>
              </a:rPr>
              <a:t> </a:t>
            </a:r>
            <a:r>
              <a:rPr dirty="0" sz="1400" spc="-85">
                <a:solidFill>
                  <a:srgbClr val="333331"/>
                </a:solidFill>
                <a:latin typeface="Cambria"/>
                <a:cs typeface="Cambria"/>
              </a:rPr>
              <a:t>empaques,</a:t>
            </a:r>
            <a:r>
              <a:rPr dirty="0" sz="1400" spc="-110">
                <a:solidFill>
                  <a:srgbClr val="333331"/>
                </a:solidFill>
                <a:latin typeface="Cambria"/>
                <a:cs typeface="Cambria"/>
              </a:rPr>
              <a:t> </a:t>
            </a:r>
            <a:r>
              <a:rPr dirty="0" sz="1400" spc="-75">
                <a:solidFill>
                  <a:srgbClr val="333331"/>
                </a:solidFill>
                <a:latin typeface="Cambria"/>
                <a:cs typeface="Cambria"/>
              </a:rPr>
              <a:t>dales</a:t>
            </a:r>
            <a:r>
              <a:rPr dirty="0" sz="1400" spc="-110">
                <a:solidFill>
                  <a:srgbClr val="333331"/>
                </a:solidFill>
                <a:latin typeface="Cambria"/>
                <a:cs typeface="Cambria"/>
              </a:rPr>
              <a:t> </a:t>
            </a:r>
            <a:r>
              <a:rPr dirty="0" sz="1400" spc="-65">
                <a:solidFill>
                  <a:srgbClr val="333331"/>
                </a:solidFill>
                <a:latin typeface="Cambria"/>
                <a:cs typeface="Cambria"/>
              </a:rPr>
              <a:t>su</a:t>
            </a:r>
            <a:r>
              <a:rPr dirty="0" sz="1400" spc="-105">
                <a:solidFill>
                  <a:srgbClr val="333331"/>
                </a:solidFill>
                <a:latin typeface="Cambria"/>
                <a:cs typeface="Cambria"/>
              </a:rPr>
              <a:t> </a:t>
            </a:r>
            <a:r>
              <a:rPr dirty="0" sz="1400" spc="-80">
                <a:solidFill>
                  <a:srgbClr val="333331"/>
                </a:solidFill>
                <a:latin typeface="Cambria"/>
                <a:cs typeface="Cambria"/>
              </a:rPr>
              <a:t>propia</a:t>
            </a:r>
            <a:r>
              <a:rPr dirty="0" sz="1400" spc="-110">
                <a:solidFill>
                  <a:srgbClr val="333331"/>
                </a:solidFill>
                <a:latin typeface="Cambria"/>
                <a:cs typeface="Cambria"/>
              </a:rPr>
              <a:t> </a:t>
            </a:r>
            <a:r>
              <a:rPr dirty="0" sz="1400" spc="-70">
                <a:solidFill>
                  <a:srgbClr val="333331"/>
                </a:solidFill>
                <a:latin typeface="Cambria"/>
                <a:cs typeface="Cambria"/>
              </a:rPr>
              <a:t>caja.</a:t>
            </a:r>
            <a:r>
              <a:rPr dirty="0" sz="1400" spc="-110">
                <a:solidFill>
                  <a:srgbClr val="333331"/>
                </a:solidFill>
                <a:latin typeface="Cambria"/>
                <a:cs typeface="Cambria"/>
              </a:rPr>
              <a:t> </a:t>
            </a:r>
            <a:r>
              <a:rPr dirty="0" sz="1400" spc="-85">
                <a:solidFill>
                  <a:srgbClr val="333331"/>
                </a:solidFill>
                <a:latin typeface="Cambria"/>
                <a:cs typeface="Cambria"/>
              </a:rPr>
              <a:t>Pueden</a:t>
            </a:r>
            <a:r>
              <a:rPr dirty="0" sz="1400" spc="-110">
                <a:solidFill>
                  <a:srgbClr val="333331"/>
                </a:solidFill>
                <a:latin typeface="Cambria"/>
                <a:cs typeface="Cambria"/>
              </a:rPr>
              <a:t> </a:t>
            </a:r>
            <a:r>
              <a:rPr dirty="0" sz="1400" spc="-80">
                <a:solidFill>
                  <a:srgbClr val="333331"/>
                </a:solidFill>
                <a:latin typeface="Cambria"/>
                <a:cs typeface="Cambria"/>
              </a:rPr>
              <a:t>decorarla</a:t>
            </a:r>
            <a:r>
              <a:rPr dirty="0" sz="1400" spc="-105">
                <a:solidFill>
                  <a:srgbClr val="333331"/>
                </a:solidFill>
                <a:latin typeface="Cambria"/>
                <a:cs typeface="Cambria"/>
              </a:rPr>
              <a:t> </a:t>
            </a:r>
            <a:r>
              <a:rPr dirty="0" sz="1400" spc="-75">
                <a:solidFill>
                  <a:srgbClr val="333331"/>
                </a:solidFill>
                <a:latin typeface="Cambria"/>
                <a:cs typeface="Cambria"/>
              </a:rPr>
              <a:t>para</a:t>
            </a:r>
            <a:r>
              <a:rPr dirty="0" sz="1400" spc="-110">
                <a:solidFill>
                  <a:srgbClr val="333331"/>
                </a:solidFill>
                <a:latin typeface="Cambria"/>
                <a:cs typeface="Cambria"/>
              </a:rPr>
              <a:t> </a:t>
            </a:r>
            <a:r>
              <a:rPr dirty="0" sz="1400" spc="-75">
                <a:solidFill>
                  <a:srgbClr val="333331"/>
                </a:solidFill>
                <a:latin typeface="Cambria"/>
                <a:cs typeface="Cambria"/>
              </a:rPr>
              <a:t>que</a:t>
            </a:r>
            <a:r>
              <a:rPr dirty="0" sz="1400" spc="-110">
                <a:solidFill>
                  <a:srgbClr val="333331"/>
                </a:solidFill>
                <a:latin typeface="Cambria"/>
                <a:cs typeface="Cambria"/>
              </a:rPr>
              <a:t> </a:t>
            </a:r>
            <a:r>
              <a:rPr dirty="0" sz="1400" spc="-80">
                <a:solidFill>
                  <a:srgbClr val="333331"/>
                </a:solidFill>
                <a:latin typeface="Cambria"/>
                <a:cs typeface="Cambria"/>
              </a:rPr>
              <a:t>sepan  </a:t>
            </a:r>
            <a:r>
              <a:rPr dirty="0" sz="1400" spc="-75">
                <a:solidFill>
                  <a:srgbClr val="333331"/>
                </a:solidFill>
                <a:latin typeface="Cambria"/>
                <a:cs typeface="Cambria"/>
              </a:rPr>
              <a:t>cuál</a:t>
            </a:r>
            <a:r>
              <a:rPr dirty="0" sz="1400" spc="-110">
                <a:solidFill>
                  <a:srgbClr val="333331"/>
                </a:solidFill>
                <a:latin typeface="Cambria"/>
                <a:cs typeface="Cambria"/>
              </a:rPr>
              <a:t> </a:t>
            </a:r>
            <a:r>
              <a:rPr dirty="0" sz="1400" spc="-65">
                <a:solidFill>
                  <a:srgbClr val="333331"/>
                </a:solidFill>
                <a:latin typeface="Cambria"/>
                <a:cs typeface="Cambria"/>
              </a:rPr>
              <a:t>es</a:t>
            </a:r>
            <a:r>
              <a:rPr dirty="0" sz="1400" spc="-110">
                <a:solidFill>
                  <a:srgbClr val="333331"/>
                </a:solidFill>
                <a:latin typeface="Cambria"/>
                <a:cs typeface="Cambria"/>
              </a:rPr>
              <a:t> </a:t>
            </a:r>
            <a:r>
              <a:rPr dirty="0" sz="1400" spc="-55">
                <a:solidFill>
                  <a:srgbClr val="333331"/>
                </a:solidFill>
                <a:latin typeface="Cambria"/>
                <a:cs typeface="Cambria"/>
              </a:rPr>
              <a:t>la</a:t>
            </a:r>
            <a:r>
              <a:rPr dirty="0" sz="1400" spc="-110">
                <a:solidFill>
                  <a:srgbClr val="333331"/>
                </a:solidFill>
                <a:latin typeface="Cambria"/>
                <a:cs typeface="Cambria"/>
              </a:rPr>
              <a:t> </a:t>
            </a:r>
            <a:r>
              <a:rPr dirty="0" sz="1400" spc="-80">
                <a:solidFill>
                  <a:srgbClr val="333331"/>
                </a:solidFill>
                <a:latin typeface="Cambria"/>
                <a:cs typeface="Cambria"/>
              </a:rPr>
              <a:t>suya</a:t>
            </a:r>
            <a:r>
              <a:rPr dirty="0" sz="1400" spc="-110">
                <a:solidFill>
                  <a:srgbClr val="333331"/>
                </a:solidFill>
                <a:latin typeface="Cambria"/>
                <a:cs typeface="Cambria"/>
              </a:rPr>
              <a:t> </a:t>
            </a:r>
            <a:r>
              <a:rPr dirty="0" sz="1400" spc="-85">
                <a:solidFill>
                  <a:srgbClr val="333331"/>
                </a:solidFill>
                <a:latin typeface="Cambria"/>
                <a:cs typeface="Cambria"/>
              </a:rPr>
              <a:t>después</a:t>
            </a:r>
            <a:r>
              <a:rPr dirty="0" sz="1400" spc="-110">
                <a:solidFill>
                  <a:srgbClr val="333331"/>
                </a:solidFill>
                <a:latin typeface="Cambria"/>
                <a:cs typeface="Cambria"/>
              </a:rPr>
              <a:t> </a:t>
            </a:r>
            <a:r>
              <a:rPr dirty="0" sz="1400" spc="-70">
                <a:solidFill>
                  <a:srgbClr val="333331"/>
                </a:solidFill>
                <a:latin typeface="Cambria"/>
                <a:cs typeface="Cambria"/>
              </a:rPr>
              <a:t>de</a:t>
            </a:r>
            <a:r>
              <a:rPr dirty="0" sz="1400" spc="-110">
                <a:solidFill>
                  <a:srgbClr val="333331"/>
                </a:solidFill>
                <a:latin typeface="Cambria"/>
                <a:cs typeface="Cambria"/>
              </a:rPr>
              <a:t> </a:t>
            </a:r>
            <a:r>
              <a:rPr dirty="0" sz="1400" spc="-55">
                <a:solidFill>
                  <a:srgbClr val="333331"/>
                </a:solidFill>
                <a:latin typeface="Cambria"/>
                <a:cs typeface="Cambria"/>
              </a:rPr>
              <a:t>la</a:t>
            </a:r>
            <a:r>
              <a:rPr dirty="0" sz="1400" spc="-110">
                <a:solidFill>
                  <a:srgbClr val="333331"/>
                </a:solidFill>
                <a:latin typeface="Cambria"/>
                <a:cs typeface="Cambria"/>
              </a:rPr>
              <a:t> </a:t>
            </a:r>
            <a:r>
              <a:rPr dirty="0" sz="1400" spc="-85">
                <a:solidFill>
                  <a:srgbClr val="333331"/>
                </a:solidFill>
                <a:latin typeface="Cambria"/>
                <a:cs typeface="Cambria"/>
              </a:rPr>
              <a:t>mudanza.</a:t>
            </a:r>
            <a:endParaRPr sz="1400">
              <a:latin typeface="Cambria"/>
              <a:cs typeface="Cambria"/>
            </a:endParaRPr>
          </a:p>
          <a:p>
            <a:pPr>
              <a:lnSpc>
                <a:spcPct val="100000"/>
              </a:lnSpc>
              <a:spcBef>
                <a:spcPts val="55"/>
              </a:spcBef>
            </a:pPr>
            <a:endParaRPr sz="1350">
              <a:latin typeface="Times New Roman"/>
              <a:cs typeface="Times New Roman"/>
            </a:endParaRPr>
          </a:p>
          <a:p>
            <a:pPr marL="15875" marR="5080">
              <a:lnSpc>
                <a:spcPts val="1530"/>
              </a:lnSpc>
            </a:pPr>
            <a:r>
              <a:rPr dirty="0" sz="1400" spc="-50">
                <a:solidFill>
                  <a:srgbClr val="2F2F2F"/>
                </a:solidFill>
                <a:latin typeface="Cambria"/>
                <a:cs typeface="Cambria"/>
              </a:rPr>
              <a:t>Si te </a:t>
            </a:r>
            <a:r>
              <a:rPr dirty="0" sz="1400" spc="-60">
                <a:solidFill>
                  <a:srgbClr val="2F2F2F"/>
                </a:solidFill>
                <a:latin typeface="Cambria"/>
                <a:cs typeface="Cambria"/>
              </a:rPr>
              <a:t>vas </a:t>
            </a:r>
            <a:r>
              <a:rPr dirty="0" sz="1400" spc="-45">
                <a:solidFill>
                  <a:srgbClr val="2F2F2F"/>
                </a:solidFill>
                <a:latin typeface="Cambria"/>
                <a:cs typeface="Cambria"/>
              </a:rPr>
              <a:t>a </a:t>
            </a:r>
            <a:r>
              <a:rPr dirty="0" sz="1400" spc="-75">
                <a:solidFill>
                  <a:srgbClr val="2F2F2F"/>
                </a:solidFill>
                <a:latin typeface="Cambria"/>
                <a:cs typeface="Cambria"/>
              </a:rPr>
              <a:t>mudar </a:t>
            </a:r>
            <a:r>
              <a:rPr dirty="0" sz="1400" spc="-60">
                <a:solidFill>
                  <a:srgbClr val="2F2F2F"/>
                </a:solidFill>
                <a:latin typeface="Cambria"/>
                <a:cs typeface="Cambria"/>
              </a:rPr>
              <a:t>lejos, </a:t>
            </a:r>
            <a:r>
              <a:rPr dirty="0" sz="1400" spc="-75">
                <a:solidFill>
                  <a:srgbClr val="2F2F2F"/>
                </a:solidFill>
                <a:latin typeface="Cambria"/>
                <a:cs typeface="Cambria"/>
              </a:rPr>
              <a:t>compra </a:t>
            </a:r>
            <a:r>
              <a:rPr dirty="0" sz="1400" spc="-65">
                <a:solidFill>
                  <a:srgbClr val="2F2F2F"/>
                </a:solidFill>
                <a:latin typeface="Cambria"/>
                <a:cs typeface="Cambria"/>
              </a:rPr>
              <a:t>tarjetas postales </a:t>
            </a:r>
            <a:r>
              <a:rPr dirty="0" sz="1400" spc="-70">
                <a:solidFill>
                  <a:srgbClr val="2F2F2F"/>
                </a:solidFill>
                <a:latin typeface="Cambria"/>
                <a:cs typeface="Cambria"/>
              </a:rPr>
              <a:t>cuando </a:t>
            </a:r>
            <a:r>
              <a:rPr dirty="0" sz="1400" spc="-50">
                <a:solidFill>
                  <a:srgbClr val="2F2F2F"/>
                </a:solidFill>
                <a:latin typeface="Cambria"/>
                <a:cs typeface="Cambria"/>
              </a:rPr>
              <a:t>te </a:t>
            </a:r>
            <a:r>
              <a:rPr dirty="0" sz="1400" spc="-70">
                <a:solidFill>
                  <a:srgbClr val="2F2F2F"/>
                </a:solidFill>
                <a:latin typeface="Cambria"/>
                <a:cs typeface="Cambria"/>
              </a:rPr>
              <a:t>desplaces</a:t>
            </a:r>
            <a:r>
              <a:rPr dirty="0" sz="1400" spc="-215">
                <a:solidFill>
                  <a:srgbClr val="2F2F2F"/>
                </a:solidFill>
                <a:latin typeface="Cambria"/>
                <a:cs typeface="Cambria"/>
              </a:rPr>
              <a:t> </a:t>
            </a:r>
            <a:r>
              <a:rPr dirty="0" sz="1400" spc="-65">
                <a:solidFill>
                  <a:srgbClr val="2F2F2F"/>
                </a:solidFill>
                <a:latin typeface="Cambria"/>
                <a:cs typeface="Cambria"/>
              </a:rPr>
              <a:t>para  que </a:t>
            </a:r>
            <a:r>
              <a:rPr dirty="0" sz="1400" spc="-70">
                <a:solidFill>
                  <a:srgbClr val="2F2F2F"/>
                </a:solidFill>
                <a:latin typeface="Cambria"/>
                <a:cs typeface="Cambria"/>
              </a:rPr>
              <a:t>puedan recordar </a:t>
            </a:r>
            <a:r>
              <a:rPr dirty="0" sz="1400" spc="-50">
                <a:solidFill>
                  <a:srgbClr val="2F2F2F"/>
                </a:solidFill>
                <a:latin typeface="Cambria"/>
                <a:cs typeface="Cambria"/>
              </a:rPr>
              <a:t>el</a:t>
            </a:r>
            <a:r>
              <a:rPr dirty="0" sz="1400" spc="-120">
                <a:solidFill>
                  <a:srgbClr val="2F2F2F"/>
                </a:solidFill>
                <a:latin typeface="Cambria"/>
                <a:cs typeface="Cambria"/>
              </a:rPr>
              <a:t> </a:t>
            </a:r>
            <a:r>
              <a:rPr dirty="0" sz="1400" spc="-60">
                <a:solidFill>
                  <a:srgbClr val="2F2F2F"/>
                </a:solidFill>
                <a:latin typeface="Cambria"/>
                <a:cs typeface="Cambria"/>
              </a:rPr>
              <a:t>viaje.</a:t>
            </a:r>
            <a:endParaRPr sz="1400">
              <a:latin typeface="Cambria"/>
              <a:cs typeface="Cambria"/>
            </a:endParaRPr>
          </a:p>
        </p:txBody>
      </p:sp>
      <p:sp>
        <p:nvSpPr>
          <p:cNvPr id="21" name="object 21"/>
          <p:cNvSpPr txBox="1"/>
          <p:nvPr/>
        </p:nvSpPr>
        <p:spPr>
          <a:xfrm>
            <a:off x="6787515" y="5642838"/>
            <a:ext cx="262890" cy="467359"/>
          </a:xfrm>
          <a:prstGeom prst="rect">
            <a:avLst/>
          </a:prstGeom>
        </p:spPr>
        <p:txBody>
          <a:bodyPr wrap="square" lIns="0" tIns="12700" rIns="0" bIns="0" rtlCol="0" vert="horz">
            <a:spAutoFit/>
          </a:bodyPr>
          <a:lstStyle/>
          <a:p>
            <a:pPr marL="12700">
              <a:lnSpc>
                <a:spcPct val="100000"/>
              </a:lnSpc>
              <a:spcBef>
                <a:spcPts val="100"/>
              </a:spcBef>
            </a:pPr>
            <a:r>
              <a:rPr dirty="0" sz="2900" spc="85" b="1">
                <a:solidFill>
                  <a:srgbClr val="E679A1"/>
                </a:solidFill>
                <a:latin typeface="Times New Roman"/>
                <a:cs typeface="Times New Roman"/>
              </a:rPr>
              <a:t>t,</a:t>
            </a:r>
            <a:endParaRPr sz="2900">
              <a:latin typeface="Times New Roman"/>
              <a:cs typeface="Times New Roman"/>
            </a:endParaRPr>
          </a:p>
        </p:txBody>
      </p:sp>
      <p:sp>
        <p:nvSpPr>
          <p:cNvPr id="22" name="object 22"/>
          <p:cNvSpPr txBox="1"/>
          <p:nvPr/>
        </p:nvSpPr>
        <p:spPr>
          <a:xfrm>
            <a:off x="7358506" y="5453862"/>
            <a:ext cx="444500" cy="528320"/>
          </a:xfrm>
          <a:prstGeom prst="rect">
            <a:avLst/>
          </a:prstGeom>
        </p:spPr>
        <p:txBody>
          <a:bodyPr wrap="square" lIns="0" tIns="12700" rIns="0" bIns="0" rtlCol="0" vert="horz">
            <a:spAutoFit/>
          </a:bodyPr>
          <a:lstStyle/>
          <a:p>
            <a:pPr marL="12700">
              <a:lnSpc>
                <a:spcPct val="100000"/>
              </a:lnSpc>
              <a:spcBef>
                <a:spcPts val="100"/>
              </a:spcBef>
            </a:pPr>
            <a:r>
              <a:rPr dirty="0" sz="3300" spc="190" b="1" i="1">
                <a:solidFill>
                  <a:srgbClr val="E679A1"/>
                </a:solidFill>
                <a:latin typeface="Times New Roman"/>
                <a:cs typeface="Times New Roman"/>
              </a:rPr>
              <a:t>o•</a:t>
            </a:r>
            <a:endParaRPr sz="3300">
              <a:latin typeface="Times New Roman"/>
              <a:cs typeface="Times New Roman"/>
            </a:endParaRPr>
          </a:p>
        </p:txBody>
      </p:sp>
      <p:sp>
        <p:nvSpPr>
          <p:cNvPr id="23" name="object 23"/>
          <p:cNvSpPr txBox="1"/>
          <p:nvPr/>
        </p:nvSpPr>
        <p:spPr>
          <a:xfrm>
            <a:off x="7612380" y="5914237"/>
            <a:ext cx="104139" cy="307340"/>
          </a:xfrm>
          <a:prstGeom prst="rect">
            <a:avLst/>
          </a:prstGeom>
        </p:spPr>
        <p:txBody>
          <a:bodyPr wrap="square" lIns="0" tIns="12700" rIns="0" bIns="0" rtlCol="0" vert="horz">
            <a:spAutoFit/>
          </a:bodyPr>
          <a:lstStyle/>
          <a:p>
            <a:pPr marL="12700">
              <a:lnSpc>
                <a:spcPct val="100000"/>
              </a:lnSpc>
              <a:spcBef>
                <a:spcPts val="100"/>
              </a:spcBef>
            </a:pPr>
            <a:r>
              <a:rPr dirty="0" sz="1850">
                <a:solidFill>
                  <a:srgbClr val="E679A1"/>
                </a:solidFill>
                <a:latin typeface="Times New Roman"/>
                <a:cs typeface="Times New Roman"/>
              </a:rPr>
              <a:t>(</a:t>
            </a:r>
            <a:endParaRPr sz="1850">
              <a:latin typeface="Times New Roman"/>
              <a:cs typeface="Times New Roman"/>
            </a:endParaRPr>
          </a:p>
        </p:txBody>
      </p:sp>
      <p:sp>
        <p:nvSpPr>
          <p:cNvPr id="24" name="object 24"/>
          <p:cNvSpPr txBox="1"/>
          <p:nvPr/>
        </p:nvSpPr>
        <p:spPr>
          <a:xfrm>
            <a:off x="6746493" y="6023457"/>
            <a:ext cx="680720" cy="391160"/>
          </a:xfrm>
          <a:prstGeom prst="rect">
            <a:avLst/>
          </a:prstGeom>
        </p:spPr>
        <p:txBody>
          <a:bodyPr wrap="square" lIns="0" tIns="12700" rIns="0" bIns="0" rtlCol="0" vert="horz">
            <a:spAutoFit/>
          </a:bodyPr>
          <a:lstStyle/>
          <a:p>
            <a:pPr marL="12700">
              <a:lnSpc>
                <a:spcPct val="100000"/>
              </a:lnSpc>
              <a:spcBef>
                <a:spcPts val="100"/>
              </a:spcBef>
              <a:tabLst>
                <a:tab pos="355600" algn="l"/>
              </a:tabLst>
            </a:pPr>
            <a:r>
              <a:rPr dirty="0" baseline="-5787" sz="3600" spc="322" b="1">
                <a:solidFill>
                  <a:srgbClr val="E679A1"/>
                </a:solidFill>
                <a:latin typeface="Times New Roman"/>
                <a:cs typeface="Times New Roman"/>
              </a:rPr>
              <a:t>0	</a:t>
            </a:r>
            <a:r>
              <a:rPr dirty="0" sz="2400" spc="265" b="1">
                <a:solidFill>
                  <a:srgbClr val="E679A1"/>
                </a:solidFill>
                <a:latin typeface="Times New Roman"/>
                <a:cs typeface="Times New Roman"/>
              </a:rPr>
              <a:t>••</a:t>
            </a:r>
            <a:r>
              <a:rPr dirty="0" sz="2400" spc="-365" b="1">
                <a:solidFill>
                  <a:srgbClr val="E679A1"/>
                </a:solidFill>
                <a:latin typeface="Times New Roman"/>
                <a:cs typeface="Times New Roman"/>
              </a:rPr>
              <a:t> </a:t>
            </a:r>
            <a:endParaRPr sz="2400">
              <a:latin typeface="Times New Roman"/>
              <a:cs typeface="Times New Roman"/>
            </a:endParaRPr>
          </a:p>
        </p:txBody>
      </p:sp>
      <p:sp>
        <p:nvSpPr>
          <p:cNvPr id="25" name="object 25"/>
          <p:cNvSpPr txBox="1"/>
          <p:nvPr/>
        </p:nvSpPr>
        <p:spPr>
          <a:xfrm>
            <a:off x="7407020" y="6228054"/>
            <a:ext cx="372110" cy="360680"/>
          </a:xfrm>
          <a:prstGeom prst="rect">
            <a:avLst/>
          </a:prstGeom>
        </p:spPr>
        <p:txBody>
          <a:bodyPr wrap="square" lIns="0" tIns="12700" rIns="0" bIns="0" rtlCol="0" vert="horz">
            <a:spAutoFit/>
          </a:bodyPr>
          <a:lstStyle/>
          <a:p>
            <a:pPr marL="266065" indent="-253365">
              <a:lnSpc>
                <a:spcPct val="100000"/>
              </a:lnSpc>
              <a:spcBef>
                <a:spcPts val="100"/>
              </a:spcBef>
              <a:buChar char="•"/>
              <a:tabLst>
                <a:tab pos="266065" algn="l"/>
                <a:tab pos="266700" algn="l"/>
              </a:tabLst>
            </a:pPr>
            <a:r>
              <a:rPr dirty="0" sz="2200" spc="-860" b="1">
                <a:solidFill>
                  <a:srgbClr val="E87BA3"/>
                </a:solidFill>
                <a:latin typeface="Times New Roman"/>
                <a:cs typeface="Times New Roman"/>
              </a:rPr>
              <a:t>C</a:t>
            </a:r>
            <a:endParaRPr sz="2200">
              <a:latin typeface="Times New Roman"/>
              <a:cs typeface="Times New Roman"/>
            </a:endParaRPr>
          </a:p>
        </p:txBody>
      </p:sp>
      <p:sp>
        <p:nvSpPr>
          <p:cNvPr id="26" name="object 26"/>
          <p:cNvSpPr txBox="1"/>
          <p:nvPr/>
        </p:nvSpPr>
        <p:spPr>
          <a:xfrm>
            <a:off x="998855" y="7434427"/>
            <a:ext cx="89535" cy="238760"/>
          </a:xfrm>
          <a:prstGeom prst="rect">
            <a:avLst/>
          </a:prstGeom>
        </p:spPr>
        <p:txBody>
          <a:bodyPr wrap="square" lIns="0" tIns="12700" rIns="0" bIns="0" rtlCol="0" vert="horz">
            <a:spAutoFit/>
          </a:bodyPr>
          <a:lstStyle/>
          <a:p>
            <a:pPr marL="12700">
              <a:lnSpc>
                <a:spcPct val="100000"/>
              </a:lnSpc>
              <a:spcBef>
                <a:spcPts val="100"/>
              </a:spcBef>
            </a:pPr>
            <a:r>
              <a:rPr dirty="0" sz="1400" spc="-35">
                <a:solidFill>
                  <a:srgbClr val="313131"/>
                </a:solidFill>
                <a:latin typeface="Cambria"/>
                <a:cs typeface="Cambria"/>
              </a:rPr>
              <a:t>(</a:t>
            </a:r>
            <a:endParaRPr sz="1400">
              <a:latin typeface="Cambria"/>
              <a:cs typeface="Cambria"/>
            </a:endParaRPr>
          </a:p>
        </p:txBody>
      </p:sp>
      <p:sp>
        <p:nvSpPr>
          <p:cNvPr id="27" name="object 27"/>
          <p:cNvSpPr txBox="1"/>
          <p:nvPr/>
        </p:nvSpPr>
        <p:spPr>
          <a:xfrm>
            <a:off x="998855" y="7046315"/>
            <a:ext cx="287020" cy="619760"/>
          </a:xfrm>
          <a:prstGeom prst="rect">
            <a:avLst/>
          </a:prstGeom>
        </p:spPr>
        <p:txBody>
          <a:bodyPr wrap="square" lIns="0" tIns="12700" rIns="0" bIns="0" rtlCol="0" vert="horz">
            <a:spAutoFit/>
          </a:bodyPr>
          <a:lstStyle/>
          <a:p>
            <a:pPr algn="r" marR="5080">
              <a:lnSpc>
                <a:spcPct val="100000"/>
              </a:lnSpc>
              <a:spcBef>
                <a:spcPts val="100"/>
              </a:spcBef>
              <a:tabLst>
                <a:tab pos="197485" algn="l"/>
              </a:tabLst>
            </a:pPr>
            <a:r>
              <a:rPr dirty="0" sz="1400" spc="-35">
                <a:solidFill>
                  <a:srgbClr val="333333"/>
                </a:solidFill>
                <a:latin typeface="Cambria"/>
                <a:cs typeface="Cambria"/>
              </a:rPr>
              <a:t>(</a:t>
            </a:r>
            <a:r>
              <a:rPr dirty="0" sz="1400" spc="-35">
                <a:solidFill>
                  <a:srgbClr val="333333"/>
                </a:solidFill>
                <a:latin typeface="Cambria"/>
                <a:cs typeface="Cambria"/>
              </a:rPr>
              <a:t>	</a:t>
            </a:r>
            <a:r>
              <a:rPr dirty="0" baseline="1984" sz="2100" spc="-52">
                <a:solidFill>
                  <a:srgbClr val="333333"/>
                </a:solidFill>
                <a:latin typeface="Cambria"/>
                <a:cs typeface="Cambria"/>
              </a:rPr>
              <a:t>)</a:t>
            </a:r>
            <a:endParaRPr baseline="1984" sz="2100">
              <a:latin typeface="Cambria"/>
              <a:cs typeface="Cambria"/>
            </a:endParaRPr>
          </a:p>
          <a:p>
            <a:pPr algn="r" marR="5080">
              <a:lnSpc>
                <a:spcPct val="100000"/>
              </a:lnSpc>
              <a:spcBef>
                <a:spcPts val="1315"/>
              </a:spcBef>
            </a:pPr>
            <a:r>
              <a:rPr dirty="0" sz="1400" spc="-35">
                <a:solidFill>
                  <a:srgbClr val="313131"/>
                </a:solidFill>
                <a:latin typeface="Cambria"/>
                <a:cs typeface="Cambria"/>
              </a:rPr>
              <a:t>)</a:t>
            </a:r>
            <a:endParaRPr sz="1400">
              <a:latin typeface="Cambria"/>
              <a:cs typeface="Cambria"/>
            </a:endParaRPr>
          </a:p>
        </p:txBody>
      </p:sp>
      <p:sp>
        <p:nvSpPr>
          <p:cNvPr id="28" name="object 28"/>
          <p:cNvSpPr txBox="1"/>
          <p:nvPr/>
        </p:nvSpPr>
        <p:spPr>
          <a:xfrm>
            <a:off x="998855" y="8020405"/>
            <a:ext cx="287020" cy="238760"/>
          </a:xfrm>
          <a:prstGeom prst="rect">
            <a:avLst/>
          </a:prstGeom>
        </p:spPr>
        <p:txBody>
          <a:bodyPr wrap="square" lIns="0" tIns="12700" rIns="0" bIns="0" rtlCol="0" vert="horz">
            <a:spAutoFit/>
          </a:bodyPr>
          <a:lstStyle/>
          <a:p>
            <a:pPr marL="12700">
              <a:lnSpc>
                <a:spcPct val="100000"/>
              </a:lnSpc>
              <a:spcBef>
                <a:spcPts val="100"/>
              </a:spcBef>
              <a:tabLst>
                <a:tab pos="210185" algn="l"/>
              </a:tabLst>
            </a:pPr>
            <a:r>
              <a:rPr dirty="0" sz="1400" spc="-35">
                <a:solidFill>
                  <a:srgbClr val="2D2E2D"/>
                </a:solidFill>
                <a:latin typeface="Cambria"/>
                <a:cs typeface="Cambria"/>
              </a:rPr>
              <a:t>(</a:t>
            </a:r>
            <a:r>
              <a:rPr dirty="0" sz="1400" spc="-35">
                <a:solidFill>
                  <a:srgbClr val="2D2E2D"/>
                </a:solidFill>
                <a:latin typeface="Cambria"/>
                <a:cs typeface="Cambria"/>
              </a:rPr>
              <a:t>	</a:t>
            </a:r>
            <a:r>
              <a:rPr dirty="0" sz="1400" spc="-35">
                <a:solidFill>
                  <a:srgbClr val="2D2E2D"/>
                </a:solidFill>
                <a:latin typeface="Cambria"/>
                <a:cs typeface="Cambria"/>
              </a:rPr>
              <a:t>)</a:t>
            </a:r>
            <a:endParaRPr sz="1400">
              <a:latin typeface="Cambria"/>
              <a:cs typeface="Cambria"/>
            </a:endParaRPr>
          </a:p>
        </p:txBody>
      </p:sp>
      <p:sp>
        <p:nvSpPr>
          <p:cNvPr id="29" name="object 29"/>
          <p:cNvSpPr txBox="1"/>
          <p:nvPr/>
        </p:nvSpPr>
        <p:spPr>
          <a:xfrm>
            <a:off x="998855" y="8416010"/>
            <a:ext cx="287020" cy="238760"/>
          </a:xfrm>
          <a:prstGeom prst="rect">
            <a:avLst/>
          </a:prstGeom>
        </p:spPr>
        <p:txBody>
          <a:bodyPr wrap="square" lIns="0" tIns="12700" rIns="0" bIns="0" rtlCol="0" vert="horz">
            <a:spAutoFit/>
          </a:bodyPr>
          <a:lstStyle/>
          <a:p>
            <a:pPr marL="12700">
              <a:lnSpc>
                <a:spcPct val="100000"/>
              </a:lnSpc>
              <a:spcBef>
                <a:spcPts val="100"/>
              </a:spcBef>
              <a:tabLst>
                <a:tab pos="210185" algn="l"/>
              </a:tabLst>
            </a:pPr>
            <a:r>
              <a:rPr dirty="0" baseline="1984" sz="2100" spc="-52">
                <a:solidFill>
                  <a:srgbClr val="333333"/>
                </a:solidFill>
                <a:latin typeface="Cambria"/>
                <a:cs typeface="Cambria"/>
              </a:rPr>
              <a:t>(</a:t>
            </a:r>
            <a:r>
              <a:rPr dirty="0" baseline="1984" sz="2100" spc="-52">
                <a:solidFill>
                  <a:srgbClr val="333333"/>
                </a:solidFill>
                <a:latin typeface="Cambria"/>
                <a:cs typeface="Cambria"/>
              </a:rPr>
              <a:t>	</a:t>
            </a:r>
            <a:r>
              <a:rPr dirty="0" sz="1400" spc="-35">
                <a:solidFill>
                  <a:srgbClr val="333333"/>
                </a:solidFill>
                <a:latin typeface="Cambria"/>
                <a:cs typeface="Cambria"/>
              </a:rPr>
              <a:t>)</a:t>
            </a:r>
            <a:endParaRPr sz="1400">
              <a:latin typeface="Cambria"/>
              <a:cs typeface="Cambria"/>
            </a:endParaRPr>
          </a:p>
        </p:txBody>
      </p:sp>
      <p:sp>
        <p:nvSpPr>
          <p:cNvPr id="30" name="object 30"/>
          <p:cNvSpPr txBox="1"/>
          <p:nvPr/>
        </p:nvSpPr>
        <p:spPr>
          <a:xfrm>
            <a:off x="1655698" y="5507329"/>
            <a:ext cx="4937760" cy="1779270"/>
          </a:xfrm>
          <a:prstGeom prst="rect">
            <a:avLst/>
          </a:prstGeom>
        </p:spPr>
        <p:txBody>
          <a:bodyPr wrap="square" lIns="0" tIns="31750" rIns="0" bIns="0" rtlCol="0" vert="horz">
            <a:spAutoFit/>
          </a:bodyPr>
          <a:lstStyle/>
          <a:p>
            <a:pPr marL="16510" marR="266065" indent="-3810">
              <a:lnSpc>
                <a:spcPts val="1560"/>
              </a:lnSpc>
              <a:spcBef>
                <a:spcPts val="250"/>
              </a:spcBef>
            </a:pPr>
            <a:r>
              <a:rPr dirty="0" sz="1400" spc="-60">
                <a:solidFill>
                  <a:srgbClr val="303130"/>
                </a:solidFill>
                <a:latin typeface="Cambria"/>
                <a:cs typeface="Cambria"/>
              </a:rPr>
              <a:t>Cuando desempaques, </a:t>
            </a:r>
            <a:r>
              <a:rPr dirty="0" sz="1400" spc="-55">
                <a:solidFill>
                  <a:srgbClr val="303130"/>
                </a:solidFill>
                <a:latin typeface="Cambria"/>
                <a:cs typeface="Cambria"/>
              </a:rPr>
              <a:t>haz que </a:t>
            </a:r>
            <a:r>
              <a:rPr dirty="0" sz="1400" spc="-65">
                <a:solidFill>
                  <a:srgbClr val="303130"/>
                </a:solidFill>
                <a:latin typeface="Cambria"/>
                <a:cs typeface="Cambria"/>
              </a:rPr>
              <a:t>desempaquen </a:t>
            </a:r>
            <a:r>
              <a:rPr dirty="0" sz="1400" spc="-50">
                <a:solidFill>
                  <a:srgbClr val="303130"/>
                </a:solidFill>
                <a:latin typeface="Cambria"/>
                <a:cs typeface="Cambria"/>
              </a:rPr>
              <a:t>sus </a:t>
            </a:r>
            <a:r>
              <a:rPr dirty="0" sz="1400" spc="-55">
                <a:solidFill>
                  <a:srgbClr val="303130"/>
                </a:solidFill>
                <a:latin typeface="Cambria"/>
                <a:cs typeface="Cambria"/>
              </a:rPr>
              <a:t>tesoros </a:t>
            </a:r>
            <a:r>
              <a:rPr dirty="0" sz="1400" spc="-45">
                <a:solidFill>
                  <a:srgbClr val="303130"/>
                </a:solidFill>
                <a:latin typeface="Cambria"/>
                <a:cs typeface="Cambria"/>
              </a:rPr>
              <a:t>y </a:t>
            </a:r>
            <a:r>
              <a:rPr dirty="0" sz="1400" spc="-55">
                <a:solidFill>
                  <a:srgbClr val="303130"/>
                </a:solidFill>
                <a:latin typeface="Cambria"/>
                <a:cs typeface="Cambria"/>
              </a:rPr>
              <a:t>haz </a:t>
            </a:r>
            <a:r>
              <a:rPr dirty="0" sz="1400" spc="-60">
                <a:solidFill>
                  <a:srgbClr val="303130"/>
                </a:solidFill>
                <a:latin typeface="Cambria"/>
                <a:cs typeface="Cambria"/>
              </a:rPr>
              <a:t>que  jueguen </a:t>
            </a:r>
            <a:r>
              <a:rPr dirty="0" sz="1400" spc="-55">
                <a:solidFill>
                  <a:srgbClr val="303130"/>
                </a:solidFill>
                <a:latin typeface="Cambria"/>
                <a:cs typeface="Cambria"/>
              </a:rPr>
              <a:t>con </a:t>
            </a:r>
            <a:r>
              <a:rPr dirty="0" sz="1400" spc="-45">
                <a:solidFill>
                  <a:srgbClr val="303130"/>
                </a:solidFill>
                <a:latin typeface="Cambria"/>
                <a:cs typeface="Cambria"/>
              </a:rPr>
              <a:t>las </a:t>
            </a:r>
            <a:r>
              <a:rPr dirty="0" sz="1400" spc="-50">
                <a:solidFill>
                  <a:srgbClr val="303130"/>
                </a:solidFill>
                <a:latin typeface="Cambria"/>
                <a:cs typeface="Cambria"/>
              </a:rPr>
              <a:t>cajas </a:t>
            </a:r>
            <a:r>
              <a:rPr dirty="0" sz="1400" spc="-55">
                <a:solidFill>
                  <a:srgbClr val="303130"/>
                </a:solidFill>
                <a:latin typeface="Cambria"/>
                <a:cs typeface="Cambria"/>
              </a:rPr>
              <a:t>mientras </a:t>
            </a:r>
            <a:r>
              <a:rPr dirty="0" sz="1400" spc="-45">
                <a:solidFill>
                  <a:srgbClr val="303130"/>
                </a:solidFill>
                <a:latin typeface="Cambria"/>
                <a:cs typeface="Cambria"/>
              </a:rPr>
              <a:t>tú las</a:t>
            </a:r>
            <a:r>
              <a:rPr dirty="0" sz="1400" spc="-40">
                <a:solidFill>
                  <a:srgbClr val="303130"/>
                </a:solidFill>
                <a:latin typeface="Cambria"/>
                <a:cs typeface="Cambria"/>
              </a:rPr>
              <a:t> </a:t>
            </a:r>
            <a:r>
              <a:rPr dirty="0" sz="1400" spc="-60">
                <a:solidFill>
                  <a:srgbClr val="303130"/>
                </a:solidFill>
                <a:latin typeface="Cambria"/>
                <a:cs typeface="Cambria"/>
              </a:rPr>
              <a:t>desempaquetas.</a:t>
            </a:r>
            <a:endParaRPr sz="1400">
              <a:latin typeface="Cambria"/>
              <a:cs typeface="Cambria"/>
            </a:endParaRPr>
          </a:p>
          <a:p>
            <a:pPr marL="12700" marR="116839" indent="6985">
              <a:lnSpc>
                <a:spcPct val="100000"/>
              </a:lnSpc>
              <a:spcBef>
                <a:spcPts val="850"/>
              </a:spcBef>
            </a:pPr>
            <a:r>
              <a:rPr dirty="0" sz="1400" spc="-50">
                <a:solidFill>
                  <a:srgbClr val="2E2F2E"/>
                </a:solidFill>
                <a:latin typeface="Cambria"/>
                <a:cs typeface="Cambria"/>
              </a:rPr>
              <a:t>Empezar un álbum </a:t>
            </a:r>
            <a:r>
              <a:rPr dirty="0" sz="1400" spc="-45">
                <a:solidFill>
                  <a:srgbClr val="2E2F2E"/>
                </a:solidFill>
                <a:latin typeface="Cambria"/>
                <a:cs typeface="Cambria"/>
              </a:rPr>
              <a:t>de </a:t>
            </a:r>
            <a:r>
              <a:rPr dirty="0" sz="1400" spc="-40">
                <a:solidFill>
                  <a:srgbClr val="2E2F2E"/>
                </a:solidFill>
                <a:latin typeface="Cambria"/>
                <a:cs typeface="Cambria"/>
              </a:rPr>
              <a:t>recortes </a:t>
            </a:r>
            <a:r>
              <a:rPr dirty="0" sz="1400" spc="-45">
                <a:solidFill>
                  <a:srgbClr val="2E2F2E"/>
                </a:solidFill>
                <a:latin typeface="Cambria"/>
                <a:cs typeface="Cambria"/>
              </a:rPr>
              <a:t>para su nuevo </a:t>
            </a:r>
            <a:r>
              <a:rPr dirty="0" sz="1400" spc="-40">
                <a:solidFill>
                  <a:srgbClr val="2E2F2E"/>
                </a:solidFill>
                <a:latin typeface="Cambria"/>
                <a:cs typeface="Cambria"/>
              </a:rPr>
              <a:t>hogar, incluyendo </a:t>
            </a:r>
            <a:r>
              <a:rPr dirty="0" sz="1400" spc="-50">
                <a:solidFill>
                  <a:srgbClr val="2E2F2E"/>
                </a:solidFill>
                <a:latin typeface="Cambria"/>
                <a:cs typeface="Cambria"/>
              </a:rPr>
              <a:t>un  </a:t>
            </a:r>
            <a:r>
              <a:rPr dirty="0" sz="1400" spc="-40">
                <a:solidFill>
                  <a:srgbClr val="2E2F2E"/>
                </a:solidFill>
                <a:latin typeface="Cambria"/>
                <a:cs typeface="Cambria"/>
              </a:rPr>
              <a:t>diario </a:t>
            </a:r>
            <a:r>
              <a:rPr dirty="0" sz="1400" spc="-45">
                <a:solidFill>
                  <a:srgbClr val="2E2F2E"/>
                </a:solidFill>
                <a:latin typeface="Cambria"/>
                <a:cs typeface="Cambria"/>
              </a:rPr>
              <a:t>de </a:t>
            </a:r>
            <a:r>
              <a:rPr dirty="0" sz="1400" spc="-50">
                <a:solidFill>
                  <a:srgbClr val="2E2F2E"/>
                </a:solidFill>
                <a:latin typeface="Cambria"/>
                <a:cs typeface="Cambria"/>
              </a:rPr>
              <a:t>Mi</a:t>
            </a:r>
            <a:r>
              <a:rPr dirty="0" sz="1400" spc="35">
                <a:solidFill>
                  <a:srgbClr val="2E2F2E"/>
                </a:solidFill>
                <a:latin typeface="Cambria"/>
                <a:cs typeface="Cambria"/>
              </a:rPr>
              <a:t> </a:t>
            </a:r>
            <a:r>
              <a:rPr dirty="0" sz="1400" spc="-35">
                <a:solidFill>
                  <a:srgbClr val="2E2F2E"/>
                </a:solidFill>
                <a:latin typeface="Cambria"/>
                <a:cs typeface="Cambria"/>
              </a:rPr>
              <a:t>primera...</a:t>
            </a:r>
            <a:endParaRPr sz="1400">
              <a:latin typeface="Cambria"/>
              <a:cs typeface="Cambria"/>
            </a:endParaRPr>
          </a:p>
          <a:p>
            <a:pPr marL="27305" marR="5080" indent="-7620">
              <a:lnSpc>
                <a:spcPts val="1560"/>
              </a:lnSpc>
              <a:spcBef>
                <a:spcPts val="155"/>
              </a:spcBef>
            </a:pPr>
            <a:r>
              <a:rPr dirty="0" sz="1400" spc="-60">
                <a:solidFill>
                  <a:srgbClr val="2E2F2E"/>
                </a:solidFill>
                <a:latin typeface="Cambria"/>
                <a:cs typeface="Cambria"/>
              </a:rPr>
              <a:t>Visita su </a:t>
            </a:r>
            <a:r>
              <a:rPr dirty="0" sz="1400" spc="-70">
                <a:solidFill>
                  <a:srgbClr val="2E2F2E"/>
                </a:solidFill>
                <a:latin typeface="Cambria"/>
                <a:cs typeface="Cambria"/>
              </a:rPr>
              <a:t>nueva </a:t>
            </a:r>
            <a:r>
              <a:rPr dirty="0" sz="1400" spc="-65">
                <a:solidFill>
                  <a:srgbClr val="2E2F2E"/>
                </a:solidFill>
                <a:latin typeface="Cambria"/>
                <a:cs typeface="Cambria"/>
              </a:rPr>
              <a:t>escuela, parque, </a:t>
            </a:r>
            <a:r>
              <a:rPr dirty="0" sz="1400" spc="-60">
                <a:solidFill>
                  <a:srgbClr val="2E2F2E"/>
                </a:solidFill>
                <a:latin typeface="Cambria"/>
                <a:cs typeface="Cambria"/>
              </a:rPr>
              <a:t>iglesia, </a:t>
            </a:r>
            <a:r>
              <a:rPr dirty="0" sz="1400" spc="-55">
                <a:solidFill>
                  <a:srgbClr val="2E2F2E"/>
                </a:solidFill>
                <a:latin typeface="Cambria"/>
                <a:cs typeface="Cambria"/>
              </a:rPr>
              <a:t>etc. </a:t>
            </a:r>
            <a:r>
              <a:rPr dirty="0" sz="1400" spc="-65">
                <a:solidFill>
                  <a:srgbClr val="2E2F2E"/>
                </a:solidFill>
                <a:latin typeface="Cambria"/>
                <a:cs typeface="Cambria"/>
              </a:rPr>
              <a:t>Lleva una </a:t>
            </a:r>
            <a:r>
              <a:rPr dirty="0" sz="1400" spc="-70">
                <a:solidFill>
                  <a:srgbClr val="2E2F2E"/>
                </a:solidFill>
                <a:latin typeface="Cambria"/>
                <a:cs typeface="Cambria"/>
              </a:rPr>
              <a:t>cámara </a:t>
            </a:r>
            <a:r>
              <a:rPr dirty="0" sz="1400" spc="-65">
                <a:solidFill>
                  <a:srgbClr val="2E2F2E"/>
                </a:solidFill>
                <a:latin typeface="Cambria"/>
                <a:cs typeface="Cambria"/>
              </a:rPr>
              <a:t>para hacer  </a:t>
            </a:r>
            <a:r>
              <a:rPr dirty="0" sz="1400" spc="-60">
                <a:solidFill>
                  <a:srgbClr val="2E2F2E"/>
                </a:solidFill>
                <a:latin typeface="Cambria"/>
                <a:cs typeface="Cambria"/>
              </a:rPr>
              <a:t>fotos </a:t>
            </a:r>
            <a:r>
              <a:rPr dirty="0" sz="1400" spc="-65">
                <a:solidFill>
                  <a:srgbClr val="2E2F2E"/>
                </a:solidFill>
                <a:latin typeface="Cambria"/>
                <a:cs typeface="Cambria"/>
              </a:rPr>
              <a:t>para </a:t>
            </a:r>
            <a:r>
              <a:rPr dirty="0" sz="1400" spc="-50">
                <a:solidFill>
                  <a:srgbClr val="2E2F2E"/>
                </a:solidFill>
                <a:latin typeface="Cambria"/>
                <a:cs typeface="Cambria"/>
              </a:rPr>
              <a:t>el </a:t>
            </a:r>
            <a:r>
              <a:rPr dirty="0" sz="1400" spc="-70">
                <a:solidFill>
                  <a:srgbClr val="2E2F2E"/>
                </a:solidFill>
                <a:latin typeface="Cambria"/>
                <a:cs typeface="Cambria"/>
              </a:rPr>
              <a:t>álbum </a:t>
            </a:r>
            <a:r>
              <a:rPr dirty="0" sz="1400" spc="-60">
                <a:solidFill>
                  <a:srgbClr val="2E2F2E"/>
                </a:solidFill>
                <a:latin typeface="Cambria"/>
                <a:cs typeface="Cambria"/>
              </a:rPr>
              <a:t>de</a:t>
            </a:r>
            <a:r>
              <a:rPr dirty="0" sz="1400" spc="-135">
                <a:solidFill>
                  <a:srgbClr val="2E2F2E"/>
                </a:solidFill>
                <a:latin typeface="Cambria"/>
                <a:cs typeface="Cambria"/>
              </a:rPr>
              <a:t> </a:t>
            </a:r>
            <a:r>
              <a:rPr dirty="0" sz="1400" spc="-65">
                <a:solidFill>
                  <a:srgbClr val="2E2F2E"/>
                </a:solidFill>
                <a:latin typeface="Cambria"/>
                <a:cs typeface="Cambria"/>
              </a:rPr>
              <a:t>recortes.</a:t>
            </a:r>
            <a:endParaRPr sz="1400">
              <a:latin typeface="Cambria"/>
              <a:cs typeface="Cambria"/>
            </a:endParaRPr>
          </a:p>
          <a:p>
            <a:pPr marL="19685">
              <a:lnSpc>
                <a:spcPct val="100000"/>
              </a:lnSpc>
              <a:spcBef>
                <a:spcPts val="1370"/>
              </a:spcBef>
            </a:pPr>
            <a:r>
              <a:rPr dirty="0" sz="1400" spc="-70">
                <a:solidFill>
                  <a:srgbClr val="333333"/>
                </a:solidFill>
                <a:latin typeface="Cambria"/>
                <a:cs typeface="Cambria"/>
              </a:rPr>
              <a:t>Ayude </a:t>
            </a:r>
            <a:r>
              <a:rPr dirty="0" sz="1400" spc="-45">
                <a:solidFill>
                  <a:srgbClr val="333333"/>
                </a:solidFill>
                <a:latin typeface="Cambria"/>
                <a:cs typeface="Cambria"/>
              </a:rPr>
              <a:t>a </a:t>
            </a:r>
            <a:r>
              <a:rPr dirty="0" sz="1400" spc="-60">
                <a:solidFill>
                  <a:srgbClr val="333333"/>
                </a:solidFill>
                <a:latin typeface="Cambria"/>
                <a:cs typeface="Cambria"/>
              </a:rPr>
              <a:t>sus </a:t>
            </a:r>
            <a:r>
              <a:rPr dirty="0" sz="1400" spc="-55">
                <a:solidFill>
                  <a:srgbClr val="333333"/>
                </a:solidFill>
                <a:latin typeface="Cambria"/>
                <a:cs typeface="Cambria"/>
              </a:rPr>
              <a:t>hijos </a:t>
            </a:r>
            <a:r>
              <a:rPr dirty="0" sz="1400" spc="-45">
                <a:solidFill>
                  <a:srgbClr val="333333"/>
                </a:solidFill>
                <a:latin typeface="Cambria"/>
                <a:cs typeface="Cambria"/>
              </a:rPr>
              <a:t>a </a:t>
            </a:r>
            <a:r>
              <a:rPr dirty="0" sz="1400" spc="-60">
                <a:solidFill>
                  <a:srgbClr val="333333"/>
                </a:solidFill>
                <a:latin typeface="Cambria"/>
                <a:cs typeface="Cambria"/>
              </a:rPr>
              <a:t>invitar </a:t>
            </a:r>
            <a:r>
              <a:rPr dirty="0" sz="1400" spc="-45">
                <a:solidFill>
                  <a:srgbClr val="333333"/>
                </a:solidFill>
                <a:latin typeface="Cambria"/>
                <a:cs typeface="Cambria"/>
              </a:rPr>
              <a:t>a </a:t>
            </a:r>
            <a:r>
              <a:rPr dirty="0" sz="1400" spc="-65">
                <a:solidFill>
                  <a:srgbClr val="333333"/>
                </a:solidFill>
                <a:latin typeface="Cambria"/>
                <a:cs typeface="Cambria"/>
              </a:rPr>
              <a:t>nuevos amigos </a:t>
            </a:r>
            <a:r>
              <a:rPr dirty="0" sz="1400" spc="-45">
                <a:solidFill>
                  <a:srgbClr val="333333"/>
                </a:solidFill>
                <a:latin typeface="Cambria"/>
                <a:cs typeface="Cambria"/>
              </a:rPr>
              <a:t>a la</a:t>
            </a:r>
            <a:r>
              <a:rPr dirty="0" sz="1400" spc="-215">
                <a:solidFill>
                  <a:srgbClr val="333333"/>
                </a:solidFill>
                <a:latin typeface="Cambria"/>
                <a:cs typeface="Cambria"/>
              </a:rPr>
              <a:t> </a:t>
            </a:r>
            <a:r>
              <a:rPr dirty="0" sz="1400" spc="-55">
                <a:solidFill>
                  <a:srgbClr val="333333"/>
                </a:solidFill>
                <a:latin typeface="Cambria"/>
                <a:cs typeface="Cambria"/>
              </a:rPr>
              <a:t>casa.</a:t>
            </a:r>
            <a:endParaRPr sz="1400">
              <a:latin typeface="Cambria"/>
              <a:cs typeface="Cambria"/>
            </a:endParaRPr>
          </a:p>
        </p:txBody>
      </p:sp>
      <p:sp>
        <p:nvSpPr>
          <p:cNvPr id="31" name="object 31"/>
          <p:cNvSpPr txBox="1"/>
          <p:nvPr/>
        </p:nvSpPr>
        <p:spPr>
          <a:xfrm>
            <a:off x="1659382" y="7439380"/>
            <a:ext cx="4943475" cy="436880"/>
          </a:xfrm>
          <a:prstGeom prst="rect">
            <a:avLst/>
          </a:prstGeom>
        </p:spPr>
        <p:txBody>
          <a:bodyPr wrap="square" lIns="0" tIns="31750" rIns="0" bIns="0" rtlCol="0" vert="horz">
            <a:spAutoFit/>
          </a:bodyPr>
          <a:lstStyle/>
          <a:p>
            <a:pPr marL="12700" marR="5080">
              <a:lnSpc>
                <a:spcPts val="1560"/>
              </a:lnSpc>
              <a:spcBef>
                <a:spcPts val="250"/>
              </a:spcBef>
            </a:pPr>
            <a:r>
              <a:rPr dirty="0" sz="1400" spc="-65">
                <a:solidFill>
                  <a:srgbClr val="313131"/>
                </a:solidFill>
                <a:latin typeface="Cambria"/>
                <a:cs typeface="Cambria"/>
              </a:rPr>
              <a:t>Deja que </a:t>
            </a:r>
            <a:r>
              <a:rPr dirty="0" sz="1400" spc="-60">
                <a:solidFill>
                  <a:srgbClr val="313131"/>
                </a:solidFill>
                <a:latin typeface="Cambria"/>
                <a:cs typeface="Cambria"/>
              </a:rPr>
              <a:t>elijan </a:t>
            </a:r>
            <a:r>
              <a:rPr dirty="0" sz="1400" spc="-65">
                <a:solidFill>
                  <a:srgbClr val="313131"/>
                </a:solidFill>
                <a:latin typeface="Cambria"/>
                <a:cs typeface="Cambria"/>
              </a:rPr>
              <a:t>un </a:t>
            </a:r>
            <a:r>
              <a:rPr dirty="0" sz="1400" spc="-70">
                <a:solidFill>
                  <a:srgbClr val="313131"/>
                </a:solidFill>
                <a:latin typeface="Cambria"/>
                <a:cs typeface="Cambria"/>
              </a:rPr>
              <a:t>nuevo restaurante </a:t>
            </a:r>
            <a:r>
              <a:rPr dirty="0" sz="1400" spc="-65">
                <a:solidFill>
                  <a:srgbClr val="313131"/>
                </a:solidFill>
                <a:latin typeface="Cambria"/>
                <a:cs typeface="Cambria"/>
              </a:rPr>
              <a:t>favorito. Esto </a:t>
            </a:r>
            <a:r>
              <a:rPr dirty="0" sz="1400" spc="-55">
                <a:solidFill>
                  <a:srgbClr val="313131"/>
                </a:solidFill>
                <a:latin typeface="Cambria"/>
                <a:cs typeface="Cambria"/>
              </a:rPr>
              <a:t>les </a:t>
            </a:r>
            <a:r>
              <a:rPr dirty="0" sz="1400" spc="-70">
                <a:solidFill>
                  <a:srgbClr val="313131"/>
                </a:solidFill>
                <a:latin typeface="Cambria"/>
                <a:cs typeface="Cambria"/>
              </a:rPr>
              <a:t>ayudará </a:t>
            </a:r>
            <a:r>
              <a:rPr dirty="0" sz="1400" spc="-45">
                <a:solidFill>
                  <a:srgbClr val="313131"/>
                </a:solidFill>
                <a:latin typeface="Cambria"/>
                <a:cs typeface="Cambria"/>
              </a:rPr>
              <a:t>a</a:t>
            </a:r>
            <a:r>
              <a:rPr dirty="0" sz="1400" spc="-140">
                <a:solidFill>
                  <a:srgbClr val="313131"/>
                </a:solidFill>
                <a:latin typeface="Cambria"/>
                <a:cs typeface="Cambria"/>
              </a:rPr>
              <a:t> </a:t>
            </a:r>
            <a:r>
              <a:rPr dirty="0" sz="1400" spc="-65">
                <a:solidFill>
                  <a:srgbClr val="313131"/>
                </a:solidFill>
                <a:latin typeface="Cambria"/>
                <a:cs typeface="Cambria"/>
              </a:rPr>
              <a:t>sentirse  </a:t>
            </a:r>
            <a:r>
              <a:rPr dirty="0" sz="1400" spc="-60">
                <a:solidFill>
                  <a:srgbClr val="313131"/>
                </a:solidFill>
                <a:latin typeface="Cambria"/>
                <a:cs typeface="Cambria"/>
              </a:rPr>
              <a:t>en </a:t>
            </a:r>
            <a:r>
              <a:rPr dirty="0" sz="1400" spc="-65">
                <a:solidFill>
                  <a:srgbClr val="313131"/>
                </a:solidFill>
                <a:latin typeface="Cambria"/>
                <a:cs typeface="Cambria"/>
              </a:rPr>
              <a:t>control </a:t>
            </a:r>
            <a:r>
              <a:rPr dirty="0" sz="1400" spc="-60">
                <a:solidFill>
                  <a:srgbClr val="313131"/>
                </a:solidFill>
                <a:latin typeface="Cambria"/>
                <a:cs typeface="Cambria"/>
              </a:rPr>
              <a:t>de su </a:t>
            </a:r>
            <a:r>
              <a:rPr dirty="0" sz="1400" spc="-70">
                <a:solidFill>
                  <a:srgbClr val="313131"/>
                </a:solidFill>
                <a:latin typeface="Cambria"/>
                <a:cs typeface="Cambria"/>
              </a:rPr>
              <a:t>nuevo</a:t>
            </a:r>
            <a:r>
              <a:rPr dirty="0" sz="1400" spc="-160">
                <a:solidFill>
                  <a:srgbClr val="313131"/>
                </a:solidFill>
                <a:latin typeface="Cambria"/>
                <a:cs typeface="Cambria"/>
              </a:rPr>
              <a:t> </a:t>
            </a:r>
            <a:r>
              <a:rPr dirty="0" sz="1400" spc="-75">
                <a:solidFill>
                  <a:srgbClr val="313131"/>
                </a:solidFill>
                <a:latin typeface="Cambria"/>
                <a:cs typeface="Cambria"/>
              </a:rPr>
              <a:t>mundo.</a:t>
            </a:r>
            <a:endParaRPr sz="1400">
              <a:latin typeface="Cambria"/>
              <a:cs typeface="Cambria"/>
            </a:endParaRPr>
          </a:p>
        </p:txBody>
      </p:sp>
      <p:sp>
        <p:nvSpPr>
          <p:cNvPr id="32" name="object 32"/>
          <p:cNvSpPr txBox="1"/>
          <p:nvPr/>
        </p:nvSpPr>
        <p:spPr>
          <a:xfrm>
            <a:off x="1659382" y="8029041"/>
            <a:ext cx="4220210" cy="238760"/>
          </a:xfrm>
          <a:prstGeom prst="rect">
            <a:avLst/>
          </a:prstGeom>
        </p:spPr>
        <p:txBody>
          <a:bodyPr wrap="square" lIns="0" tIns="12700" rIns="0" bIns="0" rtlCol="0" vert="horz">
            <a:spAutoFit/>
          </a:bodyPr>
          <a:lstStyle/>
          <a:p>
            <a:pPr marL="12700">
              <a:lnSpc>
                <a:spcPct val="100000"/>
              </a:lnSpc>
              <a:spcBef>
                <a:spcPts val="100"/>
              </a:spcBef>
            </a:pPr>
            <a:r>
              <a:rPr dirty="0" sz="1400" spc="-55">
                <a:solidFill>
                  <a:srgbClr val="2D2E2D"/>
                </a:solidFill>
                <a:latin typeface="Cambria"/>
                <a:cs typeface="Cambria"/>
              </a:rPr>
              <a:t>Anímales </a:t>
            </a:r>
            <a:r>
              <a:rPr dirty="0" sz="1400" spc="-45">
                <a:solidFill>
                  <a:srgbClr val="2D2E2D"/>
                </a:solidFill>
                <a:latin typeface="Cambria"/>
                <a:cs typeface="Cambria"/>
              </a:rPr>
              <a:t>a </a:t>
            </a:r>
            <a:r>
              <a:rPr dirty="0" sz="1400" spc="-55">
                <a:solidFill>
                  <a:srgbClr val="2D2E2D"/>
                </a:solidFill>
                <a:latin typeface="Cambria"/>
                <a:cs typeface="Cambria"/>
              </a:rPr>
              <a:t>enviar </a:t>
            </a:r>
            <a:r>
              <a:rPr dirty="0" sz="1400" spc="-50">
                <a:solidFill>
                  <a:srgbClr val="2D2E2D"/>
                </a:solidFill>
                <a:latin typeface="Cambria"/>
                <a:cs typeface="Cambria"/>
              </a:rPr>
              <a:t>cartas </a:t>
            </a:r>
            <a:r>
              <a:rPr dirty="0" sz="1400" spc="-55">
                <a:solidFill>
                  <a:srgbClr val="2D2E2D"/>
                </a:solidFill>
                <a:latin typeface="Cambria"/>
                <a:cs typeface="Cambria"/>
              </a:rPr>
              <a:t>sobre </a:t>
            </a:r>
            <a:r>
              <a:rPr dirty="0" sz="1400" spc="-50">
                <a:solidFill>
                  <a:srgbClr val="2D2E2D"/>
                </a:solidFill>
                <a:latin typeface="Cambria"/>
                <a:cs typeface="Cambria"/>
              </a:rPr>
              <a:t>su </a:t>
            </a:r>
            <a:r>
              <a:rPr dirty="0" sz="1400" spc="-60">
                <a:solidFill>
                  <a:srgbClr val="2D2E2D"/>
                </a:solidFill>
                <a:latin typeface="Cambria"/>
                <a:cs typeface="Cambria"/>
              </a:rPr>
              <a:t>nuevo </a:t>
            </a:r>
            <a:r>
              <a:rPr dirty="0" sz="1400" spc="-55">
                <a:solidFill>
                  <a:srgbClr val="2D2E2D"/>
                </a:solidFill>
                <a:latin typeface="Cambria"/>
                <a:cs typeface="Cambria"/>
              </a:rPr>
              <a:t>hogar </a:t>
            </a:r>
            <a:r>
              <a:rPr dirty="0" sz="1400" spc="-45">
                <a:solidFill>
                  <a:srgbClr val="2D2E2D"/>
                </a:solidFill>
                <a:latin typeface="Cambria"/>
                <a:cs typeface="Cambria"/>
              </a:rPr>
              <a:t>a </a:t>
            </a:r>
            <a:r>
              <a:rPr dirty="0" sz="1400" spc="-50">
                <a:solidFill>
                  <a:srgbClr val="2D2E2D"/>
                </a:solidFill>
                <a:latin typeface="Cambria"/>
                <a:cs typeface="Cambria"/>
              </a:rPr>
              <a:t>sus</a:t>
            </a:r>
            <a:r>
              <a:rPr dirty="0" sz="1400" spc="25">
                <a:solidFill>
                  <a:srgbClr val="2D2E2D"/>
                </a:solidFill>
                <a:latin typeface="Cambria"/>
                <a:cs typeface="Cambria"/>
              </a:rPr>
              <a:t> </a:t>
            </a:r>
            <a:r>
              <a:rPr dirty="0" sz="1400" spc="-55">
                <a:solidFill>
                  <a:srgbClr val="2D2E2D"/>
                </a:solidFill>
                <a:latin typeface="Cambria"/>
                <a:cs typeface="Cambria"/>
              </a:rPr>
              <a:t>amigos.</a:t>
            </a:r>
            <a:endParaRPr sz="1400">
              <a:latin typeface="Cambria"/>
              <a:cs typeface="Cambria"/>
            </a:endParaRPr>
          </a:p>
        </p:txBody>
      </p:sp>
      <p:sp>
        <p:nvSpPr>
          <p:cNvPr id="33" name="object 33"/>
          <p:cNvSpPr txBox="1"/>
          <p:nvPr/>
        </p:nvSpPr>
        <p:spPr>
          <a:xfrm>
            <a:off x="998855" y="9005671"/>
            <a:ext cx="287020" cy="238760"/>
          </a:xfrm>
          <a:prstGeom prst="rect">
            <a:avLst/>
          </a:prstGeom>
        </p:spPr>
        <p:txBody>
          <a:bodyPr wrap="square" lIns="0" tIns="12700" rIns="0" bIns="0" rtlCol="0" vert="horz">
            <a:spAutoFit/>
          </a:bodyPr>
          <a:lstStyle/>
          <a:p>
            <a:pPr marL="12700">
              <a:lnSpc>
                <a:spcPct val="100000"/>
              </a:lnSpc>
              <a:spcBef>
                <a:spcPts val="100"/>
              </a:spcBef>
              <a:tabLst>
                <a:tab pos="210185" algn="l"/>
              </a:tabLst>
            </a:pPr>
            <a:r>
              <a:rPr dirty="0" sz="1400" spc="-35">
                <a:solidFill>
                  <a:srgbClr val="353534"/>
                </a:solidFill>
                <a:latin typeface="Cambria"/>
                <a:cs typeface="Cambria"/>
              </a:rPr>
              <a:t>(</a:t>
            </a:r>
            <a:r>
              <a:rPr dirty="0" sz="1400" spc="-35">
                <a:solidFill>
                  <a:srgbClr val="353534"/>
                </a:solidFill>
                <a:latin typeface="Cambria"/>
                <a:cs typeface="Cambria"/>
              </a:rPr>
              <a:t>	</a:t>
            </a:r>
            <a:r>
              <a:rPr dirty="0" sz="1400" spc="-35">
                <a:solidFill>
                  <a:srgbClr val="353534"/>
                </a:solidFill>
                <a:latin typeface="Cambria"/>
                <a:cs typeface="Cambria"/>
              </a:rPr>
              <a:t>)</a:t>
            </a:r>
            <a:endParaRPr sz="1400">
              <a:latin typeface="Cambria"/>
              <a:cs typeface="Cambria"/>
            </a:endParaRPr>
          </a:p>
        </p:txBody>
      </p:sp>
      <p:sp>
        <p:nvSpPr>
          <p:cNvPr id="34" name="object 34"/>
          <p:cNvSpPr txBox="1"/>
          <p:nvPr/>
        </p:nvSpPr>
        <p:spPr>
          <a:xfrm>
            <a:off x="1655698" y="8424773"/>
            <a:ext cx="5138420" cy="995044"/>
          </a:xfrm>
          <a:prstGeom prst="rect">
            <a:avLst/>
          </a:prstGeom>
        </p:spPr>
        <p:txBody>
          <a:bodyPr wrap="square" lIns="0" tIns="31750" rIns="0" bIns="0" rtlCol="0" vert="horz">
            <a:spAutoFit/>
          </a:bodyPr>
          <a:lstStyle/>
          <a:p>
            <a:pPr marL="12700" marR="226060" indent="3175">
              <a:lnSpc>
                <a:spcPts val="1560"/>
              </a:lnSpc>
              <a:spcBef>
                <a:spcPts val="250"/>
              </a:spcBef>
            </a:pPr>
            <a:r>
              <a:rPr dirty="0" sz="1400" spc="-80">
                <a:solidFill>
                  <a:srgbClr val="333333"/>
                </a:solidFill>
                <a:latin typeface="Cambria"/>
                <a:cs typeface="Cambria"/>
              </a:rPr>
              <a:t>Involucre</a:t>
            </a:r>
            <a:r>
              <a:rPr dirty="0" sz="1400" spc="-110">
                <a:solidFill>
                  <a:srgbClr val="333333"/>
                </a:solidFill>
                <a:latin typeface="Cambria"/>
                <a:cs typeface="Cambria"/>
              </a:rPr>
              <a:t> </a:t>
            </a:r>
            <a:r>
              <a:rPr dirty="0" sz="1400" spc="-45">
                <a:solidFill>
                  <a:srgbClr val="333333"/>
                </a:solidFill>
                <a:latin typeface="Cambria"/>
                <a:cs typeface="Cambria"/>
              </a:rPr>
              <a:t>a</a:t>
            </a:r>
            <a:r>
              <a:rPr dirty="0" sz="1400" spc="-105">
                <a:solidFill>
                  <a:srgbClr val="333333"/>
                </a:solidFill>
                <a:latin typeface="Cambria"/>
                <a:cs typeface="Cambria"/>
              </a:rPr>
              <a:t> </a:t>
            </a:r>
            <a:r>
              <a:rPr dirty="0" sz="1400" spc="-70">
                <a:solidFill>
                  <a:srgbClr val="333333"/>
                </a:solidFill>
                <a:latin typeface="Cambria"/>
                <a:cs typeface="Cambria"/>
              </a:rPr>
              <a:t>sus</a:t>
            </a:r>
            <a:r>
              <a:rPr dirty="0" sz="1400" spc="-110">
                <a:solidFill>
                  <a:srgbClr val="333333"/>
                </a:solidFill>
                <a:latin typeface="Cambria"/>
                <a:cs typeface="Cambria"/>
              </a:rPr>
              <a:t> </a:t>
            </a:r>
            <a:r>
              <a:rPr dirty="0" sz="1400" spc="-75">
                <a:solidFill>
                  <a:srgbClr val="333333"/>
                </a:solidFill>
                <a:latin typeface="Cambria"/>
                <a:cs typeface="Cambria"/>
              </a:rPr>
              <a:t>hijos</a:t>
            </a:r>
            <a:r>
              <a:rPr dirty="0" sz="1400" spc="-105">
                <a:solidFill>
                  <a:srgbClr val="333333"/>
                </a:solidFill>
                <a:latin typeface="Cambria"/>
                <a:cs typeface="Cambria"/>
              </a:rPr>
              <a:t> </a:t>
            </a:r>
            <a:r>
              <a:rPr dirty="0" sz="1400" spc="-70">
                <a:solidFill>
                  <a:srgbClr val="333333"/>
                </a:solidFill>
                <a:latin typeface="Cambria"/>
                <a:cs typeface="Cambria"/>
              </a:rPr>
              <a:t>en</a:t>
            </a:r>
            <a:r>
              <a:rPr dirty="0" sz="1400" spc="-110">
                <a:solidFill>
                  <a:srgbClr val="333333"/>
                </a:solidFill>
                <a:latin typeface="Cambria"/>
                <a:cs typeface="Cambria"/>
              </a:rPr>
              <a:t> </a:t>
            </a:r>
            <a:r>
              <a:rPr dirty="0" sz="1400" spc="-80">
                <a:solidFill>
                  <a:srgbClr val="333333"/>
                </a:solidFill>
                <a:latin typeface="Cambria"/>
                <a:cs typeface="Cambria"/>
              </a:rPr>
              <a:t>grupos,</a:t>
            </a:r>
            <a:r>
              <a:rPr dirty="0" sz="1400" spc="-105">
                <a:solidFill>
                  <a:srgbClr val="333333"/>
                </a:solidFill>
                <a:latin typeface="Cambria"/>
                <a:cs typeface="Cambria"/>
              </a:rPr>
              <a:t> </a:t>
            </a:r>
            <a:r>
              <a:rPr dirty="0" sz="1400" spc="-80">
                <a:solidFill>
                  <a:srgbClr val="333333"/>
                </a:solidFill>
                <a:latin typeface="Cambria"/>
                <a:cs typeface="Cambria"/>
              </a:rPr>
              <a:t>deportes</a:t>
            </a:r>
            <a:r>
              <a:rPr dirty="0" sz="1400" spc="-110">
                <a:solidFill>
                  <a:srgbClr val="333333"/>
                </a:solidFill>
                <a:latin typeface="Cambria"/>
                <a:cs typeface="Cambria"/>
              </a:rPr>
              <a:t> </a:t>
            </a:r>
            <a:r>
              <a:rPr dirty="0" sz="1400" spc="-45">
                <a:solidFill>
                  <a:srgbClr val="333333"/>
                </a:solidFill>
                <a:latin typeface="Cambria"/>
                <a:cs typeface="Cambria"/>
              </a:rPr>
              <a:t>y</a:t>
            </a:r>
            <a:r>
              <a:rPr dirty="0" sz="1400" spc="-105">
                <a:solidFill>
                  <a:srgbClr val="333333"/>
                </a:solidFill>
                <a:latin typeface="Cambria"/>
                <a:cs typeface="Cambria"/>
              </a:rPr>
              <a:t> </a:t>
            </a:r>
            <a:r>
              <a:rPr dirty="0" sz="1400" spc="-80">
                <a:solidFill>
                  <a:srgbClr val="333333"/>
                </a:solidFill>
                <a:latin typeface="Cambria"/>
                <a:cs typeface="Cambria"/>
              </a:rPr>
              <a:t>actividades</a:t>
            </a:r>
            <a:r>
              <a:rPr dirty="0" sz="1400" spc="-110">
                <a:solidFill>
                  <a:srgbClr val="333333"/>
                </a:solidFill>
                <a:latin typeface="Cambria"/>
                <a:cs typeface="Cambria"/>
              </a:rPr>
              <a:t> </a:t>
            </a:r>
            <a:r>
              <a:rPr dirty="0" sz="1400" spc="-85">
                <a:solidFill>
                  <a:srgbClr val="333333"/>
                </a:solidFill>
                <a:latin typeface="Cambria"/>
                <a:cs typeface="Cambria"/>
              </a:rPr>
              <a:t>como</a:t>
            </a:r>
            <a:r>
              <a:rPr dirty="0" sz="1400" spc="-105">
                <a:solidFill>
                  <a:srgbClr val="333333"/>
                </a:solidFill>
                <a:latin typeface="Cambria"/>
                <a:cs typeface="Cambria"/>
              </a:rPr>
              <a:t> </a:t>
            </a:r>
            <a:r>
              <a:rPr dirty="0" sz="1400" spc="-65">
                <a:solidFill>
                  <a:srgbClr val="333333"/>
                </a:solidFill>
                <a:latin typeface="Cambria"/>
                <a:cs typeface="Cambria"/>
              </a:rPr>
              <a:t>las</a:t>
            </a:r>
            <a:r>
              <a:rPr dirty="0" sz="1400" spc="-110">
                <a:solidFill>
                  <a:srgbClr val="333333"/>
                </a:solidFill>
                <a:latin typeface="Cambria"/>
                <a:cs typeface="Cambria"/>
              </a:rPr>
              <a:t> </a:t>
            </a:r>
            <a:r>
              <a:rPr dirty="0" sz="1400" spc="-75">
                <a:solidFill>
                  <a:srgbClr val="333333"/>
                </a:solidFill>
                <a:latin typeface="Cambria"/>
                <a:cs typeface="Cambria"/>
              </a:rPr>
              <a:t>que</a:t>
            </a:r>
            <a:r>
              <a:rPr dirty="0" sz="1400" spc="-105">
                <a:solidFill>
                  <a:srgbClr val="333333"/>
                </a:solidFill>
                <a:latin typeface="Cambria"/>
                <a:cs typeface="Cambria"/>
              </a:rPr>
              <a:t> </a:t>
            </a:r>
            <a:r>
              <a:rPr dirty="0" sz="1400" spc="-75">
                <a:solidFill>
                  <a:srgbClr val="333333"/>
                </a:solidFill>
                <a:latin typeface="Cambria"/>
                <a:cs typeface="Cambria"/>
              </a:rPr>
              <a:t>solían  participar.</a:t>
            </a:r>
            <a:endParaRPr sz="1400">
              <a:latin typeface="Cambria"/>
              <a:cs typeface="Cambria"/>
            </a:endParaRPr>
          </a:p>
          <a:p>
            <a:pPr marL="12700" marR="5080" indent="3175">
              <a:lnSpc>
                <a:spcPts val="1560"/>
              </a:lnSpc>
              <a:spcBef>
                <a:spcPts val="1280"/>
              </a:spcBef>
            </a:pPr>
            <a:r>
              <a:rPr dirty="0" sz="1400" spc="-85">
                <a:solidFill>
                  <a:srgbClr val="353534"/>
                </a:solidFill>
                <a:latin typeface="Cambria"/>
                <a:cs typeface="Cambria"/>
              </a:rPr>
              <a:t>Recuerda</a:t>
            </a:r>
            <a:r>
              <a:rPr dirty="0" sz="1400" spc="-105">
                <a:solidFill>
                  <a:srgbClr val="353534"/>
                </a:solidFill>
                <a:latin typeface="Cambria"/>
                <a:cs typeface="Cambria"/>
              </a:rPr>
              <a:t> </a:t>
            </a:r>
            <a:r>
              <a:rPr dirty="0" sz="1400" spc="-75">
                <a:solidFill>
                  <a:srgbClr val="353534"/>
                </a:solidFill>
                <a:latin typeface="Cambria"/>
                <a:cs typeface="Cambria"/>
              </a:rPr>
              <a:t>que,</a:t>
            </a:r>
            <a:r>
              <a:rPr dirty="0" sz="1400" spc="-105">
                <a:solidFill>
                  <a:srgbClr val="353534"/>
                </a:solidFill>
                <a:latin typeface="Cambria"/>
                <a:cs typeface="Cambria"/>
              </a:rPr>
              <a:t> </a:t>
            </a:r>
            <a:r>
              <a:rPr dirty="0" sz="1400" spc="-85">
                <a:solidFill>
                  <a:srgbClr val="353534"/>
                </a:solidFill>
                <a:latin typeface="Cambria"/>
                <a:cs typeface="Cambria"/>
              </a:rPr>
              <a:t>aunque</a:t>
            </a:r>
            <a:r>
              <a:rPr dirty="0" sz="1400" spc="-105">
                <a:solidFill>
                  <a:srgbClr val="353534"/>
                </a:solidFill>
                <a:latin typeface="Cambria"/>
                <a:cs typeface="Cambria"/>
              </a:rPr>
              <a:t> </a:t>
            </a:r>
            <a:r>
              <a:rPr dirty="0" sz="1400" spc="-75">
                <a:solidFill>
                  <a:srgbClr val="353534"/>
                </a:solidFill>
                <a:latin typeface="Cambria"/>
                <a:cs typeface="Cambria"/>
              </a:rPr>
              <a:t>sólo</a:t>
            </a:r>
            <a:r>
              <a:rPr dirty="0" sz="1400" spc="-105">
                <a:solidFill>
                  <a:srgbClr val="353534"/>
                </a:solidFill>
                <a:latin typeface="Cambria"/>
                <a:cs typeface="Cambria"/>
              </a:rPr>
              <a:t> </a:t>
            </a:r>
            <a:r>
              <a:rPr dirty="0" sz="1400" spc="-80">
                <a:solidFill>
                  <a:srgbClr val="353534"/>
                </a:solidFill>
                <a:latin typeface="Cambria"/>
                <a:cs typeface="Cambria"/>
              </a:rPr>
              <a:t>hayas</a:t>
            </a:r>
            <a:r>
              <a:rPr dirty="0" sz="1400" spc="-105">
                <a:solidFill>
                  <a:srgbClr val="353534"/>
                </a:solidFill>
                <a:latin typeface="Cambria"/>
                <a:cs typeface="Cambria"/>
              </a:rPr>
              <a:t> </a:t>
            </a:r>
            <a:r>
              <a:rPr dirty="0" sz="1400" spc="-75">
                <a:solidFill>
                  <a:srgbClr val="353534"/>
                </a:solidFill>
                <a:latin typeface="Cambria"/>
                <a:cs typeface="Cambria"/>
              </a:rPr>
              <a:t>vivido</a:t>
            </a:r>
            <a:r>
              <a:rPr dirty="0" sz="1400" spc="-105">
                <a:solidFill>
                  <a:srgbClr val="353534"/>
                </a:solidFill>
                <a:latin typeface="Cambria"/>
                <a:cs typeface="Cambria"/>
              </a:rPr>
              <a:t> </a:t>
            </a:r>
            <a:r>
              <a:rPr dirty="0" sz="1400" spc="-80">
                <a:solidFill>
                  <a:srgbClr val="353534"/>
                </a:solidFill>
                <a:latin typeface="Cambria"/>
                <a:cs typeface="Cambria"/>
              </a:rPr>
              <a:t>unos</a:t>
            </a:r>
            <a:r>
              <a:rPr dirty="0" sz="1400" spc="-105">
                <a:solidFill>
                  <a:srgbClr val="353534"/>
                </a:solidFill>
                <a:latin typeface="Cambria"/>
                <a:cs typeface="Cambria"/>
              </a:rPr>
              <a:t> </a:t>
            </a:r>
            <a:r>
              <a:rPr dirty="0" sz="1400" spc="-80">
                <a:solidFill>
                  <a:srgbClr val="353534"/>
                </a:solidFill>
                <a:latin typeface="Cambria"/>
                <a:cs typeface="Cambria"/>
              </a:rPr>
              <a:t>años</a:t>
            </a:r>
            <a:r>
              <a:rPr dirty="0" sz="1400" spc="-105">
                <a:solidFill>
                  <a:srgbClr val="353534"/>
                </a:solidFill>
                <a:latin typeface="Cambria"/>
                <a:cs typeface="Cambria"/>
              </a:rPr>
              <a:t> </a:t>
            </a:r>
            <a:r>
              <a:rPr dirty="0" sz="1400" spc="-70">
                <a:solidFill>
                  <a:srgbClr val="353534"/>
                </a:solidFill>
                <a:latin typeface="Cambria"/>
                <a:cs typeface="Cambria"/>
              </a:rPr>
              <a:t>en</a:t>
            </a:r>
            <a:r>
              <a:rPr dirty="0" sz="1400" spc="-105">
                <a:solidFill>
                  <a:srgbClr val="353534"/>
                </a:solidFill>
                <a:latin typeface="Cambria"/>
                <a:cs typeface="Cambria"/>
              </a:rPr>
              <a:t> </a:t>
            </a:r>
            <a:r>
              <a:rPr dirty="0" sz="1400" spc="-60">
                <a:solidFill>
                  <a:srgbClr val="353534"/>
                </a:solidFill>
                <a:latin typeface="Cambria"/>
                <a:cs typeface="Cambria"/>
              </a:rPr>
              <a:t>tu</a:t>
            </a:r>
            <a:r>
              <a:rPr dirty="0" sz="1400" spc="-105">
                <a:solidFill>
                  <a:srgbClr val="353534"/>
                </a:solidFill>
                <a:latin typeface="Cambria"/>
                <a:cs typeface="Cambria"/>
              </a:rPr>
              <a:t> </a:t>
            </a:r>
            <a:r>
              <a:rPr dirty="0" sz="1400" spc="-80">
                <a:solidFill>
                  <a:srgbClr val="353534"/>
                </a:solidFill>
                <a:latin typeface="Cambria"/>
                <a:cs typeface="Cambria"/>
              </a:rPr>
              <a:t>antigua</a:t>
            </a:r>
            <a:r>
              <a:rPr dirty="0" sz="1400" spc="-105">
                <a:solidFill>
                  <a:srgbClr val="353534"/>
                </a:solidFill>
                <a:latin typeface="Cambria"/>
                <a:cs typeface="Cambria"/>
              </a:rPr>
              <a:t> </a:t>
            </a:r>
            <a:r>
              <a:rPr dirty="0" sz="1400" spc="-75">
                <a:solidFill>
                  <a:srgbClr val="353534"/>
                </a:solidFill>
                <a:latin typeface="Cambria"/>
                <a:cs typeface="Cambria"/>
              </a:rPr>
              <a:t>casa,</a:t>
            </a:r>
            <a:r>
              <a:rPr dirty="0" sz="1400" spc="-105">
                <a:solidFill>
                  <a:srgbClr val="353534"/>
                </a:solidFill>
                <a:latin typeface="Cambria"/>
                <a:cs typeface="Cambria"/>
              </a:rPr>
              <a:t> </a:t>
            </a:r>
            <a:r>
              <a:rPr dirty="0" sz="1400" spc="-75">
                <a:solidFill>
                  <a:srgbClr val="353534"/>
                </a:solidFill>
                <a:latin typeface="Cambria"/>
                <a:cs typeface="Cambria"/>
              </a:rPr>
              <a:t>para</a:t>
            </a:r>
            <a:r>
              <a:rPr dirty="0" sz="1400" spc="-105">
                <a:solidFill>
                  <a:srgbClr val="353534"/>
                </a:solidFill>
                <a:latin typeface="Cambria"/>
                <a:cs typeface="Cambria"/>
              </a:rPr>
              <a:t> </a:t>
            </a:r>
            <a:r>
              <a:rPr dirty="0" sz="1400" spc="-70">
                <a:solidFill>
                  <a:srgbClr val="353534"/>
                </a:solidFill>
                <a:latin typeface="Cambria"/>
                <a:cs typeface="Cambria"/>
              </a:rPr>
              <a:t>un  </a:t>
            </a:r>
            <a:r>
              <a:rPr dirty="0" sz="1400" spc="-75">
                <a:solidFill>
                  <a:srgbClr val="353534"/>
                </a:solidFill>
                <a:latin typeface="Cambria"/>
                <a:cs typeface="Cambria"/>
              </a:rPr>
              <a:t>niño</a:t>
            </a:r>
            <a:r>
              <a:rPr dirty="0" sz="1400" spc="-114">
                <a:solidFill>
                  <a:srgbClr val="353534"/>
                </a:solidFill>
                <a:latin typeface="Cambria"/>
                <a:cs typeface="Cambria"/>
              </a:rPr>
              <a:t> </a:t>
            </a:r>
            <a:r>
              <a:rPr dirty="0" sz="1400" spc="-85">
                <a:solidFill>
                  <a:srgbClr val="353534"/>
                </a:solidFill>
                <a:latin typeface="Cambria"/>
                <a:cs typeface="Cambria"/>
              </a:rPr>
              <a:t>pequeño</a:t>
            </a:r>
            <a:r>
              <a:rPr dirty="0" sz="1400" spc="-110">
                <a:solidFill>
                  <a:srgbClr val="353534"/>
                </a:solidFill>
                <a:latin typeface="Cambria"/>
                <a:cs typeface="Cambria"/>
              </a:rPr>
              <a:t> </a:t>
            </a:r>
            <a:r>
              <a:rPr dirty="0" sz="1400" spc="-65">
                <a:solidFill>
                  <a:srgbClr val="353534"/>
                </a:solidFill>
                <a:latin typeface="Cambria"/>
                <a:cs typeface="Cambria"/>
              </a:rPr>
              <a:t>es</a:t>
            </a:r>
            <a:r>
              <a:rPr dirty="0" sz="1400" spc="-110">
                <a:solidFill>
                  <a:srgbClr val="353534"/>
                </a:solidFill>
                <a:latin typeface="Cambria"/>
                <a:cs typeface="Cambria"/>
              </a:rPr>
              <a:t> </a:t>
            </a:r>
            <a:r>
              <a:rPr dirty="0" sz="1400" spc="-70">
                <a:solidFill>
                  <a:srgbClr val="353534"/>
                </a:solidFill>
                <a:latin typeface="Cambria"/>
                <a:cs typeface="Cambria"/>
              </a:rPr>
              <a:t>casi</a:t>
            </a:r>
            <a:r>
              <a:rPr dirty="0" sz="1400" spc="-110">
                <a:solidFill>
                  <a:srgbClr val="353534"/>
                </a:solidFill>
                <a:latin typeface="Cambria"/>
                <a:cs typeface="Cambria"/>
              </a:rPr>
              <a:t> </a:t>
            </a:r>
            <a:r>
              <a:rPr dirty="0" sz="1400" spc="-75">
                <a:solidFill>
                  <a:srgbClr val="353534"/>
                </a:solidFill>
                <a:latin typeface="Cambria"/>
                <a:cs typeface="Cambria"/>
              </a:rPr>
              <a:t>toda</a:t>
            </a:r>
            <a:r>
              <a:rPr dirty="0" sz="1400" spc="-110">
                <a:solidFill>
                  <a:srgbClr val="353534"/>
                </a:solidFill>
                <a:latin typeface="Cambria"/>
                <a:cs typeface="Cambria"/>
              </a:rPr>
              <a:t> </a:t>
            </a:r>
            <a:r>
              <a:rPr dirty="0" sz="1400" spc="-65">
                <a:solidFill>
                  <a:srgbClr val="353534"/>
                </a:solidFill>
                <a:latin typeface="Cambria"/>
                <a:cs typeface="Cambria"/>
              </a:rPr>
              <a:t>su</a:t>
            </a:r>
            <a:r>
              <a:rPr dirty="0" sz="1400" spc="-110">
                <a:solidFill>
                  <a:srgbClr val="353534"/>
                </a:solidFill>
                <a:latin typeface="Cambria"/>
                <a:cs typeface="Cambria"/>
              </a:rPr>
              <a:t> </a:t>
            </a:r>
            <a:r>
              <a:rPr dirty="0" sz="1400" spc="-75">
                <a:solidFill>
                  <a:srgbClr val="353534"/>
                </a:solidFill>
                <a:latin typeface="Cambria"/>
                <a:cs typeface="Cambria"/>
              </a:rPr>
              <a:t>vida.</a:t>
            </a:r>
            <a:endParaRPr sz="1400">
              <a:latin typeface="Cambria"/>
              <a:cs typeface="Cambri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836041" y="3653866"/>
            <a:ext cx="6053683" cy="5874537"/>
          </a:xfrm>
          <a:prstGeom prst="rect">
            <a:avLst/>
          </a:prstGeom>
          <a:blipFill>
            <a:blip r:embed="rId3" cstate="print"/>
            <a:stretch>
              <a:fillRect/>
            </a:stretch>
          </a:blipFill>
        </p:spPr>
        <p:txBody>
          <a:bodyPr wrap="square" lIns="0" tIns="0" rIns="0" bIns="0" rtlCol="0"/>
          <a:lstStyle/>
          <a:p/>
        </p:txBody>
      </p:sp>
      <p:sp>
        <p:nvSpPr>
          <p:cNvPr id="4" name="object 4"/>
          <p:cNvSpPr txBox="1">
            <a:spLocks noGrp="1"/>
          </p:cNvSpPr>
          <p:nvPr>
            <p:ph type="title"/>
          </p:nvPr>
        </p:nvSpPr>
        <p:spPr>
          <a:xfrm>
            <a:off x="1443647" y="1650593"/>
            <a:ext cx="4761230" cy="1828164"/>
          </a:xfrm>
          <a:prstGeom prst="rect"/>
        </p:spPr>
        <p:txBody>
          <a:bodyPr wrap="square" lIns="0" tIns="208279" rIns="0" bIns="0" rtlCol="0" vert="horz">
            <a:spAutoFit/>
          </a:bodyPr>
          <a:lstStyle/>
          <a:p>
            <a:pPr algn="ctr" marL="12700" marR="5080" indent="-5715">
              <a:lnSpc>
                <a:spcPct val="73200"/>
              </a:lnSpc>
              <a:spcBef>
                <a:spcPts val="1639"/>
              </a:spcBef>
            </a:pPr>
            <a:r>
              <a:rPr dirty="0" sz="4800" spc="80">
                <a:solidFill>
                  <a:srgbClr val="212020"/>
                </a:solidFill>
              </a:rPr>
              <a:t>Construir </a:t>
            </a:r>
            <a:r>
              <a:rPr dirty="0" sz="4800" spc="95">
                <a:solidFill>
                  <a:srgbClr val="212020"/>
                </a:solidFill>
              </a:rPr>
              <a:t>una  </a:t>
            </a:r>
            <a:r>
              <a:rPr dirty="0" sz="4800" spc="80">
                <a:solidFill>
                  <a:srgbClr val="212020"/>
                </a:solidFill>
              </a:rPr>
              <a:t>relación </a:t>
            </a:r>
            <a:r>
              <a:rPr dirty="0" sz="4800" spc="95">
                <a:solidFill>
                  <a:srgbClr val="212020"/>
                </a:solidFill>
              </a:rPr>
              <a:t>continua  </a:t>
            </a:r>
            <a:r>
              <a:rPr dirty="0" sz="4800" spc="60">
                <a:solidFill>
                  <a:srgbClr val="212020"/>
                </a:solidFill>
              </a:rPr>
              <a:t>con los</a:t>
            </a:r>
            <a:r>
              <a:rPr dirty="0" sz="4800" spc="285">
                <a:solidFill>
                  <a:srgbClr val="212020"/>
                </a:solidFill>
              </a:rPr>
              <a:t> </a:t>
            </a:r>
            <a:r>
              <a:rPr dirty="0" sz="4800" spc="95">
                <a:solidFill>
                  <a:srgbClr val="212020"/>
                </a:solidFill>
              </a:rPr>
              <a:t>clientes</a:t>
            </a:r>
            <a:endParaRPr sz="4800"/>
          </a:p>
        </p:txBody>
      </p:sp>
      <p:sp>
        <p:nvSpPr>
          <p:cNvPr id="6" name="object 6"/>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5" name="object 5"/>
          <p:cNvSpPr txBox="1"/>
          <p:nvPr/>
        </p:nvSpPr>
        <p:spPr>
          <a:xfrm>
            <a:off x="1759851" y="3918368"/>
            <a:ext cx="4113529" cy="2113915"/>
          </a:xfrm>
          <a:prstGeom prst="rect">
            <a:avLst/>
          </a:prstGeom>
        </p:spPr>
        <p:txBody>
          <a:bodyPr wrap="square" lIns="0" tIns="12700" rIns="0" bIns="0" rtlCol="0" vert="horz">
            <a:spAutoFit/>
          </a:bodyPr>
          <a:lstStyle/>
          <a:p>
            <a:pPr algn="ctr" marL="12700" marR="5080">
              <a:lnSpc>
                <a:spcPct val="147300"/>
              </a:lnSpc>
              <a:spcBef>
                <a:spcPts val="100"/>
              </a:spcBef>
            </a:pPr>
            <a:r>
              <a:rPr dirty="0" sz="1550" spc="85">
                <a:solidFill>
                  <a:srgbClr val="090907"/>
                </a:solidFill>
                <a:latin typeface="Cambria"/>
                <a:cs typeface="Cambria"/>
              </a:rPr>
              <a:t>A </a:t>
            </a:r>
            <a:r>
              <a:rPr dirty="0" sz="1550" spc="45">
                <a:solidFill>
                  <a:srgbClr val="090907"/>
                </a:solidFill>
                <a:latin typeface="Cambria"/>
                <a:cs typeface="Cambria"/>
              </a:rPr>
              <a:t>lo largo </a:t>
            </a:r>
            <a:r>
              <a:rPr dirty="0" sz="1550" spc="60">
                <a:solidFill>
                  <a:srgbClr val="090907"/>
                </a:solidFill>
                <a:latin typeface="Cambria"/>
                <a:cs typeface="Cambria"/>
              </a:rPr>
              <a:t>de </a:t>
            </a:r>
            <a:r>
              <a:rPr dirty="0" sz="1550" spc="45">
                <a:solidFill>
                  <a:srgbClr val="090907"/>
                </a:solidFill>
                <a:latin typeface="Cambria"/>
                <a:cs typeface="Cambria"/>
              </a:rPr>
              <a:t>esta </a:t>
            </a:r>
            <a:r>
              <a:rPr dirty="0" sz="1550" spc="40">
                <a:solidFill>
                  <a:srgbClr val="090907"/>
                </a:solidFill>
                <a:latin typeface="Cambria"/>
                <a:cs typeface="Cambria"/>
              </a:rPr>
              <a:t>guía, </a:t>
            </a:r>
            <a:r>
              <a:rPr dirty="0" sz="1550" spc="60">
                <a:solidFill>
                  <a:srgbClr val="090907"/>
                </a:solidFill>
                <a:latin typeface="Cambria"/>
                <a:cs typeface="Cambria"/>
              </a:rPr>
              <a:t>he </a:t>
            </a:r>
            <a:r>
              <a:rPr dirty="0" sz="1550" spc="50">
                <a:solidFill>
                  <a:srgbClr val="090907"/>
                </a:solidFill>
                <a:latin typeface="Cambria"/>
                <a:cs typeface="Cambria"/>
              </a:rPr>
              <a:t>compartido </a:t>
            </a:r>
            <a:r>
              <a:rPr dirty="0" sz="1550" spc="40">
                <a:solidFill>
                  <a:srgbClr val="090907"/>
                </a:solidFill>
                <a:latin typeface="Cambria"/>
                <a:cs typeface="Cambria"/>
              </a:rPr>
              <a:t>el  </a:t>
            </a:r>
            <a:r>
              <a:rPr dirty="0" sz="1550" spc="50">
                <a:solidFill>
                  <a:srgbClr val="090907"/>
                </a:solidFill>
                <a:latin typeface="Cambria"/>
                <a:cs typeface="Cambria"/>
              </a:rPr>
              <a:t>proceso </a:t>
            </a:r>
            <a:r>
              <a:rPr dirty="0" sz="1550" spc="60">
                <a:solidFill>
                  <a:srgbClr val="090907"/>
                </a:solidFill>
                <a:latin typeface="Cambria"/>
                <a:cs typeface="Cambria"/>
              </a:rPr>
              <a:t>de </a:t>
            </a:r>
            <a:r>
              <a:rPr dirty="0" sz="1550" spc="50">
                <a:solidFill>
                  <a:srgbClr val="090907"/>
                </a:solidFill>
                <a:latin typeface="Cambria"/>
                <a:cs typeface="Cambria"/>
              </a:rPr>
              <a:t>venta </a:t>
            </a:r>
            <a:r>
              <a:rPr dirty="0" sz="1550" spc="60">
                <a:solidFill>
                  <a:srgbClr val="090907"/>
                </a:solidFill>
                <a:latin typeface="Cambria"/>
                <a:cs typeface="Cambria"/>
              </a:rPr>
              <a:t>de </a:t>
            </a:r>
            <a:r>
              <a:rPr dirty="0" sz="1550" spc="45">
                <a:solidFill>
                  <a:srgbClr val="090907"/>
                </a:solidFill>
                <a:latin typeface="Cambria"/>
                <a:cs typeface="Cambria"/>
              </a:rPr>
              <a:t>casas </a:t>
            </a:r>
            <a:r>
              <a:rPr dirty="0" sz="1550" spc="60">
                <a:solidFill>
                  <a:srgbClr val="090907"/>
                </a:solidFill>
                <a:latin typeface="Cambria"/>
                <a:cs typeface="Cambria"/>
              </a:rPr>
              <a:t>de </a:t>
            </a:r>
            <a:r>
              <a:rPr dirty="0" sz="1550" spc="40">
                <a:solidFill>
                  <a:srgbClr val="090907"/>
                </a:solidFill>
                <a:latin typeface="Cambria"/>
                <a:cs typeface="Cambria"/>
              </a:rPr>
              <a:t>principio </a:t>
            </a:r>
            <a:r>
              <a:rPr dirty="0" sz="1550" spc="65">
                <a:solidFill>
                  <a:srgbClr val="090907"/>
                </a:solidFill>
                <a:latin typeface="Cambria"/>
                <a:cs typeface="Cambria"/>
              </a:rPr>
              <a:t>a </a:t>
            </a:r>
            <a:r>
              <a:rPr dirty="0" sz="1550" spc="35">
                <a:solidFill>
                  <a:srgbClr val="090907"/>
                </a:solidFill>
                <a:latin typeface="Cambria"/>
                <a:cs typeface="Cambria"/>
              </a:rPr>
              <a:t>fin  </a:t>
            </a:r>
            <a:r>
              <a:rPr dirty="0" sz="1550" spc="55">
                <a:solidFill>
                  <a:srgbClr val="090907"/>
                </a:solidFill>
                <a:latin typeface="Cambria"/>
                <a:cs typeface="Cambria"/>
              </a:rPr>
              <a:t>con </a:t>
            </a:r>
            <a:r>
              <a:rPr dirty="0" sz="1550" spc="60">
                <a:solidFill>
                  <a:srgbClr val="090907"/>
                </a:solidFill>
                <a:latin typeface="Cambria"/>
                <a:cs typeface="Cambria"/>
              </a:rPr>
              <a:t>una </a:t>
            </a:r>
            <a:r>
              <a:rPr dirty="0" sz="1550" spc="50">
                <a:solidFill>
                  <a:srgbClr val="090907"/>
                </a:solidFill>
                <a:latin typeface="Cambria"/>
                <a:cs typeface="Cambria"/>
              </a:rPr>
              <a:t>gran </a:t>
            </a:r>
            <a:r>
              <a:rPr dirty="0" sz="1550" spc="45">
                <a:solidFill>
                  <a:srgbClr val="090907"/>
                </a:solidFill>
                <a:latin typeface="Cambria"/>
                <a:cs typeface="Cambria"/>
              </a:rPr>
              <a:t>cantidad </a:t>
            </a:r>
            <a:r>
              <a:rPr dirty="0" sz="1550" spc="60">
                <a:solidFill>
                  <a:srgbClr val="090907"/>
                </a:solidFill>
                <a:latin typeface="Cambria"/>
                <a:cs typeface="Cambria"/>
              </a:rPr>
              <a:t>de </a:t>
            </a:r>
            <a:r>
              <a:rPr dirty="0" sz="1550" spc="40">
                <a:solidFill>
                  <a:srgbClr val="090907"/>
                </a:solidFill>
                <a:latin typeface="Cambria"/>
                <a:cs typeface="Cambria"/>
              </a:rPr>
              <a:t>estrategias </a:t>
            </a:r>
            <a:r>
              <a:rPr dirty="0" sz="1550" spc="70">
                <a:solidFill>
                  <a:srgbClr val="090907"/>
                </a:solidFill>
                <a:latin typeface="Cambria"/>
                <a:cs typeface="Cambria"/>
              </a:rPr>
              <a:t>y  </a:t>
            </a:r>
            <a:r>
              <a:rPr dirty="0" sz="1550" spc="45">
                <a:solidFill>
                  <a:srgbClr val="090907"/>
                </a:solidFill>
                <a:latin typeface="Cambria"/>
                <a:cs typeface="Cambria"/>
              </a:rPr>
              <a:t>conocimientos </a:t>
            </a:r>
            <a:r>
              <a:rPr dirty="0" sz="1550" spc="50">
                <a:solidFill>
                  <a:srgbClr val="090907"/>
                </a:solidFill>
                <a:latin typeface="Cambria"/>
                <a:cs typeface="Cambria"/>
              </a:rPr>
              <a:t>experimentados para</a:t>
            </a:r>
            <a:r>
              <a:rPr dirty="0" sz="1550" spc="-140">
                <a:solidFill>
                  <a:srgbClr val="090907"/>
                </a:solidFill>
                <a:latin typeface="Cambria"/>
                <a:cs typeface="Cambria"/>
              </a:rPr>
              <a:t> </a:t>
            </a:r>
            <a:r>
              <a:rPr dirty="0" sz="1550" spc="45">
                <a:solidFill>
                  <a:srgbClr val="090907"/>
                </a:solidFill>
                <a:latin typeface="Cambria"/>
                <a:cs typeface="Cambria"/>
              </a:rPr>
              <a:t>ayudarle  </a:t>
            </a:r>
            <a:r>
              <a:rPr dirty="0" sz="1550" spc="65">
                <a:solidFill>
                  <a:srgbClr val="090907"/>
                </a:solidFill>
                <a:latin typeface="Cambria"/>
                <a:cs typeface="Cambria"/>
              </a:rPr>
              <a:t>a </a:t>
            </a:r>
            <a:r>
              <a:rPr dirty="0" sz="1550" spc="55">
                <a:solidFill>
                  <a:srgbClr val="090907"/>
                </a:solidFill>
                <a:latin typeface="Cambria"/>
                <a:cs typeface="Cambria"/>
              </a:rPr>
              <a:t>tomar </a:t>
            </a:r>
            <a:r>
              <a:rPr dirty="0" sz="1550" spc="40">
                <a:solidFill>
                  <a:srgbClr val="090907"/>
                </a:solidFill>
                <a:latin typeface="Cambria"/>
                <a:cs typeface="Cambria"/>
              </a:rPr>
              <a:t>las </a:t>
            </a:r>
            <a:r>
              <a:rPr dirty="0" sz="1550" spc="50">
                <a:solidFill>
                  <a:srgbClr val="090907"/>
                </a:solidFill>
                <a:latin typeface="Cambria"/>
                <a:cs typeface="Cambria"/>
              </a:rPr>
              <a:t>mejores </a:t>
            </a:r>
            <a:r>
              <a:rPr dirty="0" sz="1550" spc="70">
                <a:solidFill>
                  <a:srgbClr val="090907"/>
                </a:solidFill>
                <a:latin typeface="Cambria"/>
                <a:cs typeface="Cambria"/>
              </a:rPr>
              <a:t>y </a:t>
            </a:r>
            <a:r>
              <a:rPr dirty="0" sz="1550" spc="65">
                <a:solidFill>
                  <a:srgbClr val="090907"/>
                </a:solidFill>
                <a:latin typeface="Cambria"/>
                <a:cs typeface="Cambria"/>
              </a:rPr>
              <a:t>más </a:t>
            </a:r>
            <a:r>
              <a:rPr dirty="0" sz="1550" spc="50">
                <a:solidFill>
                  <a:srgbClr val="090907"/>
                </a:solidFill>
                <a:latin typeface="Cambria"/>
                <a:cs typeface="Cambria"/>
              </a:rPr>
              <a:t>informadas  </a:t>
            </a:r>
            <a:r>
              <a:rPr dirty="0" sz="1550" spc="40">
                <a:solidFill>
                  <a:srgbClr val="090907"/>
                </a:solidFill>
                <a:latin typeface="Cambria"/>
                <a:cs typeface="Cambria"/>
              </a:rPr>
              <a:t>decisiones </a:t>
            </a:r>
            <a:r>
              <a:rPr dirty="0" sz="1550" spc="50">
                <a:solidFill>
                  <a:srgbClr val="090907"/>
                </a:solidFill>
                <a:latin typeface="Cambria"/>
                <a:cs typeface="Cambria"/>
              </a:rPr>
              <a:t>para </a:t>
            </a:r>
            <a:r>
              <a:rPr dirty="0" sz="1550" spc="45">
                <a:solidFill>
                  <a:srgbClr val="090907"/>
                </a:solidFill>
                <a:latin typeface="Cambria"/>
                <a:cs typeface="Cambria"/>
              </a:rPr>
              <a:t>usted </a:t>
            </a:r>
            <a:r>
              <a:rPr dirty="0" sz="1550" spc="70">
                <a:solidFill>
                  <a:srgbClr val="090907"/>
                </a:solidFill>
                <a:latin typeface="Cambria"/>
                <a:cs typeface="Cambria"/>
              </a:rPr>
              <a:t>y</a:t>
            </a:r>
            <a:r>
              <a:rPr dirty="0" sz="1550" spc="-240">
                <a:solidFill>
                  <a:srgbClr val="090907"/>
                </a:solidFill>
                <a:latin typeface="Cambria"/>
                <a:cs typeface="Cambria"/>
              </a:rPr>
              <a:t> </a:t>
            </a:r>
            <a:r>
              <a:rPr dirty="0" sz="1550" spc="55">
                <a:solidFill>
                  <a:srgbClr val="090907"/>
                </a:solidFill>
                <a:latin typeface="Cambria"/>
                <a:cs typeface="Cambria"/>
              </a:rPr>
              <a:t>su </a:t>
            </a:r>
            <a:r>
              <a:rPr dirty="0" sz="1550" spc="35">
                <a:solidFill>
                  <a:srgbClr val="090907"/>
                </a:solidFill>
                <a:latin typeface="Cambria"/>
                <a:cs typeface="Cambria"/>
              </a:rPr>
              <a:t>familia.</a:t>
            </a:r>
            <a:endParaRPr sz="1550">
              <a:latin typeface="Cambria"/>
              <a:cs typeface="Cambri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74676" y="7904868"/>
            <a:ext cx="548640" cy="141825"/>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862202" y="8132457"/>
            <a:ext cx="623285" cy="824826"/>
          </a:xfrm>
          <a:prstGeom prst="rect">
            <a:avLst/>
          </a:prstGeom>
          <a:blipFill>
            <a:blip r:embed="rId4" cstate="print"/>
            <a:stretch>
              <a:fillRect/>
            </a:stretch>
          </a:blipFill>
        </p:spPr>
        <p:txBody>
          <a:bodyPr wrap="square" lIns="0" tIns="0" rIns="0" bIns="0" rtlCol="0"/>
          <a:lstStyle/>
          <a:p/>
        </p:txBody>
      </p:sp>
      <p:sp>
        <p:nvSpPr>
          <p:cNvPr id="5" name="object 5"/>
          <p:cNvSpPr/>
          <p:nvPr/>
        </p:nvSpPr>
        <p:spPr>
          <a:xfrm>
            <a:off x="1914651" y="7180821"/>
            <a:ext cx="1575008" cy="1067422"/>
          </a:xfrm>
          <a:prstGeom prst="rect">
            <a:avLst/>
          </a:prstGeom>
          <a:blipFill>
            <a:blip r:embed="rId5" cstate="print"/>
            <a:stretch>
              <a:fillRect/>
            </a:stretch>
          </a:blipFill>
        </p:spPr>
        <p:txBody>
          <a:bodyPr wrap="square" lIns="0" tIns="0" rIns="0" bIns="0" rtlCol="0"/>
          <a:lstStyle/>
          <a:p/>
        </p:txBody>
      </p:sp>
      <p:sp>
        <p:nvSpPr>
          <p:cNvPr id="6" name="object 6"/>
          <p:cNvSpPr/>
          <p:nvPr/>
        </p:nvSpPr>
        <p:spPr>
          <a:xfrm>
            <a:off x="1675892" y="8617701"/>
            <a:ext cx="291115" cy="403082"/>
          </a:xfrm>
          <a:prstGeom prst="rect">
            <a:avLst/>
          </a:prstGeom>
          <a:blipFill>
            <a:blip r:embed="rId6" cstate="print"/>
            <a:stretch>
              <a:fillRect/>
            </a:stretch>
          </a:blipFill>
        </p:spPr>
        <p:txBody>
          <a:bodyPr wrap="square" lIns="0" tIns="0" rIns="0" bIns="0" rtlCol="0"/>
          <a:lstStyle/>
          <a:p/>
        </p:txBody>
      </p:sp>
      <p:sp>
        <p:nvSpPr>
          <p:cNvPr id="7" name="object 7"/>
          <p:cNvSpPr/>
          <p:nvPr/>
        </p:nvSpPr>
        <p:spPr>
          <a:xfrm>
            <a:off x="4224909" y="7180743"/>
            <a:ext cx="3526971" cy="2526729"/>
          </a:xfrm>
          <a:prstGeom prst="rect">
            <a:avLst/>
          </a:prstGeom>
          <a:blipFill>
            <a:blip r:embed="rId7" cstate="print"/>
            <a:stretch>
              <a:fillRect/>
            </a:stretch>
          </a:blipFill>
        </p:spPr>
        <p:txBody>
          <a:bodyPr wrap="square" lIns="0" tIns="0" rIns="0" bIns="0" rtlCol="0"/>
          <a:lstStyle/>
          <a:p/>
        </p:txBody>
      </p:sp>
      <p:sp>
        <p:nvSpPr>
          <p:cNvPr id="8" name="object 8"/>
          <p:cNvSpPr txBox="1"/>
          <p:nvPr/>
        </p:nvSpPr>
        <p:spPr>
          <a:xfrm>
            <a:off x="890524" y="385064"/>
            <a:ext cx="5718175" cy="231140"/>
          </a:xfrm>
          <a:prstGeom prst="rect">
            <a:avLst/>
          </a:prstGeom>
        </p:spPr>
        <p:txBody>
          <a:bodyPr wrap="square" lIns="0" tIns="12700" rIns="0" bIns="0" rtlCol="0" vert="horz">
            <a:spAutoFit/>
          </a:bodyPr>
          <a:lstStyle/>
          <a:p>
            <a:pPr marL="12700">
              <a:lnSpc>
                <a:spcPct val="100000"/>
              </a:lnSpc>
              <a:spcBef>
                <a:spcPts val="100"/>
              </a:spcBef>
            </a:pPr>
            <a:r>
              <a:rPr dirty="0" sz="1350" spc="125" b="1">
                <a:solidFill>
                  <a:srgbClr val="B49E8D"/>
                </a:solidFill>
                <a:latin typeface="Arial"/>
                <a:cs typeface="Arial"/>
              </a:rPr>
              <a:t>CONSTRUIR</a:t>
            </a:r>
            <a:r>
              <a:rPr dirty="0" sz="1350" spc="-145" b="1">
                <a:solidFill>
                  <a:srgbClr val="B49E8D"/>
                </a:solidFill>
                <a:latin typeface="Arial"/>
                <a:cs typeface="Arial"/>
              </a:rPr>
              <a:t> </a:t>
            </a:r>
            <a:r>
              <a:rPr dirty="0" sz="1350" spc="175" b="1">
                <a:solidFill>
                  <a:srgbClr val="B49E8D"/>
                </a:solidFill>
                <a:latin typeface="Arial"/>
                <a:cs typeface="Arial"/>
              </a:rPr>
              <a:t>UNA</a:t>
            </a:r>
            <a:r>
              <a:rPr dirty="0" sz="1350" spc="-145" b="1">
                <a:solidFill>
                  <a:srgbClr val="B49E8D"/>
                </a:solidFill>
                <a:latin typeface="Arial"/>
                <a:cs typeface="Arial"/>
              </a:rPr>
              <a:t> </a:t>
            </a:r>
            <a:r>
              <a:rPr dirty="0" sz="1350" spc="125" b="1">
                <a:solidFill>
                  <a:srgbClr val="B49E8D"/>
                </a:solidFill>
                <a:latin typeface="Arial"/>
                <a:cs typeface="Arial"/>
              </a:rPr>
              <a:t>RELACIÓN</a:t>
            </a:r>
            <a:r>
              <a:rPr dirty="0" sz="1350" spc="-145" b="1">
                <a:solidFill>
                  <a:srgbClr val="B49E8D"/>
                </a:solidFill>
                <a:latin typeface="Arial"/>
                <a:cs typeface="Arial"/>
              </a:rPr>
              <a:t> </a:t>
            </a:r>
            <a:r>
              <a:rPr dirty="0" sz="1350" spc="130" b="1">
                <a:solidFill>
                  <a:srgbClr val="B49E8D"/>
                </a:solidFill>
                <a:latin typeface="Arial"/>
                <a:cs typeface="Arial"/>
              </a:rPr>
              <a:t>CONTINUA</a:t>
            </a:r>
            <a:r>
              <a:rPr dirty="0" sz="1350" spc="-140" b="1">
                <a:solidFill>
                  <a:srgbClr val="B49E8D"/>
                </a:solidFill>
                <a:latin typeface="Arial"/>
                <a:cs typeface="Arial"/>
              </a:rPr>
              <a:t> </a:t>
            </a:r>
            <a:r>
              <a:rPr dirty="0" sz="1350" spc="185" b="1">
                <a:solidFill>
                  <a:srgbClr val="B49E8D"/>
                </a:solidFill>
                <a:latin typeface="Arial"/>
                <a:cs typeface="Arial"/>
              </a:rPr>
              <a:t>CON</a:t>
            </a:r>
            <a:r>
              <a:rPr dirty="0" sz="1350" spc="-145" b="1">
                <a:solidFill>
                  <a:srgbClr val="B49E8D"/>
                </a:solidFill>
                <a:latin typeface="Arial"/>
                <a:cs typeface="Arial"/>
              </a:rPr>
              <a:t> </a:t>
            </a:r>
            <a:r>
              <a:rPr dirty="0" sz="1350" spc="165" b="1">
                <a:solidFill>
                  <a:srgbClr val="B49E8D"/>
                </a:solidFill>
                <a:latin typeface="Arial"/>
                <a:cs typeface="Arial"/>
              </a:rPr>
              <a:t>LOS</a:t>
            </a:r>
            <a:r>
              <a:rPr dirty="0" sz="1350" spc="-145" b="1">
                <a:solidFill>
                  <a:srgbClr val="B49E8D"/>
                </a:solidFill>
                <a:latin typeface="Arial"/>
                <a:cs typeface="Arial"/>
              </a:rPr>
              <a:t> </a:t>
            </a:r>
            <a:r>
              <a:rPr dirty="0" sz="1350" spc="114" b="1">
                <a:solidFill>
                  <a:srgbClr val="B49E8D"/>
                </a:solidFill>
                <a:latin typeface="Arial"/>
                <a:cs typeface="Arial"/>
              </a:rPr>
              <a:t>CLIENTES</a:t>
            </a:r>
            <a:endParaRPr sz="1350">
              <a:latin typeface="Arial"/>
              <a:cs typeface="Arial"/>
            </a:endParaRPr>
          </a:p>
        </p:txBody>
      </p:sp>
      <p:sp>
        <p:nvSpPr>
          <p:cNvPr id="12" name="object 12"/>
          <p:cNvSpPr txBox="1">
            <a:spLocks noGrp="1"/>
          </p:cNvSpPr>
          <p:nvPr>
            <p:ph type="ftr" idx="5" sz="quarter"/>
          </p:nvPr>
        </p:nvSpPr>
        <p:spPr>
          <a:prstGeom prst="rect"/>
        </p:spPr>
        <p:txBody>
          <a:bodyPr wrap="square" lIns="0" tIns="0" rIns="0" bIns="0" rtlCol="0" vert="horz">
            <a:spAutoFit/>
          </a:bodyPr>
          <a:lstStyle/>
          <a:p>
            <a:pPr marL="12700">
              <a:lnSpc>
                <a:spcPts val="1860"/>
              </a:lnSpc>
            </a:pPr>
            <a:r>
              <a:rPr dirty="0" spc="-10"/>
              <a:t>Nombre </a:t>
            </a:r>
            <a:r>
              <a:rPr dirty="0" spc="-5"/>
              <a:t>del agente</a:t>
            </a:r>
            <a:r>
              <a:rPr dirty="0" sz="1800" spc="-5">
                <a:latin typeface="Cambria Math"/>
                <a:cs typeface="Cambria Math"/>
              </a:rPr>
              <a:t>⋅ </a:t>
            </a:r>
            <a:r>
              <a:rPr dirty="0" spc="-5"/>
              <a:t>(123)</a:t>
            </a:r>
            <a:r>
              <a:rPr dirty="0" spc="55"/>
              <a:t> </a:t>
            </a:r>
            <a:r>
              <a:rPr dirty="0" spc="-10"/>
              <a:t>456-7890</a:t>
            </a:r>
            <a:endParaRPr sz="1800">
              <a:latin typeface="Cambria Math"/>
              <a:cs typeface="Cambria Math"/>
            </a:endParaRPr>
          </a:p>
        </p:txBody>
      </p:sp>
      <p:sp>
        <p:nvSpPr>
          <p:cNvPr id="9" name="object 9"/>
          <p:cNvSpPr txBox="1">
            <a:spLocks noGrp="1"/>
          </p:cNvSpPr>
          <p:nvPr>
            <p:ph type="title"/>
          </p:nvPr>
        </p:nvSpPr>
        <p:spPr>
          <a:xfrm>
            <a:off x="737488" y="763663"/>
            <a:ext cx="5832475" cy="867410"/>
          </a:xfrm>
          <a:prstGeom prst="rect"/>
        </p:spPr>
        <p:txBody>
          <a:bodyPr wrap="square" lIns="0" tIns="36194" rIns="0" bIns="0" rtlCol="0" vert="horz">
            <a:spAutoFit/>
          </a:bodyPr>
          <a:lstStyle/>
          <a:p>
            <a:pPr marL="27305" marR="10795" indent="-15240">
              <a:lnSpc>
                <a:spcPts val="3270"/>
              </a:lnSpc>
              <a:spcBef>
                <a:spcPts val="284"/>
              </a:spcBef>
            </a:pPr>
            <a:r>
              <a:rPr dirty="0" sz="2800" spc="-75">
                <a:solidFill>
                  <a:srgbClr val="1E1E1E"/>
                </a:solidFill>
              </a:rPr>
              <a:t>Un </a:t>
            </a:r>
            <a:r>
              <a:rPr dirty="0" sz="2800" spc="-130">
                <a:solidFill>
                  <a:srgbClr val="1E1E1E"/>
                </a:solidFill>
              </a:rPr>
              <a:t>recurso </a:t>
            </a:r>
            <a:r>
              <a:rPr dirty="0" sz="2800" spc="-75">
                <a:solidFill>
                  <a:srgbClr val="1E1E1E"/>
                </a:solidFill>
              </a:rPr>
              <a:t>en el </a:t>
            </a:r>
            <a:r>
              <a:rPr dirty="0" sz="2800" spc="-100">
                <a:solidFill>
                  <a:srgbClr val="1E1E1E"/>
                </a:solidFill>
              </a:rPr>
              <a:t>que </a:t>
            </a:r>
            <a:r>
              <a:rPr dirty="0" sz="2800" spc="-120">
                <a:solidFill>
                  <a:srgbClr val="1E1E1E"/>
                </a:solidFill>
              </a:rPr>
              <a:t>puede </a:t>
            </a:r>
            <a:r>
              <a:rPr dirty="0" sz="2800" spc="-130">
                <a:solidFill>
                  <a:srgbClr val="1E1E1E"/>
                </a:solidFill>
              </a:rPr>
              <a:t>confiar </a:t>
            </a:r>
            <a:r>
              <a:rPr dirty="0" sz="2800">
                <a:solidFill>
                  <a:srgbClr val="1E1E1E"/>
                </a:solidFill>
              </a:rPr>
              <a:t>y </a:t>
            </a:r>
            <a:r>
              <a:rPr dirty="0" sz="2800" spc="-150">
                <a:solidFill>
                  <a:srgbClr val="1E1E1E"/>
                </a:solidFill>
              </a:rPr>
              <a:t>un  </a:t>
            </a:r>
            <a:r>
              <a:rPr dirty="0" sz="2800" spc="-135">
                <a:solidFill>
                  <a:srgbClr val="1E1E1E"/>
                </a:solidFill>
              </a:rPr>
              <a:t>compromiso</a:t>
            </a:r>
            <a:r>
              <a:rPr dirty="0" sz="2800" spc="-300">
                <a:solidFill>
                  <a:srgbClr val="1E1E1E"/>
                </a:solidFill>
              </a:rPr>
              <a:t> </a:t>
            </a:r>
            <a:r>
              <a:rPr dirty="0" sz="2800" spc="-100">
                <a:solidFill>
                  <a:srgbClr val="1E1E1E"/>
                </a:solidFill>
              </a:rPr>
              <a:t>con</a:t>
            </a:r>
            <a:r>
              <a:rPr dirty="0" sz="2800" spc="-300">
                <a:solidFill>
                  <a:srgbClr val="1E1E1E"/>
                </a:solidFill>
              </a:rPr>
              <a:t> </a:t>
            </a:r>
            <a:r>
              <a:rPr dirty="0" sz="2800" spc="-75">
                <a:solidFill>
                  <a:srgbClr val="1E1E1E"/>
                </a:solidFill>
              </a:rPr>
              <a:t>el</a:t>
            </a:r>
            <a:r>
              <a:rPr dirty="0" sz="2800" spc="-300">
                <a:solidFill>
                  <a:srgbClr val="1E1E1E"/>
                </a:solidFill>
              </a:rPr>
              <a:t> </a:t>
            </a:r>
            <a:r>
              <a:rPr dirty="0" sz="2800" spc="-100">
                <a:solidFill>
                  <a:srgbClr val="1E1E1E"/>
                </a:solidFill>
              </a:rPr>
              <a:t>que</a:t>
            </a:r>
            <a:r>
              <a:rPr dirty="0" sz="2800" spc="-300">
                <a:solidFill>
                  <a:srgbClr val="1E1E1E"/>
                </a:solidFill>
              </a:rPr>
              <a:t> </a:t>
            </a:r>
            <a:r>
              <a:rPr dirty="0" sz="2800" spc="-120">
                <a:solidFill>
                  <a:srgbClr val="1E1E1E"/>
                </a:solidFill>
              </a:rPr>
              <a:t>puede</a:t>
            </a:r>
            <a:r>
              <a:rPr dirty="0" sz="2800" spc="-300">
                <a:solidFill>
                  <a:srgbClr val="1E1E1E"/>
                </a:solidFill>
              </a:rPr>
              <a:t> </a:t>
            </a:r>
            <a:r>
              <a:rPr dirty="0" sz="2800" spc="-150">
                <a:solidFill>
                  <a:srgbClr val="1E1E1E"/>
                </a:solidFill>
              </a:rPr>
              <a:t>contar</a:t>
            </a:r>
            <a:endParaRPr sz="2800"/>
          </a:p>
        </p:txBody>
      </p:sp>
      <p:sp>
        <p:nvSpPr>
          <p:cNvPr id="10" name="object 10"/>
          <p:cNvSpPr txBox="1"/>
          <p:nvPr/>
        </p:nvSpPr>
        <p:spPr>
          <a:xfrm>
            <a:off x="789812" y="2034526"/>
            <a:ext cx="6261735" cy="4932680"/>
          </a:xfrm>
          <a:prstGeom prst="rect">
            <a:avLst/>
          </a:prstGeom>
        </p:spPr>
        <p:txBody>
          <a:bodyPr wrap="square" lIns="0" tIns="12700" rIns="0" bIns="0" rtlCol="0" vert="horz">
            <a:spAutoFit/>
          </a:bodyPr>
          <a:lstStyle/>
          <a:p>
            <a:pPr marL="12700" marR="153035">
              <a:lnSpc>
                <a:spcPct val="100000"/>
              </a:lnSpc>
              <a:spcBef>
                <a:spcPts val="100"/>
              </a:spcBef>
            </a:pPr>
            <a:r>
              <a:rPr dirty="0" sz="1400">
                <a:solidFill>
                  <a:srgbClr val="101010"/>
                </a:solidFill>
                <a:latin typeface="Arial"/>
                <a:cs typeface="Arial"/>
              </a:rPr>
              <a:t>A lo largo de esta guía, he compartido el proceso de venta de una casa de  principio a fin con un montón de estrategias experimentadas y</a:t>
            </a:r>
            <a:r>
              <a:rPr dirty="0" sz="1400" spc="-95">
                <a:solidFill>
                  <a:srgbClr val="101010"/>
                </a:solidFill>
                <a:latin typeface="Arial"/>
                <a:cs typeface="Arial"/>
              </a:rPr>
              <a:t> </a:t>
            </a:r>
            <a:r>
              <a:rPr dirty="0" sz="1400">
                <a:solidFill>
                  <a:srgbClr val="101010"/>
                </a:solidFill>
                <a:latin typeface="Arial"/>
                <a:cs typeface="Arial"/>
              </a:rPr>
              <a:t>conocimientos  para ayudarle a tomar las mejores y más informadas decisiones para usted y  su</a:t>
            </a:r>
            <a:r>
              <a:rPr dirty="0" sz="1400" spc="-5">
                <a:solidFill>
                  <a:srgbClr val="101010"/>
                </a:solidFill>
                <a:latin typeface="Arial"/>
                <a:cs typeface="Arial"/>
              </a:rPr>
              <a:t> </a:t>
            </a:r>
            <a:r>
              <a:rPr dirty="0" sz="1400">
                <a:solidFill>
                  <a:srgbClr val="101010"/>
                </a:solidFill>
                <a:latin typeface="Arial"/>
                <a:cs typeface="Arial"/>
              </a:rPr>
              <a:t>familia.</a:t>
            </a:r>
            <a:endParaRPr sz="1400">
              <a:latin typeface="Arial"/>
              <a:cs typeface="Arial"/>
            </a:endParaRPr>
          </a:p>
          <a:p>
            <a:pPr>
              <a:lnSpc>
                <a:spcPct val="100000"/>
              </a:lnSpc>
              <a:spcBef>
                <a:spcPts val="10"/>
              </a:spcBef>
            </a:pPr>
            <a:endParaRPr sz="1450">
              <a:latin typeface="Times New Roman"/>
              <a:cs typeface="Times New Roman"/>
            </a:endParaRPr>
          </a:p>
          <a:p>
            <a:pPr marL="12700" marR="84455">
              <a:lnSpc>
                <a:spcPct val="100000"/>
              </a:lnSpc>
            </a:pPr>
            <a:r>
              <a:rPr dirty="0" sz="1400">
                <a:solidFill>
                  <a:srgbClr val="101010"/>
                </a:solidFill>
                <a:latin typeface="Arial"/>
                <a:cs typeface="Arial"/>
              </a:rPr>
              <a:t>Quiero que sepas que tienes mi compromiso de ser un recurso de confianza  con el que puedes contar para ayudarte a navegar de forma experta</a:t>
            </a:r>
            <a:r>
              <a:rPr dirty="0" sz="1400" spc="-100">
                <a:solidFill>
                  <a:srgbClr val="101010"/>
                </a:solidFill>
                <a:latin typeface="Arial"/>
                <a:cs typeface="Arial"/>
              </a:rPr>
              <a:t> </a:t>
            </a:r>
            <a:r>
              <a:rPr dirty="0" sz="1400">
                <a:solidFill>
                  <a:srgbClr val="101010"/>
                </a:solidFill>
                <a:latin typeface="Arial"/>
                <a:cs typeface="Arial"/>
              </a:rPr>
              <a:t>cualquier  pregunta o necesidad</a:t>
            </a:r>
            <a:r>
              <a:rPr dirty="0" sz="1400" spc="-5">
                <a:solidFill>
                  <a:srgbClr val="101010"/>
                </a:solidFill>
                <a:latin typeface="Arial"/>
                <a:cs typeface="Arial"/>
              </a:rPr>
              <a:t> </a:t>
            </a:r>
            <a:r>
              <a:rPr dirty="0" sz="1400">
                <a:solidFill>
                  <a:srgbClr val="101010"/>
                </a:solidFill>
                <a:latin typeface="Arial"/>
                <a:cs typeface="Arial"/>
              </a:rPr>
              <a:t>inmobiliaria.</a:t>
            </a:r>
            <a:endParaRPr sz="1400">
              <a:latin typeface="Arial"/>
              <a:cs typeface="Arial"/>
            </a:endParaRPr>
          </a:p>
          <a:p>
            <a:pPr>
              <a:lnSpc>
                <a:spcPct val="100000"/>
              </a:lnSpc>
              <a:spcBef>
                <a:spcPts val="15"/>
              </a:spcBef>
            </a:pPr>
            <a:endParaRPr sz="1450">
              <a:latin typeface="Times New Roman"/>
              <a:cs typeface="Times New Roman"/>
            </a:endParaRPr>
          </a:p>
          <a:p>
            <a:pPr marL="12700" marR="5080">
              <a:lnSpc>
                <a:spcPct val="100000"/>
              </a:lnSpc>
            </a:pPr>
            <a:r>
              <a:rPr dirty="0" sz="1400">
                <a:solidFill>
                  <a:srgbClr val="101010"/>
                </a:solidFill>
                <a:latin typeface="Arial"/>
                <a:cs typeface="Arial"/>
              </a:rPr>
              <a:t>Mi objetivo es su objetivo. Ayudarle a vender su casa por el mejor precio  posible y los términos más favorables en el menor tiempo posible con la</a:t>
            </a:r>
            <a:r>
              <a:rPr dirty="0" sz="1400" spc="-95">
                <a:solidFill>
                  <a:srgbClr val="101010"/>
                </a:solidFill>
                <a:latin typeface="Arial"/>
                <a:cs typeface="Arial"/>
              </a:rPr>
              <a:t> </a:t>
            </a:r>
            <a:r>
              <a:rPr dirty="0" sz="1400">
                <a:solidFill>
                  <a:srgbClr val="101010"/>
                </a:solidFill>
                <a:latin typeface="Arial"/>
                <a:cs typeface="Arial"/>
              </a:rPr>
              <a:t>menor  cantidad de estrés. Luego ayudarle a pasar a su siguiente nivel en la vida, sea  lo que sea. De eso se trata la contratación de un profesional. Ahorrarle a su  familia tiempo, estrés y retorno de la</a:t>
            </a:r>
            <a:r>
              <a:rPr dirty="0" sz="1400" spc="-15">
                <a:solidFill>
                  <a:srgbClr val="101010"/>
                </a:solidFill>
                <a:latin typeface="Arial"/>
                <a:cs typeface="Arial"/>
              </a:rPr>
              <a:t> </a:t>
            </a:r>
            <a:r>
              <a:rPr dirty="0" sz="1400">
                <a:solidFill>
                  <a:srgbClr val="101010"/>
                </a:solidFill>
                <a:latin typeface="Arial"/>
                <a:cs typeface="Arial"/>
              </a:rPr>
              <a:t>inversión.</a:t>
            </a:r>
            <a:endParaRPr sz="1400">
              <a:latin typeface="Arial"/>
              <a:cs typeface="Arial"/>
            </a:endParaRPr>
          </a:p>
          <a:p>
            <a:pPr>
              <a:lnSpc>
                <a:spcPct val="100000"/>
              </a:lnSpc>
              <a:spcBef>
                <a:spcPts val="10"/>
              </a:spcBef>
            </a:pPr>
            <a:endParaRPr sz="1450">
              <a:latin typeface="Times New Roman"/>
              <a:cs typeface="Times New Roman"/>
            </a:endParaRPr>
          </a:p>
          <a:p>
            <a:pPr algn="just" marL="12700" marR="44450">
              <a:lnSpc>
                <a:spcPct val="100000"/>
              </a:lnSpc>
            </a:pPr>
            <a:r>
              <a:rPr dirty="0" sz="1400">
                <a:solidFill>
                  <a:srgbClr val="101010"/>
                </a:solidFill>
                <a:latin typeface="Arial"/>
                <a:cs typeface="Arial"/>
              </a:rPr>
              <a:t>Usted también tiene mi compromiso de mantenerse en contacto,</a:t>
            </a:r>
            <a:r>
              <a:rPr dirty="0" sz="1400" spc="-100">
                <a:solidFill>
                  <a:srgbClr val="101010"/>
                </a:solidFill>
                <a:latin typeface="Arial"/>
                <a:cs typeface="Arial"/>
              </a:rPr>
              <a:t> </a:t>
            </a:r>
            <a:r>
              <a:rPr dirty="0" sz="1400">
                <a:solidFill>
                  <a:srgbClr val="101010"/>
                </a:solidFill>
                <a:latin typeface="Arial"/>
                <a:cs typeface="Arial"/>
              </a:rPr>
              <a:t>regularmente  llegar a cabo con la información relevante e importante del mercado y el</a:t>
            </a:r>
            <a:r>
              <a:rPr dirty="0" sz="1400" spc="-100">
                <a:solidFill>
                  <a:srgbClr val="101010"/>
                </a:solidFill>
                <a:latin typeface="Arial"/>
                <a:cs typeface="Arial"/>
              </a:rPr>
              <a:t> </a:t>
            </a:r>
            <a:r>
              <a:rPr dirty="0" sz="1400">
                <a:solidFill>
                  <a:srgbClr val="101010"/>
                </a:solidFill>
                <a:latin typeface="Arial"/>
                <a:cs typeface="Arial"/>
              </a:rPr>
              <a:t>barrio  y hacerme disponible para servirle en todo lo que</a:t>
            </a:r>
            <a:r>
              <a:rPr dirty="0" sz="1400" spc="-20">
                <a:solidFill>
                  <a:srgbClr val="101010"/>
                </a:solidFill>
                <a:latin typeface="Arial"/>
                <a:cs typeface="Arial"/>
              </a:rPr>
              <a:t> </a:t>
            </a:r>
            <a:r>
              <a:rPr dirty="0" sz="1400">
                <a:solidFill>
                  <a:srgbClr val="101010"/>
                </a:solidFill>
                <a:latin typeface="Arial"/>
                <a:cs typeface="Arial"/>
              </a:rPr>
              <a:t>pueda.</a:t>
            </a:r>
            <a:endParaRPr sz="1400">
              <a:latin typeface="Arial"/>
              <a:cs typeface="Arial"/>
            </a:endParaRPr>
          </a:p>
          <a:p>
            <a:pPr>
              <a:lnSpc>
                <a:spcPct val="100000"/>
              </a:lnSpc>
              <a:spcBef>
                <a:spcPts val="15"/>
              </a:spcBef>
            </a:pPr>
            <a:endParaRPr sz="1450">
              <a:latin typeface="Times New Roman"/>
              <a:cs typeface="Times New Roman"/>
            </a:endParaRPr>
          </a:p>
          <a:p>
            <a:pPr marL="12700" marR="114935">
              <a:lnSpc>
                <a:spcPct val="100000"/>
              </a:lnSpc>
            </a:pPr>
            <a:r>
              <a:rPr dirty="0" sz="1400">
                <a:solidFill>
                  <a:srgbClr val="101010"/>
                </a:solidFill>
                <a:latin typeface="Arial"/>
                <a:cs typeface="Arial"/>
              </a:rPr>
              <a:t>Si usted está listo para dar los siguientes pasos, estoy listo para ser su guía</a:t>
            </a:r>
            <a:r>
              <a:rPr dirty="0" sz="1400" spc="-100">
                <a:solidFill>
                  <a:srgbClr val="101010"/>
                </a:solidFill>
                <a:latin typeface="Arial"/>
                <a:cs typeface="Arial"/>
              </a:rPr>
              <a:t> </a:t>
            </a:r>
            <a:r>
              <a:rPr dirty="0" sz="1400">
                <a:solidFill>
                  <a:srgbClr val="101010"/>
                </a:solidFill>
                <a:latin typeface="Arial"/>
                <a:cs typeface="Arial"/>
              </a:rPr>
              <a:t>y  defensor.</a:t>
            </a:r>
            <a:endParaRPr sz="1400">
              <a:latin typeface="Arial"/>
              <a:cs typeface="Arial"/>
            </a:endParaRPr>
          </a:p>
          <a:p>
            <a:pPr>
              <a:lnSpc>
                <a:spcPct val="100000"/>
              </a:lnSpc>
              <a:spcBef>
                <a:spcPts val="10"/>
              </a:spcBef>
            </a:pPr>
            <a:endParaRPr sz="1450">
              <a:latin typeface="Times New Roman"/>
              <a:cs typeface="Times New Roman"/>
            </a:endParaRPr>
          </a:p>
          <a:p>
            <a:pPr marL="12700">
              <a:lnSpc>
                <a:spcPct val="100000"/>
              </a:lnSpc>
            </a:pPr>
            <a:r>
              <a:rPr dirty="0" sz="1400">
                <a:solidFill>
                  <a:srgbClr val="101010"/>
                </a:solidFill>
                <a:latin typeface="Arial"/>
                <a:cs typeface="Arial"/>
              </a:rPr>
              <a:t>¡Gracias por el</a:t>
            </a:r>
            <a:r>
              <a:rPr dirty="0" sz="1400" spc="-5">
                <a:solidFill>
                  <a:srgbClr val="101010"/>
                </a:solidFill>
                <a:latin typeface="Arial"/>
                <a:cs typeface="Arial"/>
              </a:rPr>
              <a:t> </a:t>
            </a:r>
            <a:r>
              <a:rPr dirty="0" sz="1400">
                <a:solidFill>
                  <a:srgbClr val="101010"/>
                </a:solidFill>
                <a:latin typeface="Arial"/>
                <a:cs typeface="Arial"/>
              </a:rPr>
              <a:t>privilegio!</a:t>
            </a:r>
            <a:endParaRPr sz="1400">
              <a:latin typeface="Arial"/>
              <a:cs typeface="Arial"/>
            </a:endParaRPr>
          </a:p>
        </p:txBody>
      </p:sp>
      <p:sp>
        <p:nvSpPr>
          <p:cNvPr id="11" name="object 11"/>
          <p:cNvSpPr txBox="1"/>
          <p:nvPr/>
        </p:nvSpPr>
        <p:spPr>
          <a:xfrm>
            <a:off x="3062732" y="8010880"/>
            <a:ext cx="1637030" cy="939800"/>
          </a:xfrm>
          <a:prstGeom prst="rect">
            <a:avLst/>
          </a:prstGeom>
        </p:spPr>
        <p:txBody>
          <a:bodyPr wrap="square" lIns="0" tIns="12700" rIns="0" bIns="0" rtlCol="0" vert="horz">
            <a:spAutoFit/>
          </a:bodyPr>
          <a:lstStyle/>
          <a:p>
            <a:pPr marL="12700">
              <a:lnSpc>
                <a:spcPct val="100000"/>
              </a:lnSpc>
              <a:spcBef>
                <a:spcPts val="100"/>
              </a:spcBef>
            </a:pPr>
            <a:r>
              <a:rPr dirty="0" sz="6000" spc="-200">
                <a:solidFill>
                  <a:srgbClr val="877874"/>
                </a:solidFill>
                <a:latin typeface="Times New Roman"/>
                <a:cs typeface="Times New Roman"/>
              </a:rPr>
              <a:t>-------</a:t>
            </a:r>
            <a:endParaRPr sz="6000">
              <a:latin typeface="Times New Roman"/>
              <a:cs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0"/>
            <a:ext cx="7771790" cy="8275023"/>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2275439" y="2671292"/>
            <a:ext cx="3221513" cy="3221507"/>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2072246" y="2468092"/>
            <a:ext cx="3627916" cy="3666016"/>
          </a:xfrm>
          <a:prstGeom prst="rect">
            <a:avLst/>
          </a:prstGeom>
          <a:blipFill>
            <a:blip r:embed="rId4" cstate="print"/>
            <a:stretch>
              <a:fillRect/>
            </a:stretch>
          </a:blipFill>
        </p:spPr>
        <p:txBody>
          <a:bodyPr wrap="square" lIns="0" tIns="0" rIns="0" bIns="0" rtlCol="0"/>
          <a:lstStyle/>
          <a:p/>
        </p:txBody>
      </p:sp>
      <p:sp>
        <p:nvSpPr>
          <p:cNvPr id="5" name="object 5"/>
          <p:cNvSpPr txBox="1"/>
          <p:nvPr/>
        </p:nvSpPr>
        <p:spPr>
          <a:xfrm>
            <a:off x="355168" y="6498767"/>
            <a:ext cx="1808480" cy="726440"/>
          </a:xfrm>
          <a:prstGeom prst="rect">
            <a:avLst/>
          </a:prstGeom>
        </p:spPr>
        <p:txBody>
          <a:bodyPr wrap="square" lIns="0" tIns="12065" rIns="0" bIns="0" rtlCol="0" vert="horz">
            <a:spAutoFit/>
          </a:bodyPr>
          <a:lstStyle/>
          <a:p>
            <a:pPr marL="12700">
              <a:lnSpc>
                <a:spcPct val="100000"/>
              </a:lnSpc>
              <a:spcBef>
                <a:spcPts val="95"/>
              </a:spcBef>
            </a:pPr>
            <a:r>
              <a:rPr dirty="0" sz="2300" spc="-10" b="1">
                <a:solidFill>
                  <a:srgbClr val="B9A99A"/>
                </a:solidFill>
                <a:latin typeface="Arial"/>
                <a:cs typeface="Arial"/>
              </a:rPr>
              <a:t>Nombre</a:t>
            </a:r>
            <a:r>
              <a:rPr dirty="0" sz="2300" spc="-55" b="1">
                <a:solidFill>
                  <a:srgbClr val="B9A99A"/>
                </a:solidFill>
                <a:latin typeface="Arial"/>
                <a:cs typeface="Arial"/>
              </a:rPr>
              <a:t> </a:t>
            </a:r>
            <a:r>
              <a:rPr dirty="0" sz="2300" spc="-10" b="1">
                <a:solidFill>
                  <a:srgbClr val="B9A99A"/>
                </a:solidFill>
                <a:latin typeface="Arial"/>
                <a:cs typeface="Arial"/>
              </a:rPr>
              <a:t>aquí</a:t>
            </a:r>
            <a:endParaRPr sz="2300">
              <a:latin typeface="Arial"/>
              <a:cs typeface="Arial"/>
            </a:endParaRPr>
          </a:p>
          <a:p>
            <a:pPr marL="12700">
              <a:lnSpc>
                <a:spcPct val="100000"/>
              </a:lnSpc>
            </a:pPr>
            <a:r>
              <a:rPr dirty="0" sz="2300" spc="-5" i="1">
                <a:solidFill>
                  <a:srgbClr val="FFFFFF"/>
                </a:solidFill>
                <a:latin typeface="Arial"/>
                <a:cs typeface="Arial"/>
              </a:rPr>
              <a:t>Título</a:t>
            </a:r>
            <a:r>
              <a:rPr dirty="0" sz="2300" spc="-15" i="1">
                <a:solidFill>
                  <a:srgbClr val="FFFFFF"/>
                </a:solidFill>
                <a:latin typeface="Arial"/>
                <a:cs typeface="Arial"/>
              </a:rPr>
              <a:t> </a:t>
            </a:r>
            <a:r>
              <a:rPr dirty="0" sz="2300" spc="-10" i="1">
                <a:solidFill>
                  <a:srgbClr val="FFFFFF"/>
                </a:solidFill>
                <a:latin typeface="Arial"/>
                <a:cs typeface="Arial"/>
              </a:rPr>
              <a:t>aquí</a:t>
            </a:r>
            <a:endParaRPr sz="2300">
              <a:latin typeface="Arial"/>
              <a:cs typeface="Arial"/>
            </a:endParaRPr>
          </a:p>
        </p:txBody>
      </p:sp>
      <p:sp>
        <p:nvSpPr>
          <p:cNvPr id="6" name="object 6"/>
          <p:cNvSpPr/>
          <p:nvPr/>
        </p:nvSpPr>
        <p:spPr>
          <a:xfrm>
            <a:off x="6632867" y="8775700"/>
            <a:ext cx="1047753" cy="698499"/>
          </a:xfrm>
          <a:prstGeom prst="rect">
            <a:avLst/>
          </a:prstGeom>
          <a:blipFill>
            <a:blip r:embed="rId5" cstate="print"/>
            <a:stretch>
              <a:fillRect/>
            </a:stretch>
          </a:blipFill>
        </p:spPr>
        <p:txBody>
          <a:bodyPr wrap="square" lIns="0" tIns="0" rIns="0" bIns="0" rtlCol="0"/>
          <a:lstStyle/>
          <a:p/>
        </p:txBody>
      </p:sp>
      <p:sp>
        <p:nvSpPr>
          <p:cNvPr id="7" name="object 7"/>
          <p:cNvSpPr txBox="1"/>
          <p:nvPr/>
        </p:nvSpPr>
        <p:spPr>
          <a:xfrm>
            <a:off x="137756" y="7884731"/>
            <a:ext cx="3474085" cy="269875"/>
          </a:xfrm>
          <a:prstGeom prst="rect">
            <a:avLst/>
          </a:prstGeom>
        </p:spPr>
        <p:txBody>
          <a:bodyPr wrap="square" lIns="0" tIns="12700" rIns="0" bIns="0" rtlCol="0" vert="horz">
            <a:spAutoFit/>
          </a:bodyPr>
          <a:lstStyle/>
          <a:p>
            <a:pPr marL="12700">
              <a:lnSpc>
                <a:spcPct val="100000"/>
              </a:lnSpc>
              <a:spcBef>
                <a:spcPts val="100"/>
              </a:spcBef>
            </a:pPr>
            <a:r>
              <a:rPr dirty="0" sz="1600" b="1">
                <a:solidFill>
                  <a:srgbClr val="B9A89A"/>
                </a:solidFill>
                <a:latin typeface="Arial"/>
                <a:cs typeface="Arial"/>
              </a:rPr>
              <a:t>Encuéntrame </a:t>
            </a:r>
            <a:r>
              <a:rPr dirty="0" sz="1600" spc="-5" b="1">
                <a:solidFill>
                  <a:srgbClr val="B9A89A"/>
                </a:solidFill>
                <a:latin typeface="Arial"/>
                <a:cs typeface="Arial"/>
              </a:rPr>
              <a:t>en </a:t>
            </a:r>
            <a:r>
              <a:rPr dirty="0" sz="1600" b="1">
                <a:solidFill>
                  <a:srgbClr val="B9A89A"/>
                </a:solidFill>
                <a:latin typeface="Arial"/>
                <a:cs typeface="Arial"/>
              </a:rPr>
              <a:t>las </a:t>
            </a:r>
            <a:r>
              <a:rPr dirty="0" sz="1600" spc="-5" b="1">
                <a:solidFill>
                  <a:srgbClr val="B9A89A"/>
                </a:solidFill>
                <a:latin typeface="Arial"/>
                <a:cs typeface="Arial"/>
              </a:rPr>
              <a:t>redes</a:t>
            </a:r>
            <a:r>
              <a:rPr dirty="0" sz="1600" spc="-50" b="1">
                <a:solidFill>
                  <a:srgbClr val="B9A89A"/>
                </a:solidFill>
                <a:latin typeface="Arial"/>
                <a:cs typeface="Arial"/>
              </a:rPr>
              <a:t> </a:t>
            </a:r>
            <a:r>
              <a:rPr dirty="0" sz="1600" spc="-5" b="1">
                <a:solidFill>
                  <a:srgbClr val="B9A89A"/>
                </a:solidFill>
                <a:latin typeface="Arial"/>
                <a:cs typeface="Arial"/>
              </a:rPr>
              <a:t>sociales:</a:t>
            </a:r>
            <a:endParaRPr sz="1600">
              <a:latin typeface="Arial"/>
              <a:cs typeface="Arial"/>
            </a:endParaRPr>
          </a:p>
        </p:txBody>
      </p:sp>
      <p:sp>
        <p:nvSpPr>
          <p:cNvPr id="8" name="object 8"/>
          <p:cNvSpPr/>
          <p:nvPr/>
        </p:nvSpPr>
        <p:spPr>
          <a:xfrm>
            <a:off x="279400" y="8457354"/>
            <a:ext cx="698499" cy="698494"/>
          </a:xfrm>
          <a:prstGeom prst="rect">
            <a:avLst/>
          </a:prstGeom>
          <a:blipFill>
            <a:blip r:embed="rId6" cstate="print"/>
            <a:stretch>
              <a:fillRect/>
            </a:stretch>
          </a:blipFill>
        </p:spPr>
        <p:txBody>
          <a:bodyPr wrap="square" lIns="0" tIns="0" rIns="0" bIns="0" rtlCol="0"/>
          <a:lstStyle/>
          <a:p/>
        </p:txBody>
      </p:sp>
      <p:sp>
        <p:nvSpPr>
          <p:cNvPr id="9" name="object 9"/>
          <p:cNvSpPr/>
          <p:nvPr/>
        </p:nvSpPr>
        <p:spPr>
          <a:xfrm>
            <a:off x="2553542" y="9167907"/>
            <a:ext cx="698496" cy="701490"/>
          </a:xfrm>
          <a:prstGeom prst="rect">
            <a:avLst/>
          </a:prstGeom>
          <a:blipFill>
            <a:blip r:embed="rId7" cstate="print"/>
            <a:stretch>
              <a:fillRect/>
            </a:stretch>
          </a:blipFill>
        </p:spPr>
        <p:txBody>
          <a:bodyPr wrap="square" lIns="0" tIns="0" rIns="0" bIns="0" rtlCol="0"/>
          <a:lstStyle/>
          <a:p/>
        </p:txBody>
      </p:sp>
      <p:sp>
        <p:nvSpPr>
          <p:cNvPr id="10" name="object 10"/>
          <p:cNvSpPr/>
          <p:nvPr/>
        </p:nvSpPr>
        <p:spPr>
          <a:xfrm>
            <a:off x="292100" y="9207499"/>
            <a:ext cx="698499" cy="698499"/>
          </a:xfrm>
          <a:prstGeom prst="rect">
            <a:avLst/>
          </a:prstGeom>
          <a:blipFill>
            <a:blip r:embed="rId8" cstate="print"/>
            <a:stretch>
              <a:fillRect/>
            </a:stretch>
          </a:blipFill>
        </p:spPr>
        <p:txBody>
          <a:bodyPr wrap="square" lIns="0" tIns="0" rIns="0" bIns="0" rtlCol="0"/>
          <a:lstStyle/>
          <a:p/>
        </p:txBody>
      </p:sp>
      <p:sp>
        <p:nvSpPr>
          <p:cNvPr id="11" name="object 11"/>
          <p:cNvSpPr/>
          <p:nvPr/>
        </p:nvSpPr>
        <p:spPr>
          <a:xfrm>
            <a:off x="4708482" y="8418620"/>
            <a:ext cx="698505" cy="698505"/>
          </a:xfrm>
          <a:prstGeom prst="rect">
            <a:avLst/>
          </a:prstGeom>
          <a:blipFill>
            <a:blip r:embed="rId9" cstate="print"/>
            <a:stretch>
              <a:fillRect/>
            </a:stretch>
          </a:blipFill>
        </p:spPr>
        <p:txBody>
          <a:bodyPr wrap="square" lIns="0" tIns="0" rIns="0" bIns="0" rtlCol="0"/>
          <a:lstStyle/>
          <a:p/>
        </p:txBody>
      </p:sp>
      <p:sp>
        <p:nvSpPr>
          <p:cNvPr id="12" name="object 12"/>
          <p:cNvSpPr/>
          <p:nvPr/>
        </p:nvSpPr>
        <p:spPr>
          <a:xfrm>
            <a:off x="2552700" y="8418412"/>
            <a:ext cx="700188" cy="700187"/>
          </a:xfrm>
          <a:prstGeom prst="rect">
            <a:avLst/>
          </a:prstGeom>
          <a:blipFill>
            <a:blip r:embed="rId10" cstate="print"/>
            <a:stretch>
              <a:fillRect/>
            </a:stretch>
          </a:blipFill>
        </p:spPr>
        <p:txBody>
          <a:bodyPr wrap="square" lIns="0" tIns="0" rIns="0" bIns="0" rtlCol="0"/>
          <a:lstStyle/>
          <a:p/>
        </p:txBody>
      </p:sp>
      <p:sp>
        <p:nvSpPr>
          <p:cNvPr id="13" name="object 13"/>
          <p:cNvSpPr txBox="1"/>
          <p:nvPr/>
        </p:nvSpPr>
        <p:spPr>
          <a:xfrm>
            <a:off x="5035778" y="6368770"/>
            <a:ext cx="2277745" cy="1397000"/>
          </a:xfrm>
          <a:prstGeom prst="rect">
            <a:avLst/>
          </a:prstGeom>
        </p:spPr>
        <p:txBody>
          <a:bodyPr wrap="square" lIns="0" tIns="12700" rIns="0" bIns="0" rtlCol="0" vert="horz">
            <a:spAutoFit/>
          </a:bodyPr>
          <a:lstStyle/>
          <a:p>
            <a:pPr algn="r" marL="23495" marR="5080" indent="-11430">
              <a:lnSpc>
                <a:spcPct val="100000"/>
              </a:lnSpc>
              <a:spcBef>
                <a:spcPts val="100"/>
              </a:spcBef>
            </a:pPr>
            <a:r>
              <a:rPr dirty="0" sz="1800" b="1">
                <a:solidFill>
                  <a:srgbClr val="FFFFFF"/>
                </a:solidFill>
                <a:latin typeface="Arial"/>
                <a:cs typeface="Arial"/>
              </a:rPr>
              <a:t>Nombre de</a:t>
            </a:r>
            <a:r>
              <a:rPr dirty="0" sz="1800" spc="-75" b="1">
                <a:solidFill>
                  <a:srgbClr val="FFFFFF"/>
                </a:solidFill>
                <a:latin typeface="Arial"/>
                <a:cs typeface="Arial"/>
              </a:rPr>
              <a:t> </a:t>
            </a:r>
            <a:r>
              <a:rPr dirty="0" sz="1800" b="1">
                <a:solidFill>
                  <a:srgbClr val="FFFFFF"/>
                </a:solidFill>
                <a:latin typeface="Arial"/>
                <a:cs typeface="Arial"/>
              </a:rPr>
              <a:t>la</a:t>
            </a:r>
            <a:r>
              <a:rPr dirty="0" sz="1800" spc="-30" b="1">
                <a:solidFill>
                  <a:srgbClr val="FFFFFF"/>
                </a:solidFill>
                <a:latin typeface="Arial"/>
                <a:cs typeface="Arial"/>
              </a:rPr>
              <a:t> </a:t>
            </a:r>
            <a:r>
              <a:rPr dirty="0" sz="1800" b="1">
                <a:solidFill>
                  <a:srgbClr val="FFFFFF"/>
                </a:solidFill>
                <a:latin typeface="Arial"/>
                <a:cs typeface="Arial"/>
              </a:rPr>
              <a:t>oficina  </a:t>
            </a:r>
            <a:r>
              <a:rPr dirty="0" sz="1800">
                <a:solidFill>
                  <a:srgbClr val="B9A89A"/>
                </a:solidFill>
                <a:latin typeface="Arial"/>
                <a:cs typeface="Arial"/>
              </a:rPr>
              <a:t>Dirección de</a:t>
            </a:r>
            <a:r>
              <a:rPr dirty="0" sz="1800" spc="-80">
                <a:solidFill>
                  <a:srgbClr val="B9A89A"/>
                </a:solidFill>
                <a:latin typeface="Arial"/>
                <a:cs typeface="Arial"/>
              </a:rPr>
              <a:t> </a:t>
            </a:r>
            <a:r>
              <a:rPr dirty="0" sz="1800">
                <a:solidFill>
                  <a:srgbClr val="B9A89A"/>
                </a:solidFill>
                <a:latin typeface="Arial"/>
                <a:cs typeface="Arial"/>
              </a:rPr>
              <a:t>la</a:t>
            </a:r>
            <a:r>
              <a:rPr dirty="0" sz="1800" spc="-35">
                <a:solidFill>
                  <a:srgbClr val="B9A89A"/>
                </a:solidFill>
                <a:latin typeface="Arial"/>
                <a:cs typeface="Arial"/>
              </a:rPr>
              <a:t> </a:t>
            </a:r>
            <a:r>
              <a:rPr dirty="0" sz="1800">
                <a:solidFill>
                  <a:srgbClr val="B9A89A"/>
                </a:solidFill>
                <a:latin typeface="Arial"/>
                <a:cs typeface="Arial"/>
              </a:rPr>
              <a:t>oficina  </a:t>
            </a:r>
            <a:r>
              <a:rPr dirty="0" sz="1800" spc="-5">
                <a:solidFill>
                  <a:srgbClr val="B9A89A"/>
                </a:solidFill>
                <a:latin typeface="Arial"/>
                <a:cs typeface="Arial"/>
              </a:rPr>
              <a:t>Número</a:t>
            </a:r>
            <a:r>
              <a:rPr dirty="0" sz="1800" spc="-55">
                <a:solidFill>
                  <a:srgbClr val="B9A89A"/>
                </a:solidFill>
                <a:latin typeface="Arial"/>
                <a:cs typeface="Arial"/>
              </a:rPr>
              <a:t> </a:t>
            </a:r>
            <a:r>
              <a:rPr dirty="0" sz="1800" spc="-5">
                <a:solidFill>
                  <a:srgbClr val="B9A89A"/>
                </a:solidFill>
                <a:latin typeface="Arial"/>
                <a:cs typeface="Arial"/>
              </a:rPr>
              <a:t>de</a:t>
            </a:r>
            <a:r>
              <a:rPr dirty="0" sz="1800" spc="-55">
                <a:solidFill>
                  <a:srgbClr val="B9A89A"/>
                </a:solidFill>
                <a:latin typeface="Arial"/>
                <a:cs typeface="Arial"/>
              </a:rPr>
              <a:t> </a:t>
            </a:r>
            <a:r>
              <a:rPr dirty="0" sz="1800">
                <a:solidFill>
                  <a:srgbClr val="B9A89A"/>
                </a:solidFill>
                <a:latin typeface="Arial"/>
                <a:cs typeface="Arial"/>
              </a:rPr>
              <a:t>teléfono  </a:t>
            </a:r>
            <a:r>
              <a:rPr dirty="0" sz="1800" spc="-5">
                <a:solidFill>
                  <a:srgbClr val="B9A89A"/>
                </a:solidFill>
                <a:latin typeface="Arial"/>
                <a:cs typeface="Arial"/>
              </a:rPr>
              <a:t>Dirección</a:t>
            </a:r>
            <a:r>
              <a:rPr dirty="0" sz="1800" spc="-100">
                <a:solidFill>
                  <a:srgbClr val="B9A89A"/>
                </a:solidFill>
                <a:latin typeface="Arial"/>
                <a:cs typeface="Arial"/>
              </a:rPr>
              <a:t> </a:t>
            </a:r>
            <a:r>
              <a:rPr dirty="0" sz="1800">
                <a:solidFill>
                  <a:srgbClr val="B9A89A"/>
                </a:solidFill>
                <a:latin typeface="Arial"/>
                <a:cs typeface="Arial"/>
              </a:rPr>
              <a:t>Email  </a:t>
            </a:r>
            <a:r>
              <a:rPr dirty="0" sz="1800" spc="-5">
                <a:solidFill>
                  <a:srgbClr val="B9A89A"/>
                </a:solidFill>
                <a:latin typeface="Arial"/>
                <a:cs typeface="Arial"/>
              </a:rPr>
              <a:t>Dirección</a:t>
            </a:r>
            <a:r>
              <a:rPr dirty="0" sz="1800" spc="-100">
                <a:solidFill>
                  <a:srgbClr val="B9A89A"/>
                </a:solidFill>
                <a:latin typeface="Arial"/>
                <a:cs typeface="Arial"/>
              </a:rPr>
              <a:t> </a:t>
            </a:r>
            <a:r>
              <a:rPr dirty="0" sz="1800" spc="-5">
                <a:solidFill>
                  <a:srgbClr val="B9A89A"/>
                </a:solidFill>
                <a:latin typeface="Arial"/>
                <a:cs typeface="Arial"/>
              </a:rPr>
              <a:t>web</a:t>
            </a:r>
            <a:endParaRPr sz="1800">
              <a:latin typeface="Arial"/>
              <a:cs typeface="Arial"/>
            </a:endParaRPr>
          </a:p>
        </p:txBody>
      </p:sp>
      <p:sp>
        <p:nvSpPr>
          <p:cNvPr id="14" name="object 14"/>
          <p:cNvSpPr txBox="1"/>
          <p:nvPr/>
        </p:nvSpPr>
        <p:spPr>
          <a:xfrm>
            <a:off x="1125312" y="8573432"/>
            <a:ext cx="696595" cy="238760"/>
          </a:xfrm>
          <a:prstGeom prst="rect">
            <a:avLst/>
          </a:prstGeom>
        </p:spPr>
        <p:txBody>
          <a:bodyPr wrap="square" lIns="0" tIns="12065" rIns="0" bIns="0" rtlCol="0" vert="horz">
            <a:spAutoFit/>
          </a:bodyPr>
          <a:lstStyle/>
          <a:p>
            <a:pPr marL="12700">
              <a:lnSpc>
                <a:spcPct val="100000"/>
              </a:lnSpc>
              <a:spcBef>
                <a:spcPts val="95"/>
              </a:spcBef>
            </a:pPr>
            <a:r>
              <a:rPr dirty="0" sz="1400" spc="-5" b="1">
                <a:solidFill>
                  <a:srgbClr val="B9A89A"/>
                </a:solidFill>
                <a:latin typeface="Arial"/>
                <a:cs typeface="Arial"/>
              </a:rPr>
              <a:t>#</a:t>
            </a:r>
            <a:r>
              <a:rPr dirty="0" sz="1400" spc="-10" b="1">
                <a:solidFill>
                  <a:srgbClr val="B9A89A"/>
                </a:solidFill>
                <a:latin typeface="Arial"/>
                <a:cs typeface="Arial"/>
              </a:rPr>
              <a:t>h</a:t>
            </a:r>
            <a:r>
              <a:rPr dirty="0" sz="1400" spc="-5" b="1">
                <a:solidFill>
                  <a:srgbClr val="B9A89A"/>
                </a:solidFill>
                <a:latin typeface="Arial"/>
                <a:cs typeface="Arial"/>
              </a:rPr>
              <a:t>a</a:t>
            </a:r>
            <a:r>
              <a:rPr dirty="0" sz="1400" spc="-10" b="1">
                <a:solidFill>
                  <a:srgbClr val="B9A89A"/>
                </a:solidFill>
                <a:latin typeface="Arial"/>
                <a:cs typeface="Arial"/>
              </a:rPr>
              <a:t>nd</a:t>
            </a:r>
            <a:r>
              <a:rPr dirty="0" sz="1400" spc="-5" b="1">
                <a:solidFill>
                  <a:srgbClr val="B9A89A"/>
                </a:solidFill>
                <a:latin typeface="Arial"/>
                <a:cs typeface="Arial"/>
              </a:rPr>
              <a:t>le</a:t>
            </a:r>
            <a:endParaRPr sz="1400">
              <a:latin typeface="Arial"/>
              <a:cs typeface="Arial"/>
            </a:endParaRPr>
          </a:p>
        </p:txBody>
      </p:sp>
      <p:sp>
        <p:nvSpPr>
          <p:cNvPr id="15" name="object 15"/>
          <p:cNvSpPr txBox="1"/>
          <p:nvPr/>
        </p:nvSpPr>
        <p:spPr>
          <a:xfrm>
            <a:off x="1138096" y="9323564"/>
            <a:ext cx="696595" cy="238760"/>
          </a:xfrm>
          <a:prstGeom prst="rect">
            <a:avLst/>
          </a:prstGeom>
        </p:spPr>
        <p:txBody>
          <a:bodyPr wrap="square" lIns="0" tIns="12065" rIns="0" bIns="0" rtlCol="0" vert="horz">
            <a:spAutoFit/>
          </a:bodyPr>
          <a:lstStyle/>
          <a:p>
            <a:pPr marL="12700">
              <a:lnSpc>
                <a:spcPct val="100000"/>
              </a:lnSpc>
              <a:spcBef>
                <a:spcPts val="95"/>
              </a:spcBef>
            </a:pPr>
            <a:r>
              <a:rPr dirty="0" sz="1400" spc="-5" b="1">
                <a:solidFill>
                  <a:srgbClr val="B9A89A"/>
                </a:solidFill>
                <a:latin typeface="Arial"/>
                <a:cs typeface="Arial"/>
              </a:rPr>
              <a:t>#</a:t>
            </a:r>
            <a:r>
              <a:rPr dirty="0" sz="1400" spc="-10" b="1">
                <a:solidFill>
                  <a:srgbClr val="B9A89A"/>
                </a:solidFill>
                <a:latin typeface="Arial"/>
                <a:cs typeface="Arial"/>
              </a:rPr>
              <a:t>h</a:t>
            </a:r>
            <a:r>
              <a:rPr dirty="0" sz="1400" spc="-5" b="1">
                <a:solidFill>
                  <a:srgbClr val="B9A89A"/>
                </a:solidFill>
                <a:latin typeface="Arial"/>
                <a:cs typeface="Arial"/>
              </a:rPr>
              <a:t>a</a:t>
            </a:r>
            <a:r>
              <a:rPr dirty="0" sz="1400" spc="-10" b="1">
                <a:solidFill>
                  <a:srgbClr val="B9A89A"/>
                </a:solidFill>
                <a:latin typeface="Arial"/>
                <a:cs typeface="Arial"/>
              </a:rPr>
              <a:t>nd</a:t>
            </a:r>
            <a:r>
              <a:rPr dirty="0" sz="1400" spc="-5" b="1">
                <a:solidFill>
                  <a:srgbClr val="B9A89A"/>
                </a:solidFill>
                <a:latin typeface="Arial"/>
                <a:cs typeface="Arial"/>
              </a:rPr>
              <a:t>le</a:t>
            </a:r>
            <a:endParaRPr sz="1400">
              <a:latin typeface="Arial"/>
              <a:cs typeface="Arial"/>
            </a:endParaRPr>
          </a:p>
        </p:txBody>
      </p:sp>
      <p:sp>
        <p:nvSpPr>
          <p:cNvPr id="16" name="object 16"/>
          <p:cNvSpPr txBox="1"/>
          <p:nvPr/>
        </p:nvSpPr>
        <p:spPr>
          <a:xfrm>
            <a:off x="3463948" y="8552304"/>
            <a:ext cx="696595" cy="238760"/>
          </a:xfrm>
          <a:prstGeom prst="rect">
            <a:avLst/>
          </a:prstGeom>
        </p:spPr>
        <p:txBody>
          <a:bodyPr wrap="square" lIns="0" tIns="12065" rIns="0" bIns="0" rtlCol="0" vert="horz">
            <a:spAutoFit/>
          </a:bodyPr>
          <a:lstStyle/>
          <a:p>
            <a:pPr marL="12700">
              <a:lnSpc>
                <a:spcPct val="100000"/>
              </a:lnSpc>
              <a:spcBef>
                <a:spcPts val="95"/>
              </a:spcBef>
            </a:pPr>
            <a:r>
              <a:rPr dirty="0" sz="1400" spc="-5" b="1">
                <a:solidFill>
                  <a:srgbClr val="B9A89A"/>
                </a:solidFill>
                <a:latin typeface="Arial"/>
                <a:cs typeface="Arial"/>
              </a:rPr>
              <a:t>#</a:t>
            </a:r>
            <a:r>
              <a:rPr dirty="0" sz="1400" spc="-10" b="1">
                <a:solidFill>
                  <a:srgbClr val="B9A89A"/>
                </a:solidFill>
                <a:latin typeface="Arial"/>
                <a:cs typeface="Arial"/>
              </a:rPr>
              <a:t>h</a:t>
            </a:r>
            <a:r>
              <a:rPr dirty="0" sz="1400" spc="-5" b="1">
                <a:solidFill>
                  <a:srgbClr val="B9A89A"/>
                </a:solidFill>
                <a:latin typeface="Arial"/>
                <a:cs typeface="Arial"/>
              </a:rPr>
              <a:t>a</a:t>
            </a:r>
            <a:r>
              <a:rPr dirty="0" sz="1400" spc="-10" b="1">
                <a:solidFill>
                  <a:srgbClr val="B9A89A"/>
                </a:solidFill>
                <a:latin typeface="Arial"/>
                <a:cs typeface="Arial"/>
              </a:rPr>
              <a:t>nd</a:t>
            </a:r>
            <a:r>
              <a:rPr dirty="0" sz="1400" spc="-5" b="1">
                <a:solidFill>
                  <a:srgbClr val="B9A89A"/>
                </a:solidFill>
                <a:latin typeface="Arial"/>
                <a:cs typeface="Arial"/>
              </a:rPr>
              <a:t>le</a:t>
            </a:r>
            <a:endParaRPr sz="1400">
              <a:latin typeface="Arial"/>
              <a:cs typeface="Arial"/>
            </a:endParaRPr>
          </a:p>
        </p:txBody>
      </p:sp>
      <p:sp>
        <p:nvSpPr>
          <p:cNvPr id="17" name="object 17"/>
          <p:cNvSpPr txBox="1"/>
          <p:nvPr/>
        </p:nvSpPr>
        <p:spPr>
          <a:xfrm>
            <a:off x="3463948" y="9302436"/>
            <a:ext cx="696595" cy="238760"/>
          </a:xfrm>
          <a:prstGeom prst="rect">
            <a:avLst/>
          </a:prstGeom>
        </p:spPr>
        <p:txBody>
          <a:bodyPr wrap="square" lIns="0" tIns="12065" rIns="0" bIns="0" rtlCol="0" vert="horz">
            <a:spAutoFit/>
          </a:bodyPr>
          <a:lstStyle/>
          <a:p>
            <a:pPr marL="12700">
              <a:lnSpc>
                <a:spcPct val="100000"/>
              </a:lnSpc>
              <a:spcBef>
                <a:spcPts val="95"/>
              </a:spcBef>
            </a:pPr>
            <a:r>
              <a:rPr dirty="0" sz="1400" spc="-5" b="1">
                <a:solidFill>
                  <a:srgbClr val="B9A89A"/>
                </a:solidFill>
                <a:latin typeface="Arial"/>
                <a:cs typeface="Arial"/>
              </a:rPr>
              <a:t>#</a:t>
            </a:r>
            <a:r>
              <a:rPr dirty="0" sz="1400" spc="-10" b="1">
                <a:solidFill>
                  <a:srgbClr val="B9A89A"/>
                </a:solidFill>
                <a:latin typeface="Arial"/>
                <a:cs typeface="Arial"/>
              </a:rPr>
              <a:t>h</a:t>
            </a:r>
            <a:r>
              <a:rPr dirty="0" sz="1400" spc="-5" b="1">
                <a:solidFill>
                  <a:srgbClr val="B9A89A"/>
                </a:solidFill>
                <a:latin typeface="Arial"/>
                <a:cs typeface="Arial"/>
              </a:rPr>
              <a:t>a</a:t>
            </a:r>
            <a:r>
              <a:rPr dirty="0" sz="1400" spc="-10" b="1">
                <a:solidFill>
                  <a:srgbClr val="B9A89A"/>
                </a:solidFill>
                <a:latin typeface="Arial"/>
                <a:cs typeface="Arial"/>
              </a:rPr>
              <a:t>nd</a:t>
            </a:r>
            <a:r>
              <a:rPr dirty="0" sz="1400" spc="-5" b="1">
                <a:solidFill>
                  <a:srgbClr val="B9A89A"/>
                </a:solidFill>
                <a:latin typeface="Arial"/>
                <a:cs typeface="Arial"/>
              </a:rPr>
              <a:t>le</a:t>
            </a:r>
            <a:endParaRPr sz="1400">
              <a:latin typeface="Arial"/>
              <a:cs typeface="Arial"/>
            </a:endParaRPr>
          </a:p>
        </p:txBody>
      </p:sp>
      <p:sp>
        <p:nvSpPr>
          <p:cNvPr id="18" name="object 18"/>
          <p:cNvSpPr txBox="1"/>
          <p:nvPr/>
        </p:nvSpPr>
        <p:spPr>
          <a:xfrm>
            <a:off x="5557748" y="8573432"/>
            <a:ext cx="696595" cy="238760"/>
          </a:xfrm>
          <a:prstGeom prst="rect">
            <a:avLst/>
          </a:prstGeom>
        </p:spPr>
        <p:txBody>
          <a:bodyPr wrap="square" lIns="0" tIns="12065" rIns="0" bIns="0" rtlCol="0" vert="horz">
            <a:spAutoFit/>
          </a:bodyPr>
          <a:lstStyle/>
          <a:p>
            <a:pPr marL="12700">
              <a:lnSpc>
                <a:spcPct val="100000"/>
              </a:lnSpc>
              <a:spcBef>
                <a:spcPts val="95"/>
              </a:spcBef>
            </a:pPr>
            <a:r>
              <a:rPr dirty="0" sz="1400" spc="-5" b="1">
                <a:solidFill>
                  <a:srgbClr val="B9A89A"/>
                </a:solidFill>
                <a:latin typeface="Arial"/>
                <a:cs typeface="Arial"/>
              </a:rPr>
              <a:t>#</a:t>
            </a:r>
            <a:r>
              <a:rPr dirty="0" sz="1400" spc="-10" b="1">
                <a:solidFill>
                  <a:srgbClr val="B9A89A"/>
                </a:solidFill>
                <a:latin typeface="Arial"/>
                <a:cs typeface="Arial"/>
              </a:rPr>
              <a:t>h</a:t>
            </a:r>
            <a:r>
              <a:rPr dirty="0" sz="1400" spc="-5" b="1">
                <a:solidFill>
                  <a:srgbClr val="B9A89A"/>
                </a:solidFill>
                <a:latin typeface="Arial"/>
                <a:cs typeface="Arial"/>
              </a:rPr>
              <a:t>a</a:t>
            </a:r>
            <a:r>
              <a:rPr dirty="0" sz="1400" spc="-10" b="1">
                <a:solidFill>
                  <a:srgbClr val="B9A89A"/>
                </a:solidFill>
                <a:latin typeface="Arial"/>
                <a:cs typeface="Arial"/>
              </a:rPr>
              <a:t>nd</a:t>
            </a:r>
            <a:r>
              <a:rPr dirty="0" sz="1400" spc="-5" b="1">
                <a:solidFill>
                  <a:srgbClr val="B9A89A"/>
                </a:solidFill>
                <a:latin typeface="Arial"/>
                <a:cs typeface="Arial"/>
              </a:rPr>
              <a:t>le</a:t>
            </a:r>
            <a:endParaRPr sz="1400">
              <a:latin typeface="Arial"/>
              <a:cs typeface="Arial"/>
            </a:endParaRPr>
          </a:p>
        </p:txBody>
      </p:sp>
      <p:sp>
        <p:nvSpPr>
          <p:cNvPr id="19" name="object 19"/>
          <p:cNvSpPr/>
          <p:nvPr/>
        </p:nvSpPr>
        <p:spPr>
          <a:xfrm>
            <a:off x="6443255" y="9705517"/>
            <a:ext cx="1151498" cy="262801"/>
          </a:xfrm>
          <a:prstGeom prst="rect">
            <a:avLst/>
          </a:prstGeom>
          <a:blipFill>
            <a:blip r:embed="rId11" cstate="print"/>
            <a:stretch>
              <a:fillRect/>
            </a:stretch>
          </a:blipFill>
        </p:spPr>
        <p:txBody>
          <a:bodyPr wrap="square" lIns="0" tIns="0" rIns="0" bIns="0" rtlCol="0"/>
          <a:lstStyle/>
          <a:p/>
        </p:txBody>
      </p:sp>
      <p:sp>
        <p:nvSpPr>
          <p:cNvPr id="20" name="object 20"/>
          <p:cNvSpPr/>
          <p:nvPr/>
        </p:nvSpPr>
        <p:spPr>
          <a:xfrm>
            <a:off x="3184335" y="4644301"/>
            <a:ext cx="1425481" cy="657351"/>
          </a:xfrm>
          <a:prstGeom prst="rect">
            <a:avLst/>
          </a:prstGeom>
          <a:blipFill>
            <a:blip r:embed="rId12" cstate="print"/>
            <a:stretch>
              <a:fillRect/>
            </a:stretch>
          </a:blipFill>
        </p:spPr>
        <p:txBody>
          <a:bodyPr wrap="square" lIns="0" tIns="0" rIns="0" bIns="0" rtlCol="0"/>
          <a:lstStyle/>
          <a:p/>
        </p:txBody>
      </p:sp>
      <p:sp>
        <p:nvSpPr>
          <p:cNvPr id="21" name="object 21"/>
          <p:cNvSpPr txBox="1">
            <a:spLocks noGrp="1"/>
          </p:cNvSpPr>
          <p:nvPr>
            <p:ph type="title"/>
          </p:nvPr>
        </p:nvSpPr>
        <p:spPr>
          <a:xfrm>
            <a:off x="3390607" y="4516691"/>
            <a:ext cx="1048385" cy="726440"/>
          </a:xfrm>
          <a:prstGeom prst="rect"/>
        </p:spPr>
        <p:txBody>
          <a:bodyPr wrap="square" lIns="0" tIns="12065" rIns="0" bIns="0" rtlCol="0" vert="horz">
            <a:spAutoFit/>
          </a:bodyPr>
          <a:lstStyle/>
          <a:p>
            <a:pPr marL="223520" marR="5080" indent="-211454">
              <a:lnSpc>
                <a:spcPct val="100000"/>
              </a:lnSpc>
              <a:spcBef>
                <a:spcPts val="95"/>
              </a:spcBef>
            </a:pPr>
            <a:r>
              <a:rPr dirty="0" sz="2300" spc="-5" b="0">
                <a:solidFill>
                  <a:srgbClr val="FFFFFF"/>
                </a:solidFill>
                <a:latin typeface="Arial"/>
                <a:cs typeface="Arial"/>
              </a:rPr>
              <a:t>Su</a:t>
            </a:r>
            <a:r>
              <a:rPr dirty="0" sz="2300" spc="-80" b="0">
                <a:solidFill>
                  <a:srgbClr val="FFFFFF"/>
                </a:solidFill>
                <a:latin typeface="Arial"/>
                <a:cs typeface="Arial"/>
              </a:rPr>
              <a:t> </a:t>
            </a:r>
            <a:r>
              <a:rPr dirty="0" sz="2300" spc="-5" b="0">
                <a:solidFill>
                  <a:srgbClr val="FFFFFF"/>
                </a:solidFill>
                <a:latin typeface="Arial"/>
                <a:cs typeface="Arial"/>
              </a:rPr>
              <a:t>Foto  Aquí</a:t>
            </a:r>
            <a:endParaRPr sz="230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545411"/>
            <a:ext cx="7771790" cy="9512988"/>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298536" y="631518"/>
            <a:ext cx="3111669" cy="734858"/>
          </a:xfrm>
          <a:prstGeom prst="rect">
            <a:avLst/>
          </a:prstGeom>
          <a:blipFill>
            <a:blip r:embed="rId3" cstate="print"/>
            <a:stretch>
              <a:fillRect/>
            </a:stretch>
          </a:blipFill>
        </p:spPr>
        <p:txBody>
          <a:bodyPr wrap="square" lIns="0" tIns="0" rIns="0" bIns="0" rtlCol="0"/>
          <a:lstStyle/>
          <a:p/>
        </p:txBody>
      </p:sp>
      <p:sp>
        <p:nvSpPr>
          <p:cNvPr id="4" name="object 4"/>
          <p:cNvSpPr txBox="1"/>
          <p:nvPr/>
        </p:nvSpPr>
        <p:spPr>
          <a:xfrm>
            <a:off x="205460" y="715098"/>
            <a:ext cx="3260725" cy="574040"/>
          </a:xfrm>
          <a:prstGeom prst="rect">
            <a:avLst/>
          </a:prstGeom>
        </p:spPr>
        <p:txBody>
          <a:bodyPr wrap="square" lIns="0" tIns="12700" rIns="0" bIns="0" rtlCol="0" vert="horz">
            <a:spAutoFit/>
          </a:bodyPr>
          <a:lstStyle/>
          <a:p>
            <a:pPr marL="12700" marR="5080">
              <a:lnSpc>
                <a:spcPct val="100000"/>
              </a:lnSpc>
              <a:spcBef>
                <a:spcPts val="100"/>
              </a:spcBef>
            </a:pPr>
            <a:r>
              <a:rPr dirty="0" sz="1800" spc="-5">
                <a:solidFill>
                  <a:srgbClr val="FFFFFF"/>
                </a:solidFill>
                <a:latin typeface="Arial"/>
                <a:cs typeface="Arial"/>
              </a:rPr>
              <a:t>ENTENDIENDO EL</a:t>
            </a:r>
            <a:r>
              <a:rPr dirty="0" sz="1800" spc="-90">
                <a:solidFill>
                  <a:srgbClr val="FFFFFF"/>
                </a:solidFill>
                <a:latin typeface="Arial"/>
                <a:cs typeface="Arial"/>
              </a:rPr>
              <a:t> </a:t>
            </a:r>
            <a:r>
              <a:rPr dirty="0" sz="1800" spc="-5">
                <a:solidFill>
                  <a:srgbClr val="FFFFFF"/>
                </a:solidFill>
                <a:latin typeface="Arial"/>
                <a:cs typeface="Arial"/>
              </a:rPr>
              <a:t>MERCADO  INMOBILIARIO</a:t>
            </a:r>
            <a:endParaRPr sz="1800">
              <a:latin typeface="Arial"/>
              <a:cs typeface="Arial"/>
            </a:endParaRPr>
          </a:p>
        </p:txBody>
      </p:sp>
      <p:sp>
        <p:nvSpPr>
          <p:cNvPr id="5" name="object 5"/>
          <p:cNvSpPr/>
          <p:nvPr/>
        </p:nvSpPr>
        <p:spPr>
          <a:xfrm>
            <a:off x="3880969" y="2319394"/>
            <a:ext cx="3364267" cy="6269259"/>
          </a:xfrm>
          <a:prstGeom prst="rect">
            <a:avLst/>
          </a:prstGeom>
          <a:blipFill>
            <a:blip r:embed="rId4" cstate="print"/>
            <a:stretch>
              <a:fillRect/>
            </a:stretch>
          </a:blipFill>
        </p:spPr>
        <p:txBody>
          <a:bodyPr wrap="square" lIns="0" tIns="0" rIns="0" bIns="0" rtlCol="0"/>
          <a:lstStyle/>
          <a:p/>
        </p:txBody>
      </p:sp>
      <p:sp>
        <p:nvSpPr>
          <p:cNvPr id="6" name="object 6"/>
          <p:cNvSpPr txBox="1"/>
          <p:nvPr/>
        </p:nvSpPr>
        <p:spPr>
          <a:xfrm>
            <a:off x="4017536" y="2372359"/>
            <a:ext cx="3344545" cy="6212840"/>
          </a:xfrm>
          <a:prstGeom prst="rect">
            <a:avLst/>
          </a:prstGeom>
        </p:spPr>
        <p:txBody>
          <a:bodyPr wrap="square" lIns="0" tIns="12700" rIns="0" bIns="0" rtlCol="0" vert="horz">
            <a:spAutoFit/>
          </a:bodyPr>
          <a:lstStyle/>
          <a:p>
            <a:pPr algn="just" marL="12700" marR="5080">
              <a:lnSpc>
                <a:spcPct val="100000"/>
              </a:lnSpc>
              <a:spcBef>
                <a:spcPts val="100"/>
              </a:spcBef>
            </a:pPr>
            <a:r>
              <a:rPr dirty="0" sz="1400" spc="-5">
                <a:latin typeface="Arial"/>
                <a:cs typeface="Arial"/>
              </a:rPr>
              <a:t>Si usted es como la mayoría de los  propietarios de viviendas, tiene preguntas  sobre el rumbo de la economía en este  momento. Navegar </a:t>
            </a:r>
            <a:r>
              <a:rPr dirty="0" sz="1400">
                <a:latin typeface="Arial"/>
                <a:cs typeface="Arial"/>
              </a:rPr>
              <a:t>a </a:t>
            </a:r>
            <a:r>
              <a:rPr dirty="0" sz="1400" spc="-5">
                <a:latin typeface="Arial"/>
                <a:cs typeface="Arial"/>
              </a:rPr>
              <a:t>través de los  cambios puede parecer desalentador, por  eso he hecho el "trabajo pesado" por  usted </a:t>
            </a:r>
            <a:r>
              <a:rPr dirty="0" sz="1400">
                <a:latin typeface="Arial"/>
                <a:cs typeface="Arial"/>
              </a:rPr>
              <a:t>y </a:t>
            </a:r>
            <a:r>
              <a:rPr dirty="0" sz="1400" spc="-5">
                <a:latin typeface="Arial"/>
                <a:cs typeface="Arial"/>
              </a:rPr>
              <a:t>he creado esta importante Guía  del Vendedor para guiarle </a:t>
            </a:r>
            <a:r>
              <a:rPr dirty="0" sz="1400">
                <a:latin typeface="Arial"/>
                <a:cs typeface="Arial"/>
              </a:rPr>
              <a:t>a </a:t>
            </a:r>
            <a:r>
              <a:rPr dirty="0" sz="1400" spc="-5">
                <a:latin typeface="Arial"/>
                <a:cs typeface="Arial"/>
              </a:rPr>
              <a:t>través de  todo lo que necesita para conseguir  vender una casa en el mercado actual.  Desde la fijación del precio justo para  obtener el mejor rendimiento, </a:t>
            </a:r>
            <a:r>
              <a:rPr dirty="0" sz="1400">
                <a:latin typeface="Arial"/>
                <a:cs typeface="Arial"/>
              </a:rPr>
              <a:t>a </a:t>
            </a:r>
            <a:r>
              <a:rPr dirty="0" sz="1400" spc="-5">
                <a:latin typeface="Arial"/>
                <a:cs typeface="Arial"/>
              </a:rPr>
              <a:t>la  negociación de los términos, </a:t>
            </a:r>
            <a:r>
              <a:rPr dirty="0" sz="1400">
                <a:latin typeface="Arial"/>
                <a:cs typeface="Arial"/>
              </a:rPr>
              <a:t>a </a:t>
            </a:r>
            <a:r>
              <a:rPr dirty="0" sz="1400" spc="-5">
                <a:latin typeface="Arial"/>
                <a:cs typeface="Arial"/>
              </a:rPr>
              <a:t>lo que se  ve para mostrar la propiedad </a:t>
            </a:r>
            <a:r>
              <a:rPr dirty="0" sz="1400">
                <a:latin typeface="Arial"/>
                <a:cs typeface="Arial"/>
              </a:rPr>
              <a:t>y  </a:t>
            </a:r>
            <a:r>
              <a:rPr dirty="0" sz="1400" spc="-5">
                <a:latin typeface="Arial"/>
                <a:cs typeface="Arial"/>
              </a:rPr>
              <a:t>mantenerse seguro, </a:t>
            </a:r>
            <a:r>
              <a:rPr dirty="0" sz="1400">
                <a:latin typeface="Arial"/>
                <a:cs typeface="Arial"/>
              </a:rPr>
              <a:t>a </a:t>
            </a:r>
            <a:r>
              <a:rPr dirty="0" sz="1400" spc="-5">
                <a:latin typeface="Arial"/>
                <a:cs typeface="Arial"/>
              </a:rPr>
              <a:t>todo el papeleo </a:t>
            </a:r>
            <a:r>
              <a:rPr dirty="0" sz="1400">
                <a:latin typeface="Arial"/>
                <a:cs typeface="Arial"/>
              </a:rPr>
              <a:t>y  </a:t>
            </a:r>
            <a:r>
              <a:rPr dirty="0" sz="1400" spc="-5">
                <a:latin typeface="Arial"/>
                <a:cs typeface="Arial"/>
              </a:rPr>
              <a:t>los procesos entre el contrato </a:t>
            </a:r>
            <a:r>
              <a:rPr dirty="0" sz="1400">
                <a:latin typeface="Arial"/>
                <a:cs typeface="Arial"/>
              </a:rPr>
              <a:t>y </a:t>
            </a:r>
            <a:r>
              <a:rPr dirty="0" sz="1400" spc="-5">
                <a:latin typeface="Arial"/>
                <a:cs typeface="Arial"/>
              </a:rPr>
              <a:t>el cierre </a:t>
            </a:r>
            <a:r>
              <a:rPr dirty="0" sz="1400">
                <a:latin typeface="Arial"/>
                <a:cs typeface="Arial"/>
              </a:rPr>
              <a:t>-  </a:t>
            </a:r>
            <a:r>
              <a:rPr dirty="0" sz="1400" spc="-5">
                <a:latin typeface="Arial"/>
                <a:cs typeface="Arial"/>
              </a:rPr>
              <a:t>hay mucho para mantenerse al</a:t>
            </a:r>
            <a:r>
              <a:rPr dirty="0" sz="1400" spc="-30">
                <a:latin typeface="Arial"/>
                <a:cs typeface="Arial"/>
              </a:rPr>
              <a:t> </a:t>
            </a:r>
            <a:r>
              <a:rPr dirty="0" sz="1400" spc="-5">
                <a:latin typeface="Arial"/>
                <a:cs typeface="Arial"/>
              </a:rPr>
              <a:t>día.</a:t>
            </a:r>
            <a:endParaRPr sz="1400">
              <a:latin typeface="Arial"/>
              <a:cs typeface="Arial"/>
            </a:endParaRPr>
          </a:p>
          <a:p>
            <a:pPr>
              <a:lnSpc>
                <a:spcPct val="100000"/>
              </a:lnSpc>
              <a:spcBef>
                <a:spcPts val="10"/>
              </a:spcBef>
            </a:pPr>
            <a:endParaRPr sz="1450">
              <a:latin typeface="Times New Roman"/>
              <a:cs typeface="Times New Roman"/>
            </a:endParaRPr>
          </a:p>
          <a:p>
            <a:pPr algn="just" marL="12700" marR="5715">
              <a:lnSpc>
                <a:spcPct val="100000"/>
              </a:lnSpc>
            </a:pPr>
            <a:r>
              <a:rPr dirty="0" sz="1400" spc="-5">
                <a:latin typeface="Arial"/>
                <a:cs typeface="Arial"/>
              </a:rPr>
              <a:t>Esta guía de recursos le explicará todas  esas pequeñas cosas que deben ser  consideradas </a:t>
            </a:r>
            <a:r>
              <a:rPr dirty="0" sz="1400">
                <a:latin typeface="Arial"/>
                <a:cs typeface="Arial"/>
              </a:rPr>
              <a:t>y </a:t>
            </a:r>
            <a:r>
              <a:rPr dirty="0" sz="1400" spc="-5">
                <a:latin typeface="Arial"/>
                <a:cs typeface="Arial"/>
              </a:rPr>
              <a:t>completadas desde el  momento en que la venta se cruza por  primera vez en su mente </a:t>
            </a:r>
            <a:r>
              <a:rPr dirty="0" sz="1400">
                <a:latin typeface="Arial"/>
                <a:cs typeface="Arial"/>
              </a:rPr>
              <a:t>- </a:t>
            </a:r>
            <a:r>
              <a:rPr dirty="0" sz="1400" spc="-5">
                <a:latin typeface="Arial"/>
                <a:cs typeface="Arial"/>
              </a:rPr>
              <a:t>hasta el día de  la mudanza. También quiero ofrecerle un  sistema completo </a:t>
            </a:r>
            <a:r>
              <a:rPr dirty="0" sz="1400">
                <a:latin typeface="Arial"/>
                <a:cs typeface="Arial"/>
              </a:rPr>
              <a:t>y </a:t>
            </a:r>
            <a:r>
              <a:rPr dirty="0" sz="1400" spc="-5">
                <a:latin typeface="Arial"/>
                <a:cs typeface="Arial"/>
              </a:rPr>
              <a:t>probado para  comercializar </a:t>
            </a:r>
            <a:r>
              <a:rPr dirty="0" sz="1400">
                <a:latin typeface="Arial"/>
                <a:cs typeface="Arial"/>
              </a:rPr>
              <a:t>y </a:t>
            </a:r>
            <a:r>
              <a:rPr dirty="0" sz="1400" spc="-5">
                <a:latin typeface="Arial"/>
                <a:cs typeface="Arial"/>
              </a:rPr>
              <a:t>vender su casa para darle  la tranquilidad que necesita, sabiendo  que su casa </a:t>
            </a:r>
            <a:r>
              <a:rPr dirty="0" sz="1400">
                <a:latin typeface="Arial"/>
                <a:cs typeface="Arial"/>
              </a:rPr>
              <a:t>y </a:t>
            </a:r>
            <a:r>
              <a:rPr dirty="0" sz="1400" spc="-5">
                <a:latin typeface="Arial"/>
                <a:cs typeface="Arial"/>
              </a:rPr>
              <a:t>sus objetivos están en las  mejores manos</a:t>
            </a:r>
            <a:r>
              <a:rPr dirty="0" sz="1400" spc="-15">
                <a:latin typeface="Arial"/>
                <a:cs typeface="Arial"/>
              </a:rPr>
              <a:t> </a:t>
            </a:r>
            <a:r>
              <a:rPr dirty="0" sz="1400" spc="-5">
                <a:latin typeface="Arial"/>
                <a:cs typeface="Arial"/>
              </a:rPr>
              <a:t>posibles.</a:t>
            </a:r>
            <a:endParaRPr sz="1400">
              <a:latin typeface="Arial"/>
              <a:cs typeface="Arial"/>
            </a:endParaRPr>
          </a:p>
        </p:txBody>
      </p:sp>
      <p:sp>
        <p:nvSpPr>
          <p:cNvPr id="7" name="object 7"/>
          <p:cNvSpPr txBox="1"/>
          <p:nvPr/>
        </p:nvSpPr>
        <p:spPr>
          <a:xfrm>
            <a:off x="2310277" y="9683005"/>
            <a:ext cx="3143250" cy="254635"/>
          </a:xfrm>
          <a:prstGeom prst="rect">
            <a:avLst/>
          </a:prstGeom>
        </p:spPr>
        <p:txBody>
          <a:bodyPr wrap="square" lIns="0" tIns="0" rIns="0" bIns="0" rtlCol="0" vert="horz">
            <a:spAutoFit/>
          </a:bodyPr>
          <a:lstStyle/>
          <a:p>
            <a:pPr marL="12700">
              <a:lnSpc>
                <a:spcPts val="1860"/>
              </a:lnSpc>
            </a:pPr>
            <a:r>
              <a:rPr dirty="0" sz="1400" spc="-5" b="1">
                <a:latin typeface="Georgia"/>
                <a:cs typeface="Georgia"/>
              </a:rPr>
              <a:t>Agent Name here </a:t>
            </a:r>
            <a:r>
              <a:rPr dirty="0" sz="1800" spc="5" b="1">
                <a:latin typeface="Cambria Math"/>
                <a:cs typeface="Cambria Math"/>
              </a:rPr>
              <a:t>⋅ </a:t>
            </a:r>
            <a:r>
              <a:rPr dirty="0" sz="1400" spc="-5" b="1">
                <a:latin typeface="Georgia"/>
                <a:cs typeface="Georgia"/>
              </a:rPr>
              <a:t>(123)</a:t>
            </a:r>
            <a:r>
              <a:rPr dirty="0" sz="1400" spc="15" b="1">
                <a:latin typeface="Georgia"/>
                <a:cs typeface="Georgia"/>
              </a:rPr>
              <a:t> </a:t>
            </a:r>
            <a:r>
              <a:rPr dirty="0" sz="1400" spc="-5" b="1">
                <a:latin typeface="Georgia"/>
                <a:cs typeface="Georgia"/>
              </a:rPr>
              <a:t>456-7890</a:t>
            </a:r>
            <a:endParaRPr sz="1400">
              <a:latin typeface="Georgia"/>
              <a:cs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38"/>
            <a:ext cx="7749130" cy="10040579"/>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4189545" y="57411"/>
            <a:ext cx="3111669" cy="734858"/>
          </a:xfrm>
          <a:prstGeom prst="rect">
            <a:avLst/>
          </a:prstGeom>
          <a:blipFill>
            <a:blip r:embed="rId3" cstate="print"/>
            <a:stretch>
              <a:fillRect/>
            </a:stretch>
          </a:blipFill>
        </p:spPr>
        <p:txBody>
          <a:bodyPr wrap="square" lIns="0" tIns="0" rIns="0" bIns="0" rtlCol="0"/>
          <a:lstStyle/>
          <a:p/>
        </p:txBody>
      </p:sp>
      <p:sp>
        <p:nvSpPr>
          <p:cNvPr id="4" name="object 4"/>
          <p:cNvSpPr txBox="1"/>
          <p:nvPr/>
        </p:nvSpPr>
        <p:spPr>
          <a:xfrm>
            <a:off x="4159567" y="140995"/>
            <a:ext cx="3261360" cy="574040"/>
          </a:xfrm>
          <a:prstGeom prst="rect">
            <a:avLst/>
          </a:prstGeom>
        </p:spPr>
        <p:txBody>
          <a:bodyPr wrap="square" lIns="0" tIns="12700" rIns="0" bIns="0" rtlCol="0" vert="horz">
            <a:spAutoFit/>
          </a:bodyPr>
          <a:lstStyle/>
          <a:p>
            <a:pPr marL="12700">
              <a:lnSpc>
                <a:spcPct val="100000"/>
              </a:lnSpc>
              <a:spcBef>
                <a:spcPts val="100"/>
              </a:spcBef>
            </a:pPr>
            <a:r>
              <a:rPr dirty="0" sz="1800" spc="-5">
                <a:solidFill>
                  <a:srgbClr val="FFFFFF"/>
                </a:solidFill>
                <a:latin typeface="Arial"/>
                <a:cs typeface="Arial"/>
              </a:rPr>
              <a:t>ENTENDIENDO EL</a:t>
            </a:r>
            <a:r>
              <a:rPr dirty="0" sz="1800" spc="-95">
                <a:solidFill>
                  <a:srgbClr val="FFFFFF"/>
                </a:solidFill>
                <a:latin typeface="Arial"/>
                <a:cs typeface="Arial"/>
              </a:rPr>
              <a:t> </a:t>
            </a:r>
            <a:r>
              <a:rPr dirty="0" sz="1800" spc="-5">
                <a:solidFill>
                  <a:srgbClr val="FFFFFF"/>
                </a:solidFill>
                <a:latin typeface="Arial"/>
                <a:cs typeface="Arial"/>
              </a:rPr>
              <a:t>MERCADO</a:t>
            </a:r>
            <a:endParaRPr sz="1800">
              <a:latin typeface="Arial"/>
              <a:cs typeface="Arial"/>
            </a:endParaRPr>
          </a:p>
          <a:p>
            <a:pPr marL="1687195">
              <a:lnSpc>
                <a:spcPct val="100000"/>
              </a:lnSpc>
            </a:pPr>
            <a:r>
              <a:rPr dirty="0" sz="1800" spc="-5">
                <a:solidFill>
                  <a:srgbClr val="FFFFFF"/>
                </a:solidFill>
                <a:latin typeface="Arial"/>
                <a:cs typeface="Arial"/>
              </a:rPr>
              <a:t>INMOBILIARIO</a:t>
            </a:r>
            <a:endParaRPr sz="1800">
              <a:latin typeface="Arial"/>
              <a:cs typeface="Arial"/>
            </a:endParaRPr>
          </a:p>
        </p:txBody>
      </p:sp>
      <p:sp>
        <p:nvSpPr>
          <p:cNvPr id="5" name="object 5"/>
          <p:cNvSpPr/>
          <p:nvPr/>
        </p:nvSpPr>
        <p:spPr>
          <a:xfrm>
            <a:off x="757822" y="1974931"/>
            <a:ext cx="6510390" cy="1423784"/>
          </a:xfrm>
          <a:prstGeom prst="rect">
            <a:avLst/>
          </a:prstGeom>
          <a:blipFill>
            <a:blip r:embed="rId4" cstate="print"/>
            <a:stretch>
              <a:fillRect/>
            </a:stretch>
          </a:blipFill>
        </p:spPr>
        <p:txBody>
          <a:bodyPr wrap="square" lIns="0" tIns="0" rIns="0" bIns="0" rtlCol="0"/>
          <a:lstStyle/>
          <a:p/>
        </p:txBody>
      </p:sp>
      <p:sp>
        <p:nvSpPr>
          <p:cNvPr id="6" name="object 6"/>
          <p:cNvSpPr/>
          <p:nvPr/>
        </p:nvSpPr>
        <p:spPr>
          <a:xfrm>
            <a:off x="826715" y="1090804"/>
            <a:ext cx="4937320" cy="790701"/>
          </a:xfrm>
          <a:prstGeom prst="rect">
            <a:avLst/>
          </a:prstGeom>
          <a:blipFill>
            <a:blip r:embed="rId4" cstate="print"/>
            <a:stretch>
              <a:fillRect/>
            </a:stretch>
          </a:blipFill>
        </p:spPr>
        <p:txBody>
          <a:bodyPr wrap="square" lIns="0" tIns="0" rIns="0" bIns="0" rtlCol="0"/>
          <a:lstStyle/>
          <a:p/>
        </p:txBody>
      </p:sp>
      <p:sp>
        <p:nvSpPr>
          <p:cNvPr id="7" name="object 7"/>
          <p:cNvSpPr txBox="1">
            <a:spLocks noGrp="1"/>
          </p:cNvSpPr>
          <p:nvPr>
            <p:ph type="title"/>
          </p:nvPr>
        </p:nvSpPr>
        <p:spPr>
          <a:xfrm>
            <a:off x="802538" y="1121956"/>
            <a:ext cx="4827270" cy="421640"/>
          </a:xfrm>
          <a:prstGeom prst="rect"/>
        </p:spPr>
        <p:txBody>
          <a:bodyPr wrap="square" lIns="0" tIns="12700" rIns="0" bIns="0" rtlCol="0" vert="horz">
            <a:spAutoFit/>
          </a:bodyPr>
          <a:lstStyle/>
          <a:p>
            <a:pPr marL="12700">
              <a:lnSpc>
                <a:spcPct val="100000"/>
              </a:lnSpc>
              <a:spcBef>
                <a:spcPts val="100"/>
              </a:spcBef>
            </a:pPr>
            <a:r>
              <a:rPr dirty="0" sz="2600" spc="-5">
                <a:solidFill>
                  <a:srgbClr val="000000"/>
                </a:solidFill>
                <a:latin typeface="Arial"/>
                <a:cs typeface="Arial"/>
              </a:rPr>
              <a:t>Ciclo del mercado</a:t>
            </a:r>
            <a:r>
              <a:rPr dirty="0" sz="2600" spc="-85">
                <a:solidFill>
                  <a:srgbClr val="000000"/>
                </a:solidFill>
                <a:latin typeface="Arial"/>
                <a:cs typeface="Arial"/>
              </a:rPr>
              <a:t> </a:t>
            </a:r>
            <a:r>
              <a:rPr dirty="0" sz="2600" spc="-5">
                <a:solidFill>
                  <a:srgbClr val="000000"/>
                </a:solidFill>
                <a:latin typeface="Arial"/>
                <a:cs typeface="Arial"/>
              </a:rPr>
              <a:t>inmobiliario</a:t>
            </a:r>
            <a:endParaRPr sz="2600">
              <a:latin typeface="Arial"/>
              <a:cs typeface="Arial"/>
            </a:endParaRPr>
          </a:p>
        </p:txBody>
      </p:sp>
      <p:sp>
        <p:nvSpPr>
          <p:cNvPr id="8" name="object 8"/>
          <p:cNvSpPr/>
          <p:nvPr/>
        </p:nvSpPr>
        <p:spPr>
          <a:xfrm>
            <a:off x="3456129" y="3674288"/>
            <a:ext cx="3616885" cy="5270312"/>
          </a:xfrm>
          <a:prstGeom prst="rect">
            <a:avLst/>
          </a:prstGeom>
          <a:blipFill>
            <a:blip r:embed="rId4" cstate="print"/>
            <a:stretch>
              <a:fillRect/>
            </a:stretch>
          </a:blipFill>
        </p:spPr>
        <p:txBody>
          <a:bodyPr wrap="square" lIns="0" tIns="0" rIns="0" bIns="0" rtlCol="0"/>
          <a:lstStyle/>
          <a:p/>
        </p:txBody>
      </p:sp>
      <p:sp>
        <p:nvSpPr>
          <p:cNvPr id="9" name="object 9"/>
          <p:cNvSpPr txBox="1"/>
          <p:nvPr/>
        </p:nvSpPr>
        <p:spPr>
          <a:xfrm>
            <a:off x="825497" y="1943861"/>
            <a:ext cx="6249035" cy="6984365"/>
          </a:xfrm>
          <a:prstGeom prst="rect">
            <a:avLst/>
          </a:prstGeom>
        </p:spPr>
        <p:txBody>
          <a:bodyPr wrap="square" lIns="0" tIns="12700" rIns="0" bIns="0" rtlCol="0" vert="horz">
            <a:spAutoFit/>
          </a:bodyPr>
          <a:lstStyle/>
          <a:p>
            <a:pPr marL="12700">
              <a:lnSpc>
                <a:spcPts val="1540"/>
              </a:lnSpc>
              <a:spcBef>
                <a:spcPts val="100"/>
              </a:spcBef>
            </a:pPr>
            <a:r>
              <a:rPr dirty="0" sz="1400" spc="-5">
                <a:latin typeface="Arial"/>
                <a:cs typeface="Arial"/>
              </a:rPr>
              <a:t>El</a:t>
            </a:r>
            <a:r>
              <a:rPr dirty="0" sz="1400" spc="35">
                <a:latin typeface="Arial"/>
                <a:cs typeface="Arial"/>
              </a:rPr>
              <a:t> </a:t>
            </a:r>
            <a:r>
              <a:rPr dirty="0" sz="1400" spc="-5">
                <a:latin typeface="Arial"/>
                <a:cs typeface="Arial"/>
              </a:rPr>
              <a:t>mercado</a:t>
            </a:r>
            <a:r>
              <a:rPr dirty="0" sz="1400" spc="40">
                <a:latin typeface="Arial"/>
                <a:cs typeface="Arial"/>
              </a:rPr>
              <a:t> </a:t>
            </a:r>
            <a:r>
              <a:rPr dirty="0" sz="1400" spc="-5">
                <a:latin typeface="Arial"/>
                <a:cs typeface="Arial"/>
              </a:rPr>
              <a:t>inmobiliario</a:t>
            </a:r>
            <a:r>
              <a:rPr dirty="0" sz="1400" spc="35">
                <a:latin typeface="Arial"/>
                <a:cs typeface="Arial"/>
              </a:rPr>
              <a:t> </a:t>
            </a:r>
            <a:r>
              <a:rPr dirty="0" sz="1400" spc="-5">
                <a:latin typeface="Arial"/>
                <a:cs typeface="Arial"/>
              </a:rPr>
              <a:t>es</a:t>
            </a:r>
            <a:r>
              <a:rPr dirty="0" sz="1400" spc="40">
                <a:latin typeface="Arial"/>
                <a:cs typeface="Arial"/>
              </a:rPr>
              <a:t> </a:t>
            </a:r>
            <a:r>
              <a:rPr dirty="0" sz="1400" spc="-5">
                <a:latin typeface="Arial"/>
                <a:cs typeface="Arial"/>
              </a:rPr>
              <a:t>como</a:t>
            </a:r>
            <a:r>
              <a:rPr dirty="0" sz="1400" spc="35">
                <a:latin typeface="Arial"/>
                <a:cs typeface="Arial"/>
              </a:rPr>
              <a:t> </a:t>
            </a:r>
            <a:r>
              <a:rPr dirty="0" sz="1400" spc="-5">
                <a:latin typeface="Arial"/>
                <a:cs typeface="Arial"/>
              </a:rPr>
              <a:t>muchas</a:t>
            </a:r>
            <a:r>
              <a:rPr dirty="0" sz="1400" spc="45">
                <a:latin typeface="Arial"/>
                <a:cs typeface="Arial"/>
              </a:rPr>
              <a:t> </a:t>
            </a:r>
            <a:r>
              <a:rPr dirty="0" sz="1400" spc="-5">
                <a:latin typeface="Arial"/>
                <a:cs typeface="Arial"/>
              </a:rPr>
              <a:t>cosas</a:t>
            </a:r>
            <a:r>
              <a:rPr dirty="0" sz="1400" spc="35">
                <a:latin typeface="Arial"/>
                <a:cs typeface="Arial"/>
              </a:rPr>
              <a:t> </a:t>
            </a:r>
            <a:r>
              <a:rPr dirty="0" sz="1400" spc="-5">
                <a:latin typeface="Arial"/>
                <a:cs typeface="Arial"/>
              </a:rPr>
              <a:t>en</a:t>
            </a:r>
            <a:r>
              <a:rPr dirty="0" sz="1400" spc="40">
                <a:latin typeface="Arial"/>
                <a:cs typeface="Arial"/>
              </a:rPr>
              <a:t> </a:t>
            </a:r>
            <a:r>
              <a:rPr dirty="0" sz="1400" spc="-5">
                <a:latin typeface="Arial"/>
                <a:cs typeface="Arial"/>
              </a:rPr>
              <a:t>la</a:t>
            </a:r>
            <a:r>
              <a:rPr dirty="0" sz="1400" spc="40">
                <a:latin typeface="Arial"/>
                <a:cs typeface="Arial"/>
              </a:rPr>
              <a:t> </a:t>
            </a:r>
            <a:r>
              <a:rPr dirty="0" sz="1400" spc="-5">
                <a:latin typeface="Arial"/>
                <a:cs typeface="Arial"/>
              </a:rPr>
              <a:t>vida</a:t>
            </a:r>
            <a:r>
              <a:rPr dirty="0" sz="1400" spc="35">
                <a:latin typeface="Arial"/>
                <a:cs typeface="Arial"/>
              </a:rPr>
              <a:t> </a:t>
            </a:r>
            <a:r>
              <a:rPr dirty="0" sz="1400">
                <a:latin typeface="Arial"/>
                <a:cs typeface="Arial"/>
              </a:rPr>
              <a:t>y</a:t>
            </a:r>
            <a:r>
              <a:rPr dirty="0" sz="1400" spc="40">
                <a:latin typeface="Arial"/>
                <a:cs typeface="Arial"/>
              </a:rPr>
              <a:t> </a:t>
            </a:r>
            <a:r>
              <a:rPr dirty="0" sz="1400" spc="-5">
                <a:latin typeface="Arial"/>
                <a:cs typeface="Arial"/>
              </a:rPr>
              <a:t>en</a:t>
            </a:r>
            <a:r>
              <a:rPr dirty="0" sz="1400" spc="35">
                <a:latin typeface="Arial"/>
                <a:cs typeface="Arial"/>
              </a:rPr>
              <a:t> </a:t>
            </a:r>
            <a:r>
              <a:rPr dirty="0" sz="1400" spc="-5">
                <a:latin typeface="Arial"/>
                <a:cs typeface="Arial"/>
              </a:rPr>
              <a:t>los</a:t>
            </a:r>
            <a:r>
              <a:rPr dirty="0" sz="1400" spc="40">
                <a:latin typeface="Arial"/>
                <a:cs typeface="Arial"/>
              </a:rPr>
              <a:t> </a:t>
            </a:r>
            <a:r>
              <a:rPr dirty="0" sz="1400" spc="-5">
                <a:latin typeface="Arial"/>
                <a:cs typeface="Arial"/>
              </a:rPr>
              <a:t>negocios</a:t>
            </a:r>
            <a:r>
              <a:rPr dirty="0" sz="1400" spc="35">
                <a:latin typeface="Arial"/>
                <a:cs typeface="Arial"/>
              </a:rPr>
              <a:t> </a:t>
            </a:r>
            <a:r>
              <a:rPr dirty="0" sz="1400">
                <a:latin typeface="Arial"/>
                <a:cs typeface="Arial"/>
              </a:rPr>
              <a:t>-</a:t>
            </a:r>
            <a:endParaRPr sz="1400">
              <a:latin typeface="Arial"/>
              <a:cs typeface="Arial"/>
            </a:endParaRPr>
          </a:p>
          <a:p>
            <a:pPr algn="just" marL="12700" marR="60960">
              <a:lnSpc>
                <a:spcPts val="1400"/>
              </a:lnSpc>
              <a:spcBef>
                <a:spcPts val="140"/>
              </a:spcBef>
            </a:pPr>
            <a:r>
              <a:rPr dirty="0" sz="1400" spc="-5">
                <a:latin typeface="Arial"/>
                <a:cs typeface="Arial"/>
              </a:rPr>
              <a:t>¡cambiando constantemente! Eso no es malo. Lo importante es tener un  recurso en el que pueda confiar para asegurarse de que tiene una sólida  comprensión de lo que significan las tendencias del mercado para usted </a:t>
            </a:r>
            <a:r>
              <a:rPr dirty="0" sz="1400">
                <a:latin typeface="Arial"/>
                <a:cs typeface="Arial"/>
              </a:rPr>
              <a:t>y </a:t>
            </a:r>
            <a:r>
              <a:rPr dirty="0" sz="1400" spc="-5">
                <a:latin typeface="Arial"/>
                <a:cs typeface="Arial"/>
              </a:rPr>
              <a:t>su  poder de compra </a:t>
            </a:r>
            <a:r>
              <a:rPr dirty="0" sz="1400">
                <a:latin typeface="Arial"/>
                <a:cs typeface="Arial"/>
              </a:rPr>
              <a:t>y</a:t>
            </a:r>
            <a:r>
              <a:rPr dirty="0" sz="1400" spc="-10">
                <a:latin typeface="Arial"/>
                <a:cs typeface="Arial"/>
              </a:rPr>
              <a:t> </a:t>
            </a:r>
            <a:r>
              <a:rPr dirty="0" sz="1400" spc="-5">
                <a:latin typeface="Arial"/>
                <a:cs typeface="Arial"/>
              </a:rPr>
              <a:t>venta.</a:t>
            </a:r>
            <a:endParaRPr sz="1400">
              <a:latin typeface="Arial"/>
              <a:cs typeface="Arial"/>
            </a:endParaRPr>
          </a:p>
          <a:p>
            <a:pPr marL="12700">
              <a:lnSpc>
                <a:spcPct val="100000"/>
              </a:lnSpc>
              <a:spcBef>
                <a:spcPts val="1120"/>
              </a:spcBef>
            </a:pPr>
            <a:r>
              <a:rPr dirty="0" sz="1400" spc="-5">
                <a:latin typeface="Arial"/>
                <a:cs typeface="Arial"/>
              </a:rPr>
              <a:t>Hay tres tipos de mercados</a:t>
            </a:r>
            <a:r>
              <a:rPr dirty="0" sz="1400" spc="-15">
                <a:latin typeface="Arial"/>
                <a:cs typeface="Arial"/>
              </a:rPr>
              <a:t> </a:t>
            </a:r>
            <a:r>
              <a:rPr dirty="0" sz="1400" spc="-5">
                <a:latin typeface="Arial"/>
                <a:cs typeface="Arial"/>
              </a:rPr>
              <a:t>inmobiliarios:</a:t>
            </a:r>
            <a:endParaRPr sz="1400">
              <a:latin typeface="Arial"/>
              <a:cs typeface="Arial"/>
            </a:endParaRPr>
          </a:p>
          <a:p>
            <a:pPr>
              <a:lnSpc>
                <a:spcPct val="100000"/>
              </a:lnSpc>
            </a:pPr>
            <a:endParaRPr sz="1500">
              <a:latin typeface="Times New Roman"/>
              <a:cs typeface="Times New Roman"/>
            </a:endParaRPr>
          </a:p>
          <a:p>
            <a:pPr>
              <a:lnSpc>
                <a:spcPct val="100000"/>
              </a:lnSpc>
            </a:pPr>
            <a:endParaRPr sz="1900">
              <a:latin typeface="Times New Roman"/>
              <a:cs typeface="Times New Roman"/>
            </a:endParaRPr>
          </a:p>
          <a:p>
            <a:pPr marL="2561590">
              <a:lnSpc>
                <a:spcPts val="1650"/>
              </a:lnSpc>
            </a:pPr>
            <a:r>
              <a:rPr dirty="0" sz="1500" spc="-5" b="1">
                <a:latin typeface="Arial"/>
                <a:cs typeface="Arial"/>
              </a:rPr>
              <a:t>Un mercado de</a:t>
            </a:r>
            <a:r>
              <a:rPr dirty="0" sz="1500" spc="-15" b="1">
                <a:latin typeface="Arial"/>
                <a:cs typeface="Arial"/>
              </a:rPr>
              <a:t> </a:t>
            </a:r>
            <a:r>
              <a:rPr dirty="0" sz="1500" spc="-5" b="1">
                <a:latin typeface="Arial"/>
                <a:cs typeface="Arial"/>
              </a:rPr>
              <a:t>vendedores</a:t>
            </a:r>
            <a:endParaRPr sz="1500">
              <a:latin typeface="Arial"/>
              <a:cs typeface="Arial"/>
            </a:endParaRPr>
          </a:p>
          <a:p>
            <a:pPr algn="just" marL="2561590" marR="5080">
              <a:lnSpc>
                <a:spcPts val="1500"/>
              </a:lnSpc>
              <a:spcBef>
                <a:spcPts val="150"/>
              </a:spcBef>
            </a:pPr>
            <a:r>
              <a:rPr dirty="0" sz="1500" spc="-5">
                <a:latin typeface="Arial"/>
                <a:cs typeface="Arial"/>
              </a:rPr>
              <a:t>Esto sucede cuando hay menos casas en  el mercado </a:t>
            </a:r>
            <a:r>
              <a:rPr dirty="0" sz="1500">
                <a:latin typeface="Arial"/>
                <a:cs typeface="Arial"/>
              </a:rPr>
              <a:t>y </a:t>
            </a:r>
            <a:r>
              <a:rPr dirty="0" sz="1500" spc="-5">
                <a:latin typeface="Arial"/>
                <a:cs typeface="Arial"/>
              </a:rPr>
              <a:t>los compradores son los que  compiten por las propiedades. Esto es </a:t>
            </a:r>
            <a:r>
              <a:rPr dirty="0" sz="1500">
                <a:latin typeface="Arial"/>
                <a:cs typeface="Arial"/>
              </a:rPr>
              <a:t>a  </a:t>
            </a:r>
            <a:r>
              <a:rPr dirty="0" sz="1500" spc="-5">
                <a:latin typeface="Arial"/>
                <a:cs typeface="Arial"/>
              </a:rPr>
              <a:t>menudo cuando </a:t>
            </a:r>
            <a:r>
              <a:rPr dirty="0" sz="1500">
                <a:latin typeface="Arial"/>
                <a:cs typeface="Arial"/>
              </a:rPr>
              <a:t>se </a:t>
            </a:r>
            <a:r>
              <a:rPr dirty="0" sz="1500" spc="-5">
                <a:latin typeface="Arial"/>
                <a:cs typeface="Arial"/>
              </a:rPr>
              <a:t>ven situaciones de  ofertas múltiples </a:t>
            </a:r>
            <a:r>
              <a:rPr dirty="0" sz="1500">
                <a:latin typeface="Arial"/>
                <a:cs typeface="Arial"/>
              </a:rPr>
              <a:t>y </a:t>
            </a:r>
            <a:r>
              <a:rPr dirty="0" sz="1500" spc="-5">
                <a:latin typeface="Arial"/>
                <a:cs typeface="Arial"/>
              </a:rPr>
              <a:t>el precio de compra </a:t>
            </a:r>
            <a:r>
              <a:rPr dirty="0" sz="1500">
                <a:latin typeface="Arial"/>
                <a:cs typeface="Arial"/>
              </a:rPr>
              <a:t>a  </a:t>
            </a:r>
            <a:r>
              <a:rPr dirty="0" sz="1500" spc="-5">
                <a:latin typeface="Arial"/>
                <a:cs typeface="Arial"/>
              </a:rPr>
              <a:t>veces más alto, incluso mucho más alto  que el precio de lista. Este mercado  favorece </a:t>
            </a:r>
            <a:r>
              <a:rPr dirty="0" sz="1500">
                <a:latin typeface="Arial"/>
                <a:cs typeface="Arial"/>
              </a:rPr>
              <a:t>a </a:t>
            </a:r>
            <a:r>
              <a:rPr dirty="0" sz="1500" spc="-5">
                <a:latin typeface="Arial"/>
                <a:cs typeface="Arial"/>
              </a:rPr>
              <a:t>los</a:t>
            </a:r>
            <a:r>
              <a:rPr dirty="0" sz="1500" spc="-20">
                <a:latin typeface="Arial"/>
                <a:cs typeface="Arial"/>
              </a:rPr>
              <a:t> </a:t>
            </a:r>
            <a:r>
              <a:rPr dirty="0" sz="1500" spc="-5">
                <a:latin typeface="Arial"/>
                <a:cs typeface="Arial"/>
              </a:rPr>
              <a:t>vendedores.</a:t>
            </a:r>
            <a:endParaRPr sz="1500">
              <a:latin typeface="Arial"/>
              <a:cs typeface="Arial"/>
            </a:endParaRPr>
          </a:p>
          <a:p>
            <a:pPr marL="2561590">
              <a:lnSpc>
                <a:spcPts val="1650"/>
              </a:lnSpc>
              <a:spcBef>
                <a:spcPts val="1200"/>
              </a:spcBef>
            </a:pPr>
            <a:r>
              <a:rPr dirty="0" sz="1500" spc="-5" b="1">
                <a:latin typeface="Arial"/>
                <a:cs typeface="Arial"/>
              </a:rPr>
              <a:t>Un mercado de</a:t>
            </a:r>
            <a:r>
              <a:rPr dirty="0" sz="1500" spc="-20" b="1">
                <a:latin typeface="Arial"/>
                <a:cs typeface="Arial"/>
              </a:rPr>
              <a:t> </a:t>
            </a:r>
            <a:r>
              <a:rPr dirty="0" sz="1500" spc="-5" b="1">
                <a:latin typeface="Arial"/>
                <a:cs typeface="Arial"/>
              </a:rPr>
              <a:t>compradores</a:t>
            </a:r>
            <a:endParaRPr sz="1500">
              <a:latin typeface="Arial"/>
              <a:cs typeface="Arial"/>
            </a:endParaRPr>
          </a:p>
          <a:p>
            <a:pPr algn="just" marL="2561590" marR="5080">
              <a:lnSpc>
                <a:spcPts val="1500"/>
              </a:lnSpc>
              <a:spcBef>
                <a:spcPts val="150"/>
              </a:spcBef>
            </a:pPr>
            <a:r>
              <a:rPr dirty="0" sz="1500" spc="-5">
                <a:latin typeface="Arial"/>
                <a:cs typeface="Arial"/>
              </a:rPr>
              <a:t>Esto sucede cuando hay una avalancha de  propiedades en el mercado </a:t>
            </a:r>
            <a:r>
              <a:rPr dirty="0" sz="1500">
                <a:latin typeface="Arial"/>
                <a:cs typeface="Arial"/>
              </a:rPr>
              <a:t>y </a:t>
            </a:r>
            <a:r>
              <a:rPr dirty="0" sz="1500" spc="-5">
                <a:latin typeface="Arial"/>
                <a:cs typeface="Arial"/>
              </a:rPr>
              <a:t>los  vendedores de casas son los que compiten  para atraer la atención (y conseguir el  contrato) de un grupo mucho más pequeño  de compradores. En este mercado, se  observan precios más bajos </a:t>
            </a:r>
            <a:r>
              <a:rPr dirty="0" sz="1500">
                <a:latin typeface="Arial"/>
                <a:cs typeface="Arial"/>
              </a:rPr>
              <a:t>y </a:t>
            </a:r>
            <a:r>
              <a:rPr dirty="0" sz="1500" spc="-5">
                <a:latin typeface="Arial"/>
                <a:cs typeface="Arial"/>
              </a:rPr>
              <a:t>condiciones  que favorecen </a:t>
            </a:r>
            <a:r>
              <a:rPr dirty="0" sz="1500">
                <a:latin typeface="Arial"/>
                <a:cs typeface="Arial"/>
              </a:rPr>
              <a:t>a </a:t>
            </a:r>
            <a:r>
              <a:rPr dirty="0" sz="1500" spc="-5">
                <a:latin typeface="Arial"/>
                <a:cs typeface="Arial"/>
              </a:rPr>
              <a:t>los</a:t>
            </a:r>
            <a:r>
              <a:rPr dirty="0" sz="1500" spc="-30">
                <a:latin typeface="Arial"/>
                <a:cs typeface="Arial"/>
              </a:rPr>
              <a:t> </a:t>
            </a:r>
            <a:r>
              <a:rPr dirty="0" sz="1500" spc="-5">
                <a:latin typeface="Arial"/>
                <a:cs typeface="Arial"/>
              </a:rPr>
              <a:t>compradores.</a:t>
            </a:r>
            <a:endParaRPr sz="1500">
              <a:latin typeface="Arial"/>
              <a:cs typeface="Arial"/>
            </a:endParaRPr>
          </a:p>
          <a:p>
            <a:pPr marL="2561590">
              <a:lnSpc>
                <a:spcPts val="1650"/>
              </a:lnSpc>
              <a:spcBef>
                <a:spcPts val="1200"/>
              </a:spcBef>
            </a:pPr>
            <a:r>
              <a:rPr dirty="0" sz="1500" spc="-5" b="1">
                <a:latin typeface="Arial"/>
                <a:cs typeface="Arial"/>
              </a:rPr>
              <a:t>Un mercado</a:t>
            </a:r>
            <a:r>
              <a:rPr dirty="0" sz="1500" spc="-15" b="1">
                <a:latin typeface="Arial"/>
                <a:cs typeface="Arial"/>
              </a:rPr>
              <a:t> </a:t>
            </a:r>
            <a:r>
              <a:rPr dirty="0" sz="1500" spc="-5" b="1">
                <a:latin typeface="Arial"/>
                <a:cs typeface="Arial"/>
              </a:rPr>
              <a:t>equilibrado</a:t>
            </a:r>
            <a:endParaRPr sz="1500">
              <a:latin typeface="Arial"/>
              <a:cs typeface="Arial"/>
            </a:endParaRPr>
          </a:p>
          <a:p>
            <a:pPr algn="just" marL="2561590" marR="5080">
              <a:lnSpc>
                <a:spcPts val="1500"/>
              </a:lnSpc>
              <a:spcBef>
                <a:spcPts val="150"/>
              </a:spcBef>
            </a:pPr>
            <a:r>
              <a:rPr dirty="0" sz="1500" spc="-5">
                <a:latin typeface="Arial"/>
                <a:cs typeface="Arial"/>
              </a:rPr>
              <a:t>Esto sucede cuando hay un equilibrio más  parejo entre las propiedades en venta </a:t>
            </a:r>
            <a:r>
              <a:rPr dirty="0" sz="1500">
                <a:latin typeface="Arial"/>
                <a:cs typeface="Arial"/>
              </a:rPr>
              <a:t>y </a:t>
            </a:r>
            <a:r>
              <a:rPr dirty="0" sz="1500" spc="-5">
                <a:latin typeface="Arial"/>
                <a:cs typeface="Arial"/>
              </a:rPr>
              <a:t>los  compradores que llegan al mercado. Este  mercado es el más justo </a:t>
            </a:r>
            <a:r>
              <a:rPr dirty="0" sz="1500">
                <a:latin typeface="Arial"/>
                <a:cs typeface="Arial"/>
              </a:rPr>
              <a:t>y </a:t>
            </a:r>
            <a:r>
              <a:rPr dirty="0" sz="1500" spc="-5">
                <a:latin typeface="Arial"/>
                <a:cs typeface="Arial"/>
              </a:rPr>
              <a:t>equitativo de los  tres, pero es mucho menos común que sus  dos</a:t>
            </a:r>
            <a:r>
              <a:rPr dirty="0" sz="1500" spc="-10">
                <a:latin typeface="Arial"/>
                <a:cs typeface="Arial"/>
              </a:rPr>
              <a:t> </a:t>
            </a:r>
            <a:r>
              <a:rPr dirty="0" sz="1500" spc="-5">
                <a:latin typeface="Arial"/>
                <a:cs typeface="Arial"/>
              </a:rPr>
              <a:t>homólogos.</a:t>
            </a:r>
            <a:endParaRPr sz="1500">
              <a:latin typeface="Arial"/>
              <a:cs typeface="Arial"/>
            </a:endParaRPr>
          </a:p>
        </p:txBody>
      </p:sp>
      <p:sp>
        <p:nvSpPr>
          <p:cNvPr id="10" name="object 10"/>
          <p:cNvSpPr txBox="1"/>
          <p:nvPr/>
        </p:nvSpPr>
        <p:spPr>
          <a:xfrm rot="2400000">
            <a:off x="2119206" y="3959630"/>
            <a:ext cx="1547634" cy="127000"/>
          </a:xfrm>
          <a:prstGeom prst="rect">
            <a:avLst/>
          </a:prstGeom>
        </p:spPr>
        <p:txBody>
          <a:bodyPr wrap="square" lIns="0" tIns="0" rIns="0" bIns="0" rtlCol="0" vert="horz">
            <a:spAutoFit/>
          </a:bodyPr>
          <a:lstStyle/>
          <a:p>
            <a:pPr>
              <a:lnSpc>
                <a:spcPts val="1000"/>
              </a:lnSpc>
            </a:pPr>
            <a:r>
              <a:rPr dirty="0" baseline="2777" sz="1500" spc="-7" b="1">
                <a:solidFill>
                  <a:srgbClr val="0000FF"/>
                </a:solidFill>
                <a:latin typeface="Arial"/>
                <a:cs typeface="Arial"/>
              </a:rPr>
              <a:t>Mercado </a:t>
            </a:r>
            <a:r>
              <a:rPr dirty="0" sz="1000" spc="-5" b="1">
                <a:solidFill>
                  <a:srgbClr val="0000FF"/>
                </a:solidFill>
                <a:latin typeface="Arial"/>
                <a:cs typeface="Arial"/>
              </a:rPr>
              <a:t>de</a:t>
            </a:r>
            <a:r>
              <a:rPr dirty="0" sz="1000" spc="-95" b="1">
                <a:solidFill>
                  <a:srgbClr val="0000FF"/>
                </a:solidFill>
                <a:latin typeface="Arial"/>
                <a:cs typeface="Arial"/>
              </a:rPr>
              <a:t> </a:t>
            </a:r>
            <a:r>
              <a:rPr dirty="0" sz="1000" spc="-5" b="1">
                <a:solidFill>
                  <a:srgbClr val="0000FF"/>
                </a:solidFill>
                <a:latin typeface="Arial"/>
                <a:cs typeface="Arial"/>
              </a:rPr>
              <a:t>compradores</a:t>
            </a:r>
            <a:endParaRPr sz="1000">
              <a:latin typeface="Arial"/>
              <a:cs typeface="Arial"/>
            </a:endParaRPr>
          </a:p>
        </p:txBody>
      </p:sp>
      <p:sp>
        <p:nvSpPr>
          <p:cNvPr id="11" name="object 11"/>
          <p:cNvSpPr txBox="1"/>
          <p:nvPr/>
        </p:nvSpPr>
        <p:spPr>
          <a:xfrm rot="19560000">
            <a:off x="408625" y="4086410"/>
            <a:ext cx="1456522" cy="127000"/>
          </a:xfrm>
          <a:prstGeom prst="rect">
            <a:avLst/>
          </a:prstGeom>
        </p:spPr>
        <p:txBody>
          <a:bodyPr wrap="square" lIns="0" tIns="0" rIns="0" bIns="0" rtlCol="0" vert="horz">
            <a:spAutoFit/>
          </a:bodyPr>
          <a:lstStyle/>
          <a:p>
            <a:pPr>
              <a:lnSpc>
                <a:spcPts val="1000"/>
              </a:lnSpc>
            </a:pPr>
            <a:r>
              <a:rPr dirty="0" sz="1000" spc="-5" b="1">
                <a:solidFill>
                  <a:srgbClr val="FF0000"/>
                </a:solidFill>
                <a:latin typeface="Arial"/>
                <a:cs typeface="Arial"/>
              </a:rPr>
              <a:t>Mercado de</a:t>
            </a:r>
            <a:r>
              <a:rPr dirty="0" sz="1000" spc="-95" b="1">
                <a:solidFill>
                  <a:srgbClr val="FF0000"/>
                </a:solidFill>
                <a:latin typeface="Arial"/>
                <a:cs typeface="Arial"/>
              </a:rPr>
              <a:t> </a:t>
            </a:r>
            <a:r>
              <a:rPr dirty="0" sz="1000" spc="-5" b="1">
                <a:solidFill>
                  <a:srgbClr val="FF0000"/>
                </a:solidFill>
                <a:latin typeface="Arial"/>
                <a:cs typeface="Arial"/>
              </a:rPr>
              <a:t>vendedores</a:t>
            </a:r>
            <a:endParaRPr sz="1000">
              <a:latin typeface="Arial"/>
              <a:cs typeface="Arial"/>
            </a:endParaRPr>
          </a:p>
        </p:txBody>
      </p:sp>
      <p:sp>
        <p:nvSpPr>
          <p:cNvPr id="12" name="object 12"/>
          <p:cNvSpPr/>
          <p:nvPr/>
        </p:nvSpPr>
        <p:spPr>
          <a:xfrm>
            <a:off x="332739" y="7265367"/>
            <a:ext cx="1412545" cy="1114219"/>
          </a:xfrm>
          <a:prstGeom prst="rect">
            <a:avLst/>
          </a:prstGeom>
          <a:blipFill>
            <a:blip r:embed="rId5" cstate="print"/>
            <a:stretch>
              <a:fillRect/>
            </a:stretch>
          </a:blipFill>
        </p:spPr>
        <p:txBody>
          <a:bodyPr wrap="square" lIns="0" tIns="0" rIns="0" bIns="0" rtlCol="0"/>
          <a:lstStyle/>
          <a:p/>
        </p:txBody>
      </p:sp>
      <p:sp>
        <p:nvSpPr>
          <p:cNvPr id="13" name="object 13"/>
          <p:cNvSpPr/>
          <p:nvPr/>
        </p:nvSpPr>
        <p:spPr>
          <a:xfrm>
            <a:off x="390150" y="5382293"/>
            <a:ext cx="1412545" cy="1114219"/>
          </a:xfrm>
          <a:prstGeom prst="rect">
            <a:avLst/>
          </a:prstGeom>
          <a:blipFill>
            <a:blip r:embed="rId5" cstate="print"/>
            <a:stretch>
              <a:fillRect/>
            </a:stretch>
          </a:blipFill>
        </p:spPr>
        <p:txBody>
          <a:bodyPr wrap="square" lIns="0" tIns="0" rIns="0" bIns="0" rtlCol="0"/>
          <a:lstStyle/>
          <a:p/>
        </p:txBody>
      </p:sp>
      <p:sp>
        <p:nvSpPr>
          <p:cNvPr id="14" name="object 14"/>
          <p:cNvSpPr txBox="1"/>
          <p:nvPr/>
        </p:nvSpPr>
        <p:spPr>
          <a:xfrm rot="19560000">
            <a:off x="370745" y="5878566"/>
            <a:ext cx="1456522" cy="127000"/>
          </a:xfrm>
          <a:prstGeom prst="rect">
            <a:avLst/>
          </a:prstGeom>
        </p:spPr>
        <p:txBody>
          <a:bodyPr wrap="square" lIns="0" tIns="0" rIns="0" bIns="0" rtlCol="0" vert="horz">
            <a:spAutoFit/>
          </a:bodyPr>
          <a:lstStyle/>
          <a:p>
            <a:pPr>
              <a:lnSpc>
                <a:spcPts val="1000"/>
              </a:lnSpc>
            </a:pPr>
            <a:r>
              <a:rPr dirty="0" sz="1000" spc="-5" b="1">
                <a:solidFill>
                  <a:srgbClr val="FF0000"/>
                </a:solidFill>
                <a:latin typeface="Arial"/>
                <a:cs typeface="Arial"/>
              </a:rPr>
              <a:t>Mercado de</a:t>
            </a:r>
            <a:r>
              <a:rPr dirty="0" sz="1000" spc="-95" b="1">
                <a:solidFill>
                  <a:srgbClr val="FF0000"/>
                </a:solidFill>
                <a:latin typeface="Arial"/>
                <a:cs typeface="Arial"/>
              </a:rPr>
              <a:t> </a:t>
            </a:r>
            <a:r>
              <a:rPr dirty="0" sz="1000" spc="-5" b="1">
                <a:solidFill>
                  <a:srgbClr val="FF0000"/>
                </a:solidFill>
                <a:latin typeface="Arial"/>
                <a:cs typeface="Arial"/>
              </a:rPr>
              <a:t>vendedores</a:t>
            </a:r>
            <a:endParaRPr sz="1000">
              <a:latin typeface="Arial"/>
              <a:cs typeface="Arial"/>
            </a:endParaRPr>
          </a:p>
        </p:txBody>
      </p:sp>
      <p:sp>
        <p:nvSpPr>
          <p:cNvPr id="15" name="object 15"/>
          <p:cNvSpPr txBox="1"/>
          <p:nvPr/>
        </p:nvSpPr>
        <p:spPr>
          <a:xfrm rot="19560000">
            <a:off x="267420" y="7750161"/>
            <a:ext cx="1456522" cy="127000"/>
          </a:xfrm>
          <a:prstGeom prst="rect">
            <a:avLst/>
          </a:prstGeom>
        </p:spPr>
        <p:txBody>
          <a:bodyPr wrap="square" lIns="0" tIns="0" rIns="0" bIns="0" rtlCol="0" vert="horz">
            <a:spAutoFit/>
          </a:bodyPr>
          <a:lstStyle/>
          <a:p>
            <a:pPr>
              <a:lnSpc>
                <a:spcPts val="1000"/>
              </a:lnSpc>
            </a:pPr>
            <a:r>
              <a:rPr dirty="0" sz="1000" spc="-5" b="1">
                <a:solidFill>
                  <a:srgbClr val="FF0000"/>
                </a:solidFill>
                <a:latin typeface="Arial"/>
                <a:cs typeface="Arial"/>
              </a:rPr>
              <a:t>Mercado de</a:t>
            </a:r>
            <a:r>
              <a:rPr dirty="0" sz="1000" spc="-95" b="1">
                <a:solidFill>
                  <a:srgbClr val="FF0000"/>
                </a:solidFill>
                <a:latin typeface="Arial"/>
                <a:cs typeface="Arial"/>
              </a:rPr>
              <a:t> </a:t>
            </a:r>
            <a:r>
              <a:rPr dirty="0" sz="1000" spc="-5" b="1">
                <a:solidFill>
                  <a:srgbClr val="FF0000"/>
                </a:solidFill>
                <a:latin typeface="Arial"/>
                <a:cs typeface="Arial"/>
              </a:rPr>
              <a:t>vendedores</a:t>
            </a:r>
            <a:endParaRPr sz="1000">
              <a:latin typeface="Arial"/>
              <a:cs typeface="Arial"/>
            </a:endParaRPr>
          </a:p>
        </p:txBody>
      </p:sp>
      <p:sp>
        <p:nvSpPr>
          <p:cNvPr id="16" name="object 16"/>
          <p:cNvSpPr/>
          <p:nvPr/>
        </p:nvSpPr>
        <p:spPr>
          <a:xfrm>
            <a:off x="367185" y="3659969"/>
            <a:ext cx="1412545" cy="1114219"/>
          </a:xfrm>
          <a:prstGeom prst="rect">
            <a:avLst/>
          </a:prstGeom>
          <a:blipFill>
            <a:blip r:embed="rId6" cstate="print"/>
            <a:stretch>
              <a:fillRect/>
            </a:stretch>
          </a:blipFill>
        </p:spPr>
        <p:txBody>
          <a:bodyPr wrap="square" lIns="0" tIns="0" rIns="0" bIns="0" rtlCol="0"/>
          <a:lstStyle/>
          <a:p/>
        </p:txBody>
      </p:sp>
      <p:sp>
        <p:nvSpPr>
          <p:cNvPr id="17" name="object 17"/>
          <p:cNvSpPr txBox="1"/>
          <p:nvPr/>
        </p:nvSpPr>
        <p:spPr>
          <a:xfrm rot="2100000">
            <a:off x="1950162" y="5701949"/>
            <a:ext cx="1568519" cy="127000"/>
          </a:xfrm>
          <a:prstGeom prst="rect">
            <a:avLst/>
          </a:prstGeom>
        </p:spPr>
        <p:txBody>
          <a:bodyPr wrap="square" lIns="0" tIns="0" rIns="0" bIns="0" rtlCol="0" vert="horz">
            <a:spAutoFit/>
          </a:bodyPr>
          <a:lstStyle/>
          <a:p>
            <a:pPr>
              <a:lnSpc>
                <a:spcPts val="1000"/>
              </a:lnSpc>
            </a:pPr>
            <a:r>
              <a:rPr dirty="0" sz="1000" spc="-5" b="1">
                <a:solidFill>
                  <a:srgbClr val="0000FF"/>
                </a:solidFill>
                <a:latin typeface="Arial"/>
                <a:cs typeface="Arial"/>
              </a:rPr>
              <a:t>Mercado de</a:t>
            </a:r>
            <a:r>
              <a:rPr dirty="0" sz="1000" spc="-95" b="1">
                <a:solidFill>
                  <a:srgbClr val="0000FF"/>
                </a:solidFill>
                <a:latin typeface="Arial"/>
                <a:cs typeface="Arial"/>
              </a:rPr>
              <a:t> </a:t>
            </a:r>
            <a:r>
              <a:rPr dirty="0" sz="1000" spc="-5" b="1">
                <a:solidFill>
                  <a:srgbClr val="0000FF"/>
                </a:solidFill>
                <a:latin typeface="Arial"/>
                <a:cs typeface="Arial"/>
              </a:rPr>
              <a:t>Compradores</a:t>
            </a:r>
            <a:endParaRPr sz="1000">
              <a:latin typeface="Arial"/>
              <a:cs typeface="Arial"/>
            </a:endParaRPr>
          </a:p>
        </p:txBody>
      </p:sp>
      <p:sp>
        <p:nvSpPr>
          <p:cNvPr id="19" name="object 19"/>
          <p:cNvSpPr txBox="1"/>
          <p:nvPr/>
        </p:nvSpPr>
        <p:spPr>
          <a:xfrm>
            <a:off x="2310277" y="9683005"/>
            <a:ext cx="3143250" cy="254635"/>
          </a:xfrm>
          <a:prstGeom prst="rect">
            <a:avLst/>
          </a:prstGeom>
        </p:spPr>
        <p:txBody>
          <a:bodyPr wrap="square" lIns="0" tIns="0" rIns="0" bIns="0" rtlCol="0" vert="horz">
            <a:spAutoFit/>
          </a:bodyPr>
          <a:lstStyle/>
          <a:p>
            <a:pPr marL="12700">
              <a:lnSpc>
                <a:spcPts val="1860"/>
              </a:lnSpc>
            </a:pPr>
            <a:r>
              <a:rPr dirty="0" sz="1400" spc="-5" b="1">
                <a:latin typeface="Georgia"/>
                <a:cs typeface="Georgia"/>
              </a:rPr>
              <a:t>Agent Name here </a:t>
            </a:r>
            <a:r>
              <a:rPr dirty="0" sz="1800" spc="5" b="1">
                <a:latin typeface="Cambria Math"/>
                <a:cs typeface="Cambria Math"/>
              </a:rPr>
              <a:t>⋅ </a:t>
            </a:r>
            <a:r>
              <a:rPr dirty="0" sz="1400" spc="-5" b="1">
                <a:latin typeface="Georgia"/>
                <a:cs typeface="Georgia"/>
              </a:rPr>
              <a:t>(123)</a:t>
            </a:r>
            <a:r>
              <a:rPr dirty="0" sz="1400" spc="15" b="1">
                <a:latin typeface="Georgia"/>
                <a:cs typeface="Georgia"/>
              </a:rPr>
              <a:t> </a:t>
            </a:r>
            <a:r>
              <a:rPr dirty="0" sz="1400" spc="-5" b="1">
                <a:latin typeface="Georgia"/>
                <a:cs typeface="Georgia"/>
              </a:rPr>
              <a:t>456-7890</a:t>
            </a:r>
            <a:endParaRPr sz="1400">
              <a:latin typeface="Georgia"/>
              <a:cs typeface="Georgia"/>
            </a:endParaRPr>
          </a:p>
        </p:txBody>
      </p:sp>
      <p:sp>
        <p:nvSpPr>
          <p:cNvPr id="18" name="object 18"/>
          <p:cNvSpPr txBox="1"/>
          <p:nvPr/>
        </p:nvSpPr>
        <p:spPr>
          <a:xfrm rot="2520000">
            <a:off x="1914664" y="7683762"/>
            <a:ext cx="1638783" cy="127000"/>
          </a:xfrm>
          <a:prstGeom prst="rect">
            <a:avLst/>
          </a:prstGeom>
        </p:spPr>
        <p:txBody>
          <a:bodyPr wrap="square" lIns="0" tIns="0" rIns="0" bIns="0" rtlCol="0" vert="horz">
            <a:spAutoFit/>
          </a:bodyPr>
          <a:lstStyle/>
          <a:p>
            <a:pPr>
              <a:lnSpc>
                <a:spcPts val="1000"/>
              </a:lnSpc>
            </a:pPr>
            <a:r>
              <a:rPr dirty="0" sz="1000" spc="-5" b="1">
                <a:solidFill>
                  <a:srgbClr val="0000FF"/>
                </a:solidFill>
                <a:latin typeface="Arial"/>
                <a:cs typeface="Arial"/>
              </a:rPr>
              <a:t>Mercado de</a:t>
            </a:r>
            <a:r>
              <a:rPr dirty="0" sz="1000" spc="-95" b="1">
                <a:solidFill>
                  <a:srgbClr val="0000FF"/>
                </a:solidFill>
                <a:latin typeface="Arial"/>
                <a:cs typeface="Arial"/>
              </a:rPr>
              <a:t> </a:t>
            </a:r>
            <a:r>
              <a:rPr dirty="0" sz="1000" spc="-5" b="1">
                <a:solidFill>
                  <a:srgbClr val="0000FF"/>
                </a:solidFill>
                <a:latin typeface="Arial"/>
                <a:cs typeface="Arial"/>
              </a:rPr>
              <a:t>Compradoress</a:t>
            </a:r>
            <a:endParaRPr sz="10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9" y="0"/>
            <a:ext cx="7772100" cy="10057690"/>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849695" y="4592862"/>
            <a:ext cx="5924779" cy="4489528"/>
          </a:xfrm>
          <a:prstGeom prst="rect">
            <a:avLst/>
          </a:prstGeom>
          <a:blipFill>
            <a:blip r:embed="rId3" cstate="print"/>
            <a:stretch>
              <a:fillRect/>
            </a:stretch>
          </a:blipFill>
        </p:spPr>
        <p:txBody>
          <a:bodyPr wrap="square" lIns="0" tIns="0" rIns="0" bIns="0" rtlCol="0"/>
          <a:lstStyle/>
          <a:p/>
        </p:txBody>
      </p:sp>
      <p:sp>
        <p:nvSpPr>
          <p:cNvPr id="4" name="object 4"/>
          <p:cNvSpPr txBox="1">
            <a:spLocks noGrp="1"/>
          </p:cNvSpPr>
          <p:nvPr>
            <p:ph type="title"/>
          </p:nvPr>
        </p:nvSpPr>
        <p:spPr>
          <a:xfrm>
            <a:off x="871423" y="4624044"/>
            <a:ext cx="4864100" cy="360680"/>
          </a:xfrm>
          <a:prstGeom prst="rect"/>
        </p:spPr>
        <p:txBody>
          <a:bodyPr wrap="square" lIns="0" tIns="12700" rIns="0" bIns="0" rtlCol="0" vert="horz">
            <a:spAutoFit/>
          </a:bodyPr>
          <a:lstStyle/>
          <a:p>
            <a:pPr marL="12700">
              <a:lnSpc>
                <a:spcPct val="100000"/>
              </a:lnSpc>
              <a:spcBef>
                <a:spcPts val="100"/>
              </a:spcBef>
            </a:pPr>
            <a:r>
              <a:rPr dirty="0" sz="2200" spc="-5">
                <a:solidFill>
                  <a:srgbClr val="000000"/>
                </a:solidFill>
                <a:latin typeface="Arial"/>
                <a:cs typeface="Arial"/>
              </a:rPr>
              <a:t>¿Es un buen momento para</a:t>
            </a:r>
            <a:r>
              <a:rPr dirty="0" sz="2200" spc="-80">
                <a:solidFill>
                  <a:srgbClr val="000000"/>
                </a:solidFill>
                <a:latin typeface="Arial"/>
                <a:cs typeface="Arial"/>
              </a:rPr>
              <a:t> </a:t>
            </a:r>
            <a:r>
              <a:rPr dirty="0" sz="2200" spc="-5">
                <a:solidFill>
                  <a:srgbClr val="000000"/>
                </a:solidFill>
                <a:latin typeface="Arial"/>
                <a:cs typeface="Arial"/>
              </a:rPr>
              <a:t>vender?</a:t>
            </a:r>
            <a:endParaRPr sz="2200">
              <a:latin typeface="Arial"/>
              <a:cs typeface="Arial"/>
            </a:endParaRPr>
          </a:p>
        </p:txBody>
      </p:sp>
      <p:sp>
        <p:nvSpPr>
          <p:cNvPr id="6" name="object 6"/>
          <p:cNvSpPr txBox="1"/>
          <p:nvPr/>
        </p:nvSpPr>
        <p:spPr>
          <a:xfrm>
            <a:off x="2310277" y="9683005"/>
            <a:ext cx="3143250" cy="254635"/>
          </a:xfrm>
          <a:prstGeom prst="rect">
            <a:avLst/>
          </a:prstGeom>
        </p:spPr>
        <p:txBody>
          <a:bodyPr wrap="square" lIns="0" tIns="0" rIns="0" bIns="0" rtlCol="0" vert="horz">
            <a:spAutoFit/>
          </a:bodyPr>
          <a:lstStyle/>
          <a:p>
            <a:pPr marL="12700">
              <a:lnSpc>
                <a:spcPts val="1860"/>
              </a:lnSpc>
            </a:pPr>
            <a:r>
              <a:rPr dirty="0" sz="1400" spc="-5" b="1">
                <a:latin typeface="Georgia"/>
                <a:cs typeface="Georgia"/>
              </a:rPr>
              <a:t>Agent Name here </a:t>
            </a:r>
            <a:r>
              <a:rPr dirty="0" sz="1800" spc="5" b="1">
                <a:latin typeface="Cambria Math"/>
                <a:cs typeface="Cambria Math"/>
              </a:rPr>
              <a:t>⋅ </a:t>
            </a:r>
            <a:r>
              <a:rPr dirty="0" sz="1400" spc="-5" b="1">
                <a:latin typeface="Georgia"/>
                <a:cs typeface="Georgia"/>
              </a:rPr>
              <a:t>(123)</a:t>
            </a:r>
            <a:r>
              <a:rPr dirty="0" sz="1400" spc="15" b="1">
                <a:latin typeface="Georgia"/>
                <a:cs typeface="Georgia"/>
              </a:rPr>
              <a:t> </a:t>
            </a:r>
            <a:r>
              <a:rPr dirty="0" sz="1400" spc="-5" b="1">
                <a:latin typeface="Georgia"/>
                <a:cs typeface="Georgia"/>
              </a:rPr>
              <a:t>456-7890</a:t>
            </a:r>
            <a:endParaRPr sz="1400">
              <a:latin typeface="Georgia"/>
              <a:cs typeface="Georgia"/>
            </a:endParaRPr>
          </a:p>
        </p:txBody>
      </p:sp>
      <p:sp>
        <p:nvSpPr>
          <p:cNvPr id="5" name="object 5"/>
          <p:cNvSpPr txBox="1"/>
          <p:nvPr/>
        </p:nvSpPr>
        <p:spPr>
          <a:xfrm>
            <a:off x="871423" y="5280431"/>
            <a:ext cx="5869940" cy="3451860"/>
          </a:xfrm>
          <a:prstGeom prst="rect">
            <a:avLst/>
          </a:prstGeom>
        </p:spPr>
        <p:txBody>
          <a:bodyPr wrap="square" lIns="0" tIns="48260" rIns="0" bIns="0" rtlCol="0" vert="horz">
            <a:spAutoFit/>
          </a:bodyPr>
          <a:lstStyle/>
          <a:p>
            <a:pPr algn="just" marL="12700" marR="6350">
              <a:lnSpc>
                <a:spcPts val="1400"/>
              </a:lnSpc>
              <a:spcBef>
                <a:spcPts val="380"/>
              </a:spcBef>
            </a:pPr>
            <a:r>
              <a:rPr dirty="0" sz="1400" spc="-5">
                <a:latin typeface="Arial"/>
                <a:cs typeface="Arial"/>
              </a:rPr>
              <a:t>Para determinar si es el momento adecuado para usted, hable con su  profesional inmobiliario para saber hacia qué ciclo del mercado  inmobiliario se inclina </a:t>
            </a:r>
            <a:r>
              <a:rPr dirty="0" sz="1400">
                <a:latin typeface="Arial"/>
                <a:cs typeface="Arial"/>
              </a:rPr>
              <a:t>su</a:t>
            </a:r>
            <a:r>
              <a:rPr dirty="0" sz="1400" spc="-10">
                <a:latin typeface="Arial"/>
                <a:cs typeface="Arial"/>
              </a:rPr>
              <a:t> </a:t>
            </a:r>
            <a:r>
              <a:rPr dirty="0" sz="1400" spc="-5">
                <a:latin typeface="Arial"/>
                <a:cs typeface="Arial"/>
              </a:rPr>
              <a:t>zona.</a:t>
            </a:r>
            <a:endParaRPr sz="1400">
              <a:latin typeface="Arial"/>
              <a:cs typeface="Arial"/>
            </a:endParaRPr>
          </a:p>
          <a:p>
            <a:pPr algn="just" marL="12700" marR="5080">
              <a:lnSpc>
                <a:spcPts val="1400"/>
              </a:lnSpc>
              <a:spcBef>
                <a:spcPts val="500"/>
              </a:spcBef>
            </a:pPr>
            <a:r>
              <a:rPr dirty="0" sz="1400" spc="-5">
                <a:latin typeface="Arial"/>
                <a:cs typeface="Arial"/>
              </a:rPr>
              <a:t>Ellos pueden proporcionarle las estadísticas del mercado local, las  tendencias </a:t>
            </a:r>
            <a:r>
              <a:rPr dirty="0" sz="1400">
                <a:latin typeface="Arial"/>
                <a:cs typeface="Arial"/>
              </a:rPr>
              <a:t>y </a:t>
            </a:r>
            <a:r>
              <a:rPr dirty="0" sz="1400" spc="-5">
                <a:latin typeface="Arial"/>
                <a:cs typeface="Arial"/>
              </a:rPr>
              <a:t>una evaluación del precio actual de la vivienda. Es  importante tener en cuenta que las tendencias "nacionales" no siempre  significan que se den las mismas condiciones </a:t>
            </a:r>
            <a:r>
              <a:rPr dirty="0" sz="1400">
                <a:latin typeface="Arial"/>
                <a:cs typeface="Arial"/>
              </a:rPr>
              <a:t>a </a:t>
            </a:r>
            <a:r>
              <a:rPr dirty="0" sz="1400" spc="-5">
                <a:latin typeface="Arial"/>
                <a:cs typeface="Arial"/>
              </a:rPr>
              <a:t>nivel local. Cada mercado  es diferente, </a:t>
            </a:r>
            <a:r>
              <a:rPr dirty="0" sz="1400">
                <a:latin typeface="Arial"/>
                <a:cs typeface="Arial"/>
              </a:rPr>
              <a:t>y </a:t>
            </a:r>
            <a:r>
              <a:rPr dirty="0" sz="1400" spc="-5">
                <a:latin typeface="Arial"/>
                <a:cs typeface="Arial"/>
              </a:rPr>
              <a:t>el nuestro no es una excepción </a:t>
            </a:r>
            <a:r>
              <a:rPr dirty="0" sz="1400">
                <a:latin typeface="Arial"/>
                <a:cs typeface="Arial"/>
              </a:rPr>
              <a:t>a </a:t>
            </a:r>
            <a:r>
              <a:rPr dirty="0" sz="1400" spc="-5">
                <a:latin typeface="Arial"/>
                <a:cs typeface="Arial"/>
              </a:rPr>
              <a:t>la</a:t>
            </a:r>
            <a:r>
              <a:rPr dirty="0" sz="1400" spc="-30">
                <a:latin typeface="Arial"/>
                <a:cs typeface="Arial"/>
              </a:rPr>
              <a:t> </a:t>
            </a:r>
            <a:r>
              <a:rPr dirty="0" sz="1400" spc="-5">
                <a:latin typeface="Arial"/>
                <a:cs typeface="Arial"/>
              </a:rPr>
              <a:t>regla.</a:t>
            </a:r>
            <a:endParaRPr sz="1400">
              <a:latin typeface="Arial"/>
              <a:cs typeface="Arial"/>
            </a:endParaRPr>
          </a:p>
          <a:p>
            <a:pPr algn="just" marL="12700" marR="5080">
              <a:lnSpc>
                <a:spcPts val="1400"/>
              </a:lnSpc>
              <a:spcBef>
                <a:spcPts val="500"/>
              </a:spcBef>
            </a:pPr>
            <a:r>
              <a:rPr dirty="0" sz="1400" spc="-5">
                <a:latin typeface="Arial"/>
                <a:cs typeface="Arial"/>
              </a:rPr>
              <a:t>Una pregunta aún más grande que los ciclos del mercado es: "¿Cuál es  SU motivación para vender </a:t>
            </a:r>
            <a:r>
              <a:rPr dirty="0" sz="1400">
                <a:latin typeface="Arial"/>
                <a:cs typeface="Arial"/>
              </a:rPr>
              <a:t>o </a:t>
            </a:r>
            <a:r>
              <a:rPr dirty="0" sz="1400" spc="-5">
                <a:latin typeface="Arial"/>
                <a:cs typeface="Arial"/>
              </a:rPr>
              <a:t>quedarse?" Mientras que algunas  condiciones pueden ciertamente favorecer la venta para obtener un punto  de precio más alto, </a:t>
            </a:r>
            <a:r>
              <a:rPr dirty="0" sz="1400">
                <a:latin typeface="Arial"/>
                <a:cs typeface="Arial"/>
              </a:rPr>
              <a:t>a </a:t>
            </a:r>
            <a:r>
              <a:rPr dirty="0" sz="1400" spc="-5">
                <a:latin typeface="Arial"/>
                <a:cs typeface="Arial"/>
              </a:rPr>
              <a:t>menudo entreno </a:t>
            </a:r>
            <a:r>
              <a:rPr dirty="0" sz="1400">
                <a:latin typeface="Arial"/>
                <a:cs typeface="Arial"/>
              </a:rPr>
              <a:t>a </a:t>
            </a:r>
            <a:r>
              <a:rPr dirty="0" sz="1400" spc="-5">
                <a:latin typeface="Arial"/>
                <a:cs typeface="Arial"/>
              </a:rPr>
              <a:t>los clientes para identificar  claramente lo que hacer un movimiento </a:t>
            </a:r>
            <a:r>
              <a:rPr dirty="0" sz="1400">
                <a:latin typeface="Arial"/>
                <a:cs typeface="Arial"/>
              </a:rPr>
              <a:t>se </a:t>
            </a:r>
            <a:r>
              <a:rPr dirty="0" sz="1400" spc="-5">
                <a:latin typeface="Arial"/>
                <a:cs typeface="Arial"/>
              </a:rPr>
              <a:t>verá </a:t>
            </a:r>
            <a:r>
              <a:rPr dirty="0" sz="1400">
                <a:latin typeface="Arial"/>
                <a:cs typeface="Arial"/>
              </a:rPr>
              <a:t>y </a:t>
            </a:r>
            <a:r>
              <a:rPr dirty="0" sz="1400" spc="-5">
                <a:latin typeface="Arial"/>
                <a:cs typeface="Arial"/>
              </a:rPr>
              <a:t>sentirá para sus  familias, así como mantener un ojo en lo que su retorno de la inversión  será.</a:t>
            </a:r>
            <a:endParaRPr sz="1400">
              <a:latin typeface="Arial"/>
              <a:cs typeface="Arial"/>
            </a:endParaRPr>
          </a:p>
          <a:p>
            <a:pPr algn="just" marL="12700" marR="5080">
              <a:lnSpc>
                <a:spcPts val="1400"/>
              </a:lnSpc>
              <a:spcBef>
                <a:spcPts val="500"/>
              </a:spcBef>
            </a:pPr>
            <a:r>
              <a:rPr dirty="0" sz="1400" spc="-5">
                <a:latin typeface="Arial"/>
                <a:cs typeface="Arial"/>
              </a:rPr>
              <a:t>Un buen agente inmobiliario podrá ayudarle </a:t>
            </a:r>
            <a:r>
              <a:rPr dirty="0" sz="1400">
                <a:latin typeface="Arial"/>
                <a:cs typeface="Arial"/>
              </a:rPr>
              <a:t>a </a:t>
            </a:r>
            <a:r>
              <a:rPr dirty="0" sz="1400" spc="-5">
                <a:latin typeface="Arial"/>
                <a:cs typeface="Arial"/>
              </a:rPr>
              <a:t>exponer toda la  información, para que tenga lo que necesita para tomar la mejor decisión  posible para su familia, tanto emocional como</a:t>
            </a:r>
            <a:r>
              <a:rPr dirty="0" sz="1400" spc="-25">
                <a:latin typeface="Arial"/>
                <a:cs typeface="Arial"/>
              </a:rPr>
              <a:t> </a:t>
            </a:r>
            <a:r>
              <a:rPr dirty="0" sz="1400" spc="-5">
                <a:latin typeface="Arial"/>
                <a:cs typeface="Arial"/>
              </a:rPr>
              <a:t>económicamente.</a:t>
            </a:r>
            <a:endParaRPr sz="140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3332" y="3049638"/>
            <a:ext cx="5076825" cy="1031240"/>
          </a:xfrm>
          <a:prstGeom prst="rect"/>
        </p:spPr>
        <p:txBody>
          <a:bodyPr wrap="square" lIns="0" tIns="104139" rIns="0" bIns="0" rtlCol="0" vert="horz">
            <a:spAutoFit/>
          </a:bodyPr>
          <a:lstStyle/>
          <a:p>
            <a:pPr marL="1586230" marR="5080" indent="-1574165">
              <a:lnSpc>
                <a:spcPts val="3600"/>
              </a:lnSpc>
              <a:spcBef>
                <a:spcPts val="819"/>
              </a:spcBef>
            </a:pPr>
            <a:r>
              <a:rPr dirty="0" sz="3600" spc="-5">
                <a:solidFill>
                  <a:srgbClr val="000000"/>
                </a:solidFill>
                <a:latin typeface="Arial"/>
                <a:cs typeface="Arial"/>
              </a:rPr>
              <a:t>Poniendo su casa en</a:t>
            </a:r>
            <a:r>
              <a:rPr dirty="0" sz="3600" spc="-85">
                <a:solidFill>
                  <a:srgbClr val="000000"/>
                </a:solidFill>
                <a:latin typeface="Arial"/>
                <a:cs typeface="Arial"/>
              </a:rPr>
              <a:t> </a:t>
            </a:r>
            <a:r>
              <a:rPr dirty="0" sz="3600" spc="-5">
                <a:solidFill>
                  <a:srgbClr val="000000"/>
                </a:solidFill>
                <a:latin typeface="Arial"/>
                <a:cs typeface="Arial"/>
              </a:rPr>
              <a:t>el  mercado</a:t>
            </a:r>
            <a:endParaRPr sz="3600">
              <a:latin typeface="Arial"/>
              <a:cs typeface="Arial"/>
            </a:endParaRPr>
          </a:p>
        </p:txBody>
      </p:sp>
      <p:sp>
        <p:nvSpPr>
          <p:cNvPr id="3" name="object 3"/>
          <p:cNvSpPr txBox="1"/>
          <p:nvPr/>
        </p:nvSpPr>
        <p:spPr>
          <a:xfrm>
            <a:off x="2310277" y="9683005"/>
            <a:ext cx="3143250" cy="254635"/>
          </a:xfrm>
          <a:prstGeom prst="rect">
            <a:avLst/>
          </a:prstGeom>
        </p:spPr>
        <p:txBody>
          <a:bodyPr wrap="square" lIns="0" tIns="0" rIns="0" bIns="0" rtlCol="0" vert="horz">
            <a:spAutoFit/>
          </a:bodyPr>
          <a:lstStyle/>
          <a:p>
            <a:pPr marL="12700">
              <a:lnSpc>
                <a:spcPts val="1860"/>
              </a:lnSpc>
            </a:pPr>
            <a:r>
              <a:rPr dirty="0" sz="1400" spc="-5" b="1">
                <a:latin typeface="Georgia"/>
                <a:cs typeface="Georgia"/>
              </a:rPr>
              <a:t>Agent Name here </a:t>
            </a:r>
            <a:r>
              <a:rPr dirty="0" sz="1800" spc="5" b="1">
                <a:latin typeface="Cambria Math"/>
                <a:cs typeface="Cambria Math"/>
              </a:rPr>
              <a:t>⋅ </a:t>
            </a:r>
            <a:r>
              <a:rPr dirty="0" sz="1400" spc="-5" b="1">
                <a:latin typeface="Georgia"/>
                <a:cs typeface="Georgia"/>
              </a:rPr>
              <a:t>(123)</a:t>
            </a:r>
            <a:r>
              <a:rPr dirty="0" sz="1400" spc="15" b="1">
                <a:latin typeface="Georgia"/>
                <a:cs typeface="Georgia"/>
              </a:rPr>
              <a:t> </a:t>
            </a:r>
            <a:r>
              <a:rPr dirty="0" sz="1400" spc="-5" b="1">
                <a:latin typeface="Georgia"/>
                <a:cs typeface="Georgia"/>
              </a:rPr>
              <a:t>456-7890</a:t>
            </a:r>
            <a:endParaRPr sz="1400">
              <a:latin typeface="Georgia"/>
              <a:cs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240995"/>
            <a:ext cx="7771790" cy="9817404"/>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1974931" y="287053"/>
            <a:ext cx="3835037" cy="657351"/>
          </a:xfrm>
          <a:prstGeom prst="rect">
            <a:avLst/>
          </a:prstGeom>
          <a:blipFill>
            <a:blip r:embed="rId3" cstate="print"/>
            <a:stretch>
              <a:fillRect/>
            </a:stretch>
          </a:blipFill>
        </p:spPr>
        <p:txBody>
          <a:bodyPr wrap="square" lIns="0" tIns="0" rIns="0" bIns="0" rtlCol="0"/>
          <a:lstStyle/>
          <a:p/>
        </p:txBody>
      </p:sp>
      <p:sp>
        <p:nvSpPr>
          <p:cNvPr id="4" name="object 4"/>
          <p:cNvSpPr txBox="1"/>
          <p:nvPr/>
        </p:nvSpPr>
        <p:spPr>
          <a:xfrm>
            <a:off x="2447251" y="309295"/>
            <a:ext cx="2830195" cy="745490"/>
          </a:xfrm>
          <a:prstGeom prst="rect">
            <a:avLst/>
          </a:prstGeom>
        </p:spPr>
        <p:txBody>
          <a:bodyPr wrap="square" lIns="0" tIns="12065" rIns="0" bIns="0" rtlCol="0" vert="horz">
            <a:spAutoFit/>
          </a:bodyPr>
          <a:lstStyle/>
          <a:p>
            <a:pPr marL="886460" marR="5080" indent="-874394">
              <a:lnSpc>
                <a:spcPct val="118100"/>
              </a:lnSpc>
              <a:spcBef>
                <a:spcPts val="95"/>
              </a:spcBef>
            </a:pPr>
            <a:r>
              <a:rPr dirty="0" sz="2000" spc="-5" b="1">
                <a:solidFill>
                  <a:srgbClr val="FFFFAA"/>
                </a:solidFill>
                <a:latin typeface="Arial"/>
                <a:cs typeface="Arial"/>
              </a:rPr>
              <a:t>Poniendo su casa en</a:t>
            </a:r>
            <a:r>
              <a:rPr dirty="0" sz="2000" spc="-85" b="1">
                <a:solidFill>
                  <a:srgbClr val="FFFFAA"/>
                </a:solidFill>
                <a:latin typeface="Arial"/>
                <a:cs typeface="Arial"/>
              </a:rPr>
              <a:t> </a:t>
            </a:r>
            <a:r>
              <a:rPr dirty="0" sz="2000" spc="-5" b="1">
                <a:solidFill>
                  <a:srgbClr val="FFFFAA"/>
                </a:solidFill>
                <a:latin typeface="Arial"/>
                <a:cs typeface="Arial"/>
              </a:rPr>
              <a:t>el  mercado</a:t>
            </a:r>
            <a:endParaRPr sz="2000">
              <a:latin typeface="Arial"/>
              <a:cs typeface="Arial"/>
            </a:endParaRPr>
          </a:p>
        </p:txBody>
      </p:sp>
      <p:sp>
        <p:nvSpPr>
          <p:cNvPr id="5" name="object 5"/>
          <p:cNvSpPr/>
          <p:nvPr/>
        </p:nvSpPr>
        <p:spPr>
          <a:xfrm>
            <a:off x="884126" y="5970722"/>
            <a:ext cx="6234801" cy="2916470"/>
          </a:xfrm>
          <a:prstGeom prst="rect">
            <a:avLst/>
          </a:prstGeom>
          <a:blipFill>
            <a:blip r:embed="rId4" cstate="print"/>
            <a:stretch>
              <a:fillRect/>
            </a:stretch>
          </a:blipFill>
        </p:spPr>
        <p:txBody>
          <a:bodyPr wrap="square" lIns="0" tIns="0" rIns="0" bIns="0" rtlCol="0"/>
          <a:lstStyle/>
          <a:p/>
        </p:txBody>
      </p:sp>
      <p:sp>
        <p:nvSpPr>
          <p:cNvPr id="6" name="object 6"/>
          <p:cNvSpPr txBox="1"/>
          <p:nvPr/>
        </p:nvSpPr>
        <p:spPr>
          <a:xfrm>
            <a:off x="859942" y="6018568"/>
            <a:ext cx="6156960" cy="3172460"/>
          </a:xfrm>
          <a:prstGeom prst="rect">
            <a:avLst/>
          </a:prstGeom>
        </p:spPr>
        <p:txBody>
          <a:bodyPr wrap="square" lIns="0" tIns="48260" rIns="0" bIns="0" rtlCol="0" vert="horz">
            <a:spAutoFit/>
          </a:bodyPr>
          <a:lstStyle/>
          <a:p>
            <a:pPr marL="12700" marR="6350">
              <a:lnSpc>
                <a:spcPts val="1400"/>
              </a:lnSpc>
              <a:spcBef>
                <a:spcPts val="380"/>
              </a:spcBef>
            </a:pPr>
            <a:r>
              <a:rPr dirty="0" sz="1400" spc="-5">
                <a:latin typeface="Arial"/>
                <a:cs typeface="Arial"/>
              </a:rPr>
              <a:t>Según un estudio reciente de la National Association of REALTORS®, un  rotundo 93% de los propietarios de viviendas respondió "sí" </a:t>
            </a:r>
            <a:r>
              <a:rPr dirty="0" sz="1400">
                <a:latin typeface="Arial"/>
                <a:cs typeface="Arial"/>
              </a:rPr>
              <a:t>a </a:t>
            </a:r>
            <a:r>
              <a:rPr dirty="0" sz="1400" spc="-5">
                <a:latin typeface="Arial"/>
                <a:cs typeface="Arial"/>
              </a:rPr>
              <a:t>esta</a:t>
            </a:r>
            <a:r>
              <a:rPr dirty="0" sz="1400" spc="-50">
                <a:latin typeface="Arial"/>
                <a:cs typeface="Arial"/>
              </a:rPr>
              <a:t> </a:t>
            </a:r>
            <a:r>
              <a:rPr dirty="0" sz="1400" spc="-5">
                <a:latin typeface="Arial"/>
                <a:cs typeface="Arial"/>
              </a:rPr>
              <a:t>pregunta.</a:t>
            </a:r>
            <a:endParaRPr sz="1400">
              <a:latin typeface="Arial"/>
              <a:cs typeface="Arial"/>
            </a:endParaRPr>
          </a:p>
          <a:p>
            <a:pPr>
              <a:lnSpc>
                <a:spcPct val="100000"/>
              </a:lnSpc>
              <a:spcBef>
                <a:spcPts val="40"/>
              </a:spcBef>
            </a:pPr>
            <a:endParaRPr sz="2050">
              <a:latin typeface="Times New Roman"/>
              <a:cs typeface="Times New Roman"/>
            </a:endParaRPr>
          </a:p>
          <a:p>
            <a:pPr marL="12700" marR="5080">
              <a:lnSpc>
                <a:spcPts val="1400"/>
              </a:lnSpc>
            </a:pPr>
            <a:r>
              <a:rPr dirty="0" sz="1400" spc="-5">
                <a:latin typeface="Arial"/>
                <a:cs typeface="Arial"/>
              </a:rPr>
              <a:t>¿Por qué? Hay casi tantas respuestas como vendedores de viviendas </a:t>
            </a:r>
            <a:r>
              <a:rPr dirty="0" sz="1400">
                <a:latin typeface="Arial"/>
                <a:cs typeface="Arial"/>
              </a:rPr>
              <a:t>y  </a:t>
            </a:r>
            <a:r>
              <a:rPr dirty="0" sz="1400" spc="-5">
                <a:latin typeface="Arial"/>
                <a:cs typeface="Arial"/>
              </a:rPr>
              <a:t>muchas más de las que podemos abarcar en esta</a:t>
            </a:r>
            <a:r>
              <a:rPr dirty="0" sz="1400" spc="-20">
                <a:latin typeface="Arial"/>
                <a:cs typeface="Arial"/>
              </a:rPr>
              <a:t> </a:t>
            </a:r>
            <a:r>
              <a:rPr dirty="0" sz="1400" spc="-5">
                <a:latin typeface="Arial"/>
                <a:cs typeface="Arial"/>
              </a:rPr>
              <a:t>guía...</a:t>
            </a:r>
            <a:endParaRPr sz="1400">
              <a:latin typeface="Arial"/>
              <a:cs typeface="Arial"/>
            </a:endParaRPr>
          </a:p>
          <a:p>
            <a:pPr>
              <a:lnSpc>
                <a:spcPct val="100000"/>
              </a:lnSpc>
              <a:spcBef>
                <a:spcPts val="50"/>
              </a:spcBef>
            </a:pPr>
            <a:endParaRPr sz="1800">
              <a:latin typeface="Times New Roman"/>
              <a:cs typeface="Times New Roman"/>
            </a:endParaRPr>
          </a:p>
          <a:p>
            <a:pPr marL="12700">
              <a:lnSpc>
                <a:spcPct val="100000"/>
              </a:lnSpc>
            </a:pPr>
            <a:r>
              <a:rPr dirty="0" sz="1400" spc="-5">
                <a:latin typeface="Arial"/>
                <a:cs typeface="Arial"/>
              </a:rPr>
              <a:t>Empecemos por las diez más</a:t>
            </a:r>
            <a:r>
              <a:rPr dirty="0" sz="1400" spc="-15">
                <a:latin typeface="Arial"/>
                <a:cs typeface="Arial"/>
              </a:rPr>
              <a:t> </a:t>
            </a:r>
            <a:r>
              <a:rPr dirty="0" sz="1400" spc="-5">
                <a:latin typeface="Arial"/>
                <a:cs typeface="Arial"/>
              </a:rPr>
              <a:t>importantes.</a:t>
            </a:r>
            <a:endParaRPr sz="1400">
              <a:latin typeface="Arial"/>
              <a:cs typeface="Arial"/>
            </a:endParaRPr>
          </a:p>
          <a:p>
            <a:pPr>
              <a:lnSpc>
                <a:spcPct val="100000"/>
              </a:lnSpc>
              <a:spcBef>
                <a:spcPts val="50"/>
              </a:spcBef>
            </a:pPr>
            <a:endParaRPr sz="1800">
              <a:latin typeface="Times New Roman"/>
              <a:cs typeface="Times New Roman"/>
            </a:endParaRPr>
          </a:p>
          <a:p>
            <a:pPr marL="12700">
              <a:lnSpc>
                <a:spcPct val="100000"/>
              </a:lnSpc>
            </a:pPr>
            <a:r>
              <a:rPr dirty="0" sz="1400" spc="-5" b="1">
                <a:latin typeface="Arial"/>
                <a:cs typeface="Arial"/>
              </a:rPr>
              <a:t>Protegemos sus</a:t>
            </a:r>
            <a:r>
              <a:rPr dirty="0" sz="1400" spc="-10" b="1">
                <a:latin typeface="Arial"/>
                <a:cs typeface="Arial"/>
              </a:rPr>
              <a:t> </a:t>
            </a:r>
            <a:r>
              <a:rPr dirty="0" sz="1400" spc="-5" b="1">
                <a:latin typeface="Arial"/>
                <a:cs typeface="Arial"/>
              </a:rPr>
              <a:t>intereses</a:t>
            </a:r>
            <a:endParaRPr sz="1400">
              <a:latin typeface="Arial"/>
              <a:cs typeface="Arial"/>
            </a:endParaRPr>
          </a:p>
          <a:p>
            <a:pPr algn="just" marL="12700" marR="5715">
              <a:lnSpc>
                <a:spcPts val="1400"/>
              </a:lnSpc>
              <a:spcBef>
                <a:spcPts val="500"/>
              </a:spcBef>
            </a:pPr>
            <a:r>
              <a:rPr dirty="0" sz="1400" spc="-5">
                <a:latin typeface="Arial"/>
                <a:cs typeface="Arial"/>
              </a:rPr>
              <a:t>De la misma manera que se recurre </a:t>
            </a:r>
            <a:r>
              <a:rPr dirty="0" sz="1400">
                <a:latin typeface="Arial"/>
                <a:cs typeface="Arial"/>
              </a:rPr>
              <a:t>a </a:t>
            </a:r>
            <a:r>
              <a:rPr dirty="0" sz="1400" spc="-5">
                <a:latin typeface="Arial"/>
                <a:cs typeface="Arial"/>
              </a:rPr>
              <a:t>un cirujano de confianza para un  procedimiento médico </a:t>
            </a:r>
            <a:r>
              <a:rPr dirty="0" sz="1400">
                <a:latin typeface="Arial"/>
                <a:cs typeface="Arial"/>
              </a:rPr>
              <a:t>o a </a:t>
            </a:r>
            <a:r>
              <a:rPr dirty="0" sz="1400" spc="-5">
                <a:latin typeface="Arial"/>
                <a:cs typeface="Arial"/>
              </a:rPr>
              <a:t>un abogado para que le ayude con un problema  legal </a:t>
            </a:r>
            <a:r>
              <a:rPr dirty="0" sz="1400">
                <a:latin typeface="Arial"/>
                <a:cs typeface="Arial"/>
              </a:rPr>
              <a:t>o </a:t>
            </a:r>
            <a:r>
              <a:rPr dirty="0" sz="1400" spc="-5">
                <a:latin typeface="Arial"/>
                <a:cs typeface="Arial"/>
              </a:rPr>
              <a:t>un contrato, la contratación de un agente inmobiliario profesional  ayuda </a:t>
            </a:r>
            <a:r>
              <a:rPr dirty="0" sz="1400">
                <a:latin typeface="Arial"/>
                <a:cs typeface="Arial"/>
              </a:rPr>
              <a:t>a </a:t>
            </a:r>
            <a:r>
              <a:rPr dirty="0" sz="1400" spc="-5">
                <a:latin typeface="Arial"/>
                <a:cs typeface="Arial"/>
              </a:rPr>
              <a:t>garantizar que todos los intereses de su familia estén bien atendidos.  Desde la navegación por procesos complicados hasta la negociación en su  nombre, es importante tener un defensor de su</a:t>
            </a:r>
            <a:r>
              <a:rPr dirty="0" sz="1400" spc="-15">
                <a:latin typeface="Arial"/>
                <a:cs typeface="Arial"/>
              </a:rPr>
              <a:t> </a:t>
            </a:r>
            <a:r>
              <a:rPr dirty="0" sz="1400" spc="-5">
                <a:latin typeface="Arial"/>
                <a:cs typeface="Arial"/>
              </a:rPr>
              <a:t>lado.</a:t>
            </a:r>
            <a:endParaRPr sz="1400">
              <a:latin typeface="Arial"/>
              <a:cs typeface="Arial"/>
            </a:endParaRPr>
          </a:p>
        </p:txBody>
      </p:sp>
      <p:sp>
        <p:nvSpPr>
          <p:cNvPr id="7" name="object 7"/>
          <p:cNvSpPr/>
          <p:nvPr/>
        </p:nvSpPr>
        <p:spPr>
          <a:xfrm>
            <a:off x="884126" y="4891399"/>
            <a:ext cx="4282840" cy="849680"/>
          </a:xfrm>
          <a:prstGeom prst="rect">
            <a:avLst/>
          </a:prstGeom>
          <a:blipFill>
            <a:blip r:embed="rId4" cstate="print"/>
            <a:stretch>
              <a:fillRect/>
            </a:stretch>
          </a:blipFill>
        </p:spPr>
        <p:txBody>
          <a:bodyPr wrap="square" lIns="0" tIns="0" rIns="0" bIns="0" rtlCol="0"/>
          <a:lstStyle/>
          <a:p/>
        </p:txBody>
      </p:sp>
      <p:sp>
        <p:nvSpPr>
          <p:cNvPr id="8" name="object 8"/>
          <p:cNvSpPr txBox="1"/>
          <p:nvPr/>
        </p:nvSpPr>
        <p:spPr>
          <a:xfrm>
            <a:off x="917359" y="5011127"/>
            <a:ext cx="3663950" cy="695960"/>
          </a:xfrm>
          <a:prstGeom prst="rect">
            <a:avLst/>
          </a:prstGeom>
        </p:spPr>
        <p:txBody>
          <a:bodyPr wrap="square" lIns="0" tIns="73660" rIns="0" bIns="0" rtlCol="0" vert="horz">
            <a:spAutoFit/>
          </a:bodyPr>
          <a:lstStyle/>
          <a:p>
            <a:pPr marL="12700" marR="5080">
              <a:lnSpc>
                <a:spcPts val="2400"/>
              </a:lnSpc>
              <a:spcBef>
                <a:spcPts val="580"/>
              </a:spcBef>
            </a:pPr>
            <a:r>
              <a:rPr dirty="0" sz="2400" spc="-5" b="1">
                <a:latin typeface="Arial"/>
                <a:cs typeface="Arial"/>
              </a:rPr>
              <a:t>¿Debe contratar </a:t>
            </a:r>
            <a:r>
              <a:rPr dirty="0" sz="2400" b="1">
                <a:latin typeface="Arial"/>
                <a:cs typeface="Arial"/>
              </a:rPr>
              <a:t>a </a:t>
            </a:r>
            <a:r>
              <a:rPr dirty="0" sz="2400" spc="-5" b="1">
                <a:latin typeface="Arial"/>
                <a:cs typeface="Arial"/>
              </a:rPr>
              <a:t>un  profesional</a:t>
            </a:r>
            <a:r>
              <a:rPr dirty="0" sz="2400" spc="-90" b="1">
                <a:latin typeface="Arial"/>
                <a:cs typeface="Arial"/>
              </a:rPr>
              <a:t> </a:t>
            </a:r>
            <a:r>
              <a:rPr dirty="0" sz="2400" spc="-5" b="1">
                <a:latin typeface="Arial"/>
                <a:cs typeface="Arial"/>
              </a:rPr>
              <a:t>inmobiliario?</a:t>
            </a:r>
            <a:endParaRPr sz="2400">
              <a:latin typeface="Arial"/>
              <a:cs typeface="Arial"/>
            </a:endParaRPr>
          </a:p>
        </p:txBody>
      </p:sp>
      <p:sp>
        <p:nvSpPr>
          <p:cNvPr id="9" name="object 9"/>
          <p:cNvSpPr txBox="1"/>
          <p:nvPr/>
        </p:nvSpPr>
        <p:spPr>
          <a:xfrm>
            <a:off x="2310277" y="9683005"/>
            <a:ext cx="3143250" cy="254635"/>
          </a:xfrm>
          <a:prstGeom prst="rect">
            <a:avLst/>
          </a:prstGeom>
        </p:spPr>
        <p:txBody>
          <a:bodyPr wrap="square" lIns="0" tIns="0" rIns="0" bIns="0" rtlCol="0" vert="horz">
            <a:spAutoFit/>
          </a:bodyPr>
          <a:lstStyle/>
          <a:p>
            <a:pPr marL="12700">
              <a:lnSpc>
                <a:spcPts val="1860"/>
              </a:lnSpc>
            </a:pPr>
            <a:r>
              <a:rPr dirty="0" sz="1400" spc="-5" b="1">
                <a:latin typeface="Georgia"/>
                <a:cs typeface="Georgia"/>
              </a:rPr>
              <a:t>Agent Name here </a:t>
            </a:r>
            <a:r>
              <a:rPr dirty="0" sz="1800" spc="5" b="1">
                <a:latin typeface="Cambria Math"/>
                <a:cs typeface="Cambria Math"/>
              </a:rPr>
              <a:t>⋅ </a:t>
            </a:r>
            <a:r>
              <a:rPr dirty="0" sz="1400" spc="-5" b="1">
                <a:latin typeface="Georgia"/>
                <a:cs typeface="Georgia"/>
              </a:rPr>
              <a:t>(123)</a:t>
            </a:r>
            <a:r>
              <a:rPr dirty="0" sz="1400" spc="15" b="1">
                <a:latin typeface="Georgia"/>
                <a:cs typeface="Georgia"/>
              </a:rPr>
              <a:t> </a:t>
            </a:r>
            <a:r>
              <a:rPr dirty="0" sz="1400" spc="-5" b="1">
                <a:latin typeface="Georgia"/>
                <a:cs typeface="Georgia"/>
              </a:rPr>
              <a:t>456-7890</a:t>
            </a:r>
            <a:endParaRPr sz="1400">
              <a:latin typeface="Georgia"/>
              <a:cs typeface="Georgi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On-screen Show (4:3)</PresentationFormat>
  <ScaleCrop>false</ScaleCrop>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2021-08-11T16:44:29Z</dcterms:created>
  <dcterms:modified xsi:type="dcterms:W3CDTF">2021-08-11T16:44:29Z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2021-04-10T00:00:00Z</vt:filetime>
  </property>
  <property fmtid="{D5CDD505-2E9C-101B-9397-08002B2CF9AE}" pid="3" name="Creator">
    <vt:lpwstr>Acrobat PDFMaker 20 para PowerPoint</vt:lpwstr>
  </property>
  <property fmtid="{D5CDD505-2E9C-101B-9397-08002B2CF9AE}" pid="4" name="LastSaved">
    <vt:filetime>2021-08-11T00:00:00Z</vt:filetime>
  </property>
</Properties>
</file>