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5029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38" y="-96"/>
      </p:cViewPr>
      <p:guideLst>
        <p:guide orient="horz" pos="1584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900">
        <a:latin typeface="+mn-lt"/>
        <a:ea typeface="+mn-ea"/>
        <a:cs typeface="+mn-cs"/>
        <a:sym typeface="Helvetica Neue"/>
      </a:defRPr>
    </a:lvl1pPr>
    <a:lvl2pPr indent="228600" defTabSz="457200" latinLnBrk="0">
      <a:defRPr sz="900">
        <a:latin typeface="+mn-lt"/>
        <a:ea typeface="+mn-ea"/>
        <a:cs typeface="+mn-cs"/>
        <a:sym typeface="Helvetica Neue"/>
      </a:defRPr>
    </a:lvl2pPr>
    <a:lvl3pPr indent="457200" defTabSz="457200" latinLnBrk="0">
      <a:defRPr sz="900">
        <a:latin typeface="+mn-lt"/>
        <a:ea typeface="+mn-ea"/>
        <a:cs typeface="+mn-cs"/>
        <a:sym typeface="Helvetica Neue"/>
      </a:defRPr>
    </a:lvl3pPr>
    <a:lvl4pPr indent="685800" defTabSz="457200" latinLnBrk="0">
      <a:defRPr sz="900">
        <a:latin typeface="+mn-lt"/>
        <a:ea typeface="+mn-ea"/>
        <a:cs typeface="+mn-cs"/>
        <a:sym typeface="Helvetica Neue"/>
      </a:defRPr>
    </a:lvl4pPr>
    <a:lvl5pPr indent="914400" defTabSz="457200" latinLnBrk="0">
      <a:defRPr sz="900">
        <a:latin typeface="+mn-lt"/>
        <a:ea typeface="+mn-ea"/>
        <a:cs typeface="+mn-cs"/>
        <a:sym typeface="Helvetica Neue"/>
      </a:defRPr>
    </a:lvl5pPr>
    <a:lvl6pPr indent="1143000" defTabSz="457200" latinLnBrk="0">
      <a:defRPr sz="900">
        <a:latin typeface="+mn-lt"/>
        <a:ea typeface="+mn-ea"/>
        <a:cs typeface="+mn-cs"/>
        <a:sym typeface="Helvetica Neue"/>
      </a:defRPr>
    </a:lvl6pPr>
    <a:lvl7pPr indent="1371600" defTabSz="457200" latinLnBrk="0">
      <a:defRPr sz="900">
        <a:latin typeface="+mn-lt"/>
        <a:ea typeface="+mn-ea"/>
        <a:cs typeface="+mn-cs"/>
        <a:sym typeface="Helvetica Neue"/>
      </a:defRPr>
    </a:lvl7pPr>
    <a:lvl8pPr indent="1600200" defTabSz="457200" latinLnBrk="0">
      <a:defRPr sz="900">
        <a:latin typeface="+mn-lt"/>
        <a:ea typeface="+mn-ea"/>
        <a:cs typeface="+mn-cs"/>
        <a:sym typeface="Helvetica Neue"/>
      </a:defRPr>
    </a:lvl8pPr>
    <a:lvl9pPr indent="1828800" defTabSz="457200" latinLnBrk="0">
      <a:defRPr sz="9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25355" y="564620"/>
            <a:ext cx="3108961" cy="1223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12220" y="1788160"/>
            <a:ext cx="1522096" cy="32410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34806" y="4731940"/>
            <a:ext cx="127001" cy="127001"/>
          </a:xfrm>
          <a:prstGeom prst="rect">
            <a:avLst/>
          </a:prstGeom>
          <a:ln w="3175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 defTabSz="388143">
              <a:defRPr sz="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881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92627" marR="0" indent="-92627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495458" marR="0" indent="-106521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03193" marR="0" indent="-125318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07253" marR="0" indent="-142028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672519" marR="0" indent="-118356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388143" rtl="0" latinLnBrk="0">
        <a:lnSpc>
          <a:spcPct val="9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sz="1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881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reeMarketComp-DD-PA-01.png" descr="FreeMarketComp-DD-PA-01.png"/>
          <p:cNvPicPr>
            <a:picLocks noChangeAspect="1"/>
          </p:cNvPicPr>
          <p:nvPr/>
        </p:nvPicPr>
        <p:blipFill>
          <a:blip r:embed="rId2" cstate="print">
            <a:extLst/>
          </a:blip>
          <a:srcRect b="17956"/>
          <a:stretch>
            <a:fillRect/>
          </a:stretch>
        </p:blipFill>
        <p:spPr>
          <a:xfrm>
            <a:off x="-199" y="-38497"/>
            <a:ext cx="7772651" cy="5106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reeMarketComp-DD-PA-01.png" descr="FreeMarketComp-DD-PA-01.png"/>
          <p:cNvPicPr>
            <a:picLocks noChangeAspect="1"/>
          </p:cNvPicPr>
          <p:nvPr/>
        </p:nvPicPr>
        <p:blipFill>
          <a:blip r:embed="rId2" cstate="print">
            <a:extLst/>
          </a:blip>
          <a:srcRect t="83849"/>
          <a:stretch>
            <a:fillRect/>
          </a:stretch>
        </p:blipFill>
        <p:spPr>
          <a:xfrm>
            <a:off x="0" y="68351"/>
            <a:ext cx="3889313" cy="50296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he comparable homes that are currently listed in your area and their list price…"/>
          <p:cNvSpPr txBox="1"/>
          <p:nvPr/>
        </p:nvSpPr>
        <p:spPr>
          <a:xfrm>
            <a:off x="152400" y="609600"/>
            <a:ext cx="3472963" cy="27853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40368" indent="-140368" defTabSz="457200">
              <a:lnSpc>
                <a:spcPts val="3000"/>
              </a:lnSpc>
              <a:spcBef>
                <a:spcPts val="1500"/>
              </a:spcBef>
              <a:buSzPct val="100000"/>
              <a:buChar char="•"/>
              <a:defRPr sz="1200">
                <a:solidFill>
                  <a:srgbClr val="444444"/>
                </a:solidFill>
              </a:defRPr>
            </a:pPr>
            <a:r>
              <a:t>The </a:t>
            </a:r>
            <a:r>
              <a:rPr b="1"/>
              <a:t>comparable</a:t>
            </a:r>
            <a:r>
              <a:t> homes that are currently listed in your area and their list price</a:t>
            </a:r>
          </a:p>
          <a:p>
            <a:pPr marL="140368" indent="-140368" defTabSz="457200">
              <a:lnSpc>
                <a:spcPts val="3000"/>
              </a:lnSpc>
              <a:spcBef>
                <a:spcPts val="1500"/>
              </a:spcBef>
              <a:buSzPct val="100000"/>
              <a:buChar char="•"/>
              <a:defRPr sz="1200">
                <a:solidFill>
                  <a:srgbClr val="444444"/>
                </a:solidFill>
              </a:defRPr>
            </a:pPr>
            <a:r>
              <a:t>The </a:t>
            </a:r>
            <a:r>
              <a:rPr b="1"/>
              <a:t>comparable</a:t>
            </a:r>
            <a:r>
              <a:t> homes that have recently sold in your area, and the price they sold for</a:t>
            </a:r>
          </a:p>
          <a:p>
            <a:pPr marL="140368" indent="-140368" defTabSz="457200">
              <a:lnSpc>
                <a:spcPts val="3000"/>
              </a:lnSpc>
              <a:spcBef>
                <a:spcPts val="1500"/>
              </a:spcBef>
              <a:buSzPct val="100000"/>
              <a:buChar char="•"/>
              <a:defRPr sz="1200">
                <a:solidFill>
                  <a:srgbClr val="444444"/>
                </a:solidFill>
              </a:defRPr>
            </a:pPr>
            <a:r>
              <a:t>An </a:t>
            </a:r>
            <a:r>
              <a:rPr b="1"/>
              <a:t>estimated market price</a:t>
            </a:r>
            <a:r>
              <a:t> for your home if you decide to sell.</a:t>
            </a:r>
          </a:p>
        </p:txBody>
      </p:sp>
      <p:pic>
        <p:nvPicPr>
          <p:cNvPr id="24" name="Power-Agent-FINAL-LOGO.png" descr="Power-Agent-FINAL-LOGO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14800" y="4787054"/>
            <a:ext cx="661863" cy="242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As a seller’s agent, my fiduciary responsibility is to the home seller.…"/>
          <p:cNvSpPr txBox="1"/>
          <p:nvPr/>
        </p:nvSpPr>
        <p:spPr>
          <a:xfrm>
            <a:off x="3962400" y="2590800"/>
            <a:ext cx="3687695" cy="5740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Contact me today at TELEPHONE # to take advantage of this no-cost offer! </a:t>
            </a:r>
          </a:p>
        </p:txBody>
      </p:sp>
      <p:grpSp>
        <p:nvGrpSpPr>
          <p:cNvPr id="28" name="avatar-01.png"/>
          <p:cNvGrpSpPr/>
          <p:nvPr/>
        </p:nvGrpSpPr>
        <p:grpSpPr>
          <a:xfrm>
            <a:off x="4114800" y="3276600"/>
            <a:ext cx="1473931" cy="1512031"/>
            <a:chOff x="0" y="0"/>
            <a:chExt cx="1473930" cy="1512030"/>
          </a:xfrm>
        </p:grpSpPr>
        <p:pic>
          <p:nvPicPr>
            <p:cNvPr id="27" name="avatar-01.png" descr="avatar-0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03200" y="203200"/>
              <a:ext cx="1067531" cy="10675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" name="avatar-01.png" descr="avatar-01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73931" cy="1512031"/>
            </a:xfrm>
            <a:prstGeom prst="rect">
              <a:avLst/>
            </a:prstGeom>
            <a:effectLst/>
          </p:spPr>
        </p:pic>
      </p:grpSp>
      <p:sp>
        <p:nvSpPr>
          <p:cNvPr id="29" name="Agent Name, Title…"/>
          <p:cNvSpPr txBox="1"/>
          <p:nvPr/>
        </p:nvSpPr>
        <p:spPr>
          <a:xfrm>
            <a:off x="6096000" y="3429000"/>
            <a:ext cx="1526052" cy="13665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spcBef>
                <a:spcPts val="600"/>
              </a:spcBef>
              <a:defRPr sz="1400">
                <a:latin typeface="Georgia"/>
                <a:ea typeface="Georgia"/>
                <a:cs typeface="Georgia"/>
                <a:sym typeface="Georgia"/>
              </a:defRPr>
            </a:pPr>
            <a:r>
              <a:t>Agent Name, Title</a:t>
            </a:r>
          </a:p>
          <a:p>
            <a:pPr defTabSz="457200">
              <a:spcBef>
                <a:spcPts val="600"/>
              </a:spcBef>
              <a:defRPr sz="1400">
                <a:latin typeface="Georgia"/>
                <a:ea typeface="Georgia"/>
                <a:cs typeface="Georgia"/>
                <a:sym typeface="Georgia"/>
              </a:defRPr>
            </a:pPr>
            <a:r>
              <a:t>Company Name</a:t>
            </a:r>
          </a:p>
          <a:p>
            <a:pPr defTabSz="457200">
              <a:spcBef>
                <a:spcPts val="600"/>
              </a:spcBef>
              <a:defRPr sz="1400">
                <a:latin typeface="Georgia"/>
                <a:ea typeface="Georgia"/>
                <a:cs typeface="Georgia"/>
                <a:sym typeface="Georgia"/>
              </a:defRPr>
            </a:pPr>
            <a:r>
              <a:t>Phone Number</a:t>
            </a:r>
          </a:p>
          <a:p>
            <a:pPr defTabSz="457200">
              <a:spcBef>
                <a:spcPts val="600"/>
              </a:spcBef>
              <a:defRPr sz="1400">
                <a:latin typeface="Georgia"/>
                <a:ea typeface="Georgia"/>
                <a:cs typeface="Georgia"/>
                <a:sym typeface="Georgia"/>
              </a:defRPr>
            </a:pPr>
            <a:r>
              <a:t>Website</a:t>
            </a:r>
          </a:p>
          <a:p>
            <a:pPr defTabSz="457200">
              <a:spcBef>
                <a:spcPts val="600"/>
              </a:spcBef>
              <a:defRPr sz="1400">
                <a:latin typeface="Georgia"/>
                <a:ea typeface="Georgia"/>
                <a:cs typeface="Georgia"/>
                <a:sym typeface="Georgia"/>
              </a:defRPr>
            </a:pPr>
            <a:r>
              <a:t>Email Address</a:t>
            </a:r>
          </a:p>
        </p:txBody>
      </p:sp>
      <p:sp>
        <p:nvSpPr>
          <p:cNvPr id="30" name="Name Here / Company…"/>
          <p:cNvSpPr txBox="1"/>
          <p:nvPr/>
        </p:nvSpPr>
        <p:spPr>
          <a:xfrm>
            <a:off x="4038600" y="152400"/>
            <a:ext cx="2754711" cy="6248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Name Here / Company</a:t>
            </a:r>
          </a:p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Return Address</a:t>
            </a:r>
          </a:p>
          <a:p>
            <a:pPr defTabSz="457200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City, State, Zip</a:t>
            </a:r>
          </a:p>
        </p:txBody>
      </p:sp>
      <p:sp>
        <p:nvSpPr>
          <p:cNvPr id="31" name="Line"/>
          <p:cNvSpPr/>
          <p:nvPr/>
        </p:nvSpPr>
        <p:spPr>
          <a:xfrm flipV="1">
            <a:off x="3873499" y="118764"/>
            <a:ext cx="1" cy="4638435"/>
          </a:xfrm>
          <a:prstGeom prst="line">
            <a:avLst/>
          </a:prstGeom>
          <a:ln w="38100">
            <a:solidFill>
              <a:srgbClr val="D34550"/>
            </a:solidFill>
          </a:ln>
        </p:spPr>
        <p:txBody>
          <a:bodyPr lIns="22859" tIns="22859" rIns="22859" bIns="2285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>
        <a:spAutoFit/>
      </a:bodyPr>
      <a:lstStyle>
        <a:defPPr marL="0" marR="0" indent="0" algn="l" defTabSz="228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PresentationFormat>Custom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Dalino</cp:lastModifiedBy>
  <cp:revision>1</cp:revision>
  <dcterms:modified xsi:type="dcterms:W3CDTF">2021-01-19T18:58:50Z</dcterms:modified>
</cp:coreProperties>
</file>