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Layouts/slideLayout1.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Lst>
  <p:sldSz cx="7772400" cy="10058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lvl1pPr>
    <a:lvl2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lvl2pPr>
    <a:lvl3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lvl3pPr>
    <a:lvl4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lvl4pPr>
    <a:lvl5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lvl5pPr>
    <a:lvl6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lvl6pPr>
    <a:lvl7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lvl7pPr>
    <a:lvl8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lvl8pPr>
    <a:lvl9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7" name="Shape 17"/>
          <p:cNvSpPr/>
          <p:nvPr>
            <p:ph type="sldImg"/>
          </p:nvPr>
        </p:nvSpPr>
        <p:spPr>
          <a:xfrm>
            <a:off x="1143000" y="685800"/>
            <a:ext cx="4572000" cy="3429000"/>
          </a:xfrm>
          <a:prstGeom prst="rect">
            <a:avLst/>
          </a:prstGeom>
        </p:spPr>
        <p:txBody>
          <a:bodyPr/>
          <a:lstStyle/>
          <a:p>
            <a:pPr/>
          </a:p>
        </p:txBody>
      </p:sp>
      <p:sp>
        <p:nvSpPr>
          <p:cNvPr id="18" name="Shape 1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1164510" y="1129241"/>
            <a:ext cx="6217921" cy="244708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lstStyle/>
          <a:p>
            <a:pPr/>
            <a:r>
              <a:t>Title Text</a:t>
            </a:r>
          </a:p>
        </p:txBody>
      </p:sp>
      <p:sp>
        <p:nvSpPr>
          <p:cNvPr id="3" name="Body Level One…"/>
          <p:cNvSpPr txBox="1"/>
          <p:nvPr>
            <p:ph type="body" idx="1"/>
          </p:nvPr>
        </p:nvSpPr>
        <p:spPr>
          <a:xfrm>
            <a:off x="4338240" y="3576319"/>
            <a:ext cx="3044191" cy="648208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7004542" y="9476627"/>
            <a:ext cx="232873" cy="228508"/>
          </a:xfrm>
          <a:prstGeom prst="rect">
            <a:avLst/>
          </a:prstGeom>
          <a:ln w="12700">
            <a:miter lim="400000"/>
          </a:ln>
        </p:spPr>
        <p:txBody>
          <a:bodyPr wrap="none" lIns="45718" tIns="45718" rIns="45718" bIns="45718" anchor="ctr">
            <a:spAutoFit/>
          </a:bodyPr>
          <a:lstStyle>
            <a:lvl1pPr algn="r" defTabSz="776287">
              <a:defRPr sz="1000">
                <a:solidFill>
                  <a:srgbClr val="898989"/>
                </a:solidFill>
                <a:latin typeface="Calibri"/>
                <a:ea typeface="Calibri"/>
                <a:cs typeface="Calibri"/>
                <a:sym typeface="Calibri"/>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Lst>
  <p:transition xmlns:p14="http://schemas.microsoft.com/office/powerpoint/2010/main" spd="med" advClick="1"/>
  <p:txStyles>
    <p:titleStyle>
      <a:lvl1pPr marL="0" marR="0" indent="0" algn="l" defTabSz="776287" rtl="0" latinLnBrk="0">
        <a:lnSpc>
          <a:spcPct val="90000"/>
        </a:lnSpc>
        <a:spcBef>
          <a:spcPts val="0"/>
        </a:spcBef>
        <a:spcAft>
          <a:spcPts val="0"/>
        </a:spcAft>
        <a:buClrTx/>
        <a:buSzTx/>
        <a:buFontTx/>
        <a:buNone/>
        <a:tabLst/>
        <a:defRPr b="0" baseline="0" cap="none" i="0" spc="0" strike="noStrike" sz="3700" u="none">
          <a:solidFill>
            <a:srgbClr val="000000"/>
          </a:solidFill>
          <a:uFillTx/>
          <a:latin typeface="Calibri"/>
          <a:ea typeface="Calibri"/>
          <a:cs typeface="Calibri"/>
          <a:sym typeface="Calibri"/>
        </a:defRPr>
      </a:lvl1pPr>
      <a:lvl2pPr marL="0" marR="0" indent="0" algn="l" defTabSz="776287" rtl="0" latinLnBrk="0">
        <a:lnSpc>
          <a:spcPct val="90000"/>
        </a:lnSpc>
        <a:spcBef>
          <a:spcPts val="0"/>
        </a:spcBef>
        <a:spcAft>
          <a:spcPts val="0"/>
        </a:spcAft>
        <a:buClrTx/>
        <a:buSzTx/>
        <a:buFontTx/>
        <a:buNone/>
        <a:tabLst/>
        <a:defRPr b="0" baseline="0" cap="none" i="0" spc="0" strike="noStrike" sz="3700" u="none">
          <a:solidFill>
            <a:srgbClr val="000000"/>
          </a:solidFill>
          <a:uFillTx/>
          <a:latin typeface="Calibri"/>
          <a:ea typeface="Calibri"/>
          <a:cs typeface="Calibri"/>
          <a:sym typeface="Calibri"/>
        </a:defRPr>
      </a:lvl2pPr>
      <a:lvl3pPr marL="0" marR="0" indent="0" algn="l" defTabSz="776287" rtl="0" latinLnBrk="0">
        <a:lnSpc>
          <a:spcPct val="90000"/>
        </a:lnSpc>
        <a:spcBef>
          <a:spcPts val="0"/>
        </a:spcBef>
        <a:spcAft>
          <a:spcPts val="0"/>
        </a:spcAft>
        <a:buClrTx/>
        <a:buSzTx/>
        <a:buFontTx/>
        <a:buNone/>
        <a:tabLst/>
        <a:defRPr b="0" baseline="0" cap="none" i="0" spc="0" strike="noStrike" sz="3700" u="none">
          <a:solidFill>
            <a:srgbClr val="000000"/>
          </a:solidFill>
          <a:uFillTx/>
          <a:latin typeface="Calibri"/>
          <a:ea typeface="Calibri"/>
          <a:cs typeface="Calibri"/>
          <a:sym typeface="Calibri"/>
        </a:defRPr>
      </a:lvl3pPr>
      <a:lvl4pPr marL="0" marR="0" indent="0" algn="l" defTabSz="776287" rtl="0" latinLnBrk="0">
        <a:lnSpc>
          <a:spcPct val="90000"/>
        </a:lnSpc>
        <a:spcBef>
          <a:spcPts val="0"/>
        </a:spcBef>
        <a:spcAft>
          <a:spcPts val="0"/>
        </a:spcAft>
        <a:buClrTx/>
        <a:buSzTx/>
        <a:buFontTx/>
        <a:buNone/>
        <a:tabLst/>
        <a:defRPr b="0" baseline="0" cap="none" i="0" spc="0" strike="noStrike" sz="3700" u="none">
          <a:solidFill>
            <a:srgbClr val="000000"/>
          </a:solidFill>
          <a:uFillTx/>
          <a:latin typeface="Calibri"/>
          <a:ea typeface="Calibri"/>
          <a:cs typeface="Calibri"/>
          <a:sym typeface="Calibri"/>
        </a:defRPr>
      </a:lvl4pPr>
      <a:lvl5pPr marL="0" marR="0" indent="0" algn="l" defTabSz="776287" rtl="0" latinLnBrk="0">
        <a:lnSpc>
          <a:spcPct val="90000"/>
        </a:lnSpc>
        <a:spcBef>
          <a:spcPts val="0"/>
        </a:spcBef>
        <a:spcAft>
          <a:spcPts val="0"/>
        </a:spcAft>
        <a:buClrTx/>
        <a:buSzTx/>
        <a:buFontTx/>
        <a:buNone/>
        <a:tabLst/>
        <a:defRPr b="0" baseline="0" cap="none" i="0" spc="0" strike="noStrike" sz="3700" u="none">
          <a:solidFill>
            <a:srgbClr val="000000"/>
          </a:solidFill>
          <a:uFillTx/>
          <a:latin typeface="Calibri"/>
          <a:ea typeface="Calibri"/>
          <a:cs typeface="Calibri"/>
          <a:sym typeface="Calibri"/>
        </a:defRPr>
      </a:lvl5pPr>
      <a:lvl6pPr marL="0" marR="0" indent="0" algn="l" defTabSz="776287" rtl="0" latinLnBrk="0">
        <a:lnSpc>
          <a:spcPct val="90000"/>
        </a:lnSpc>
        <a:spcBef>
          <a:spcPts val="0"/>
        </a:spcBef>
        <a:spcAft>
          <a:spcPts val="0"/>
        </a:spcAft>
        <a:buClrTx/>
        <a:buSzTx/>
        <a:buFontTx/>
        <a:buNone/>
        <a:tabLst/>
        <a:defRPr b="0" baseline="0" cap="none" i="0" spc="0" strike="noStrike" sz="3700" u="none">
          <a:solidFill>
            <a:srgbClr val="000000"/>
          </a:solidFill>
          <a:uFillTx/>
          <a:latin typeface="Calibri"/>
          <a:ea typeface="Calibri"/>
          <a:cs typeface="Calibri"/>
          <a:sym typeface="Calibri"/>
        </a:defRPr>
      </a:lvl6pPr>
      <a:lvl7pPr marL="0" marR="0" indent="0" algn="l" defTabSz="776287" rtl="0" latinLnBrk="0">
        <a:lnSpc>
          <a:spcPct val="90000"/>
        </a:lnSpc>
        <a:spcBef>
          <a:spcPts val="0"/>
        </a:spcBef>
        <a:spcAft>
          <a:spcPts val="0"/>
        </a:spcAft>
        <a:buClrTx/>
        <a:buSzTx/>
        <a:buFontTx/>
        <a:buNone/>
        <a:tabLst/>
        <a:defRPr b="0" baseline="0" cap="none" i="0" spc="0" strike="noStrike" sz="3700" u="none">
          <a:solidFill>
            <a:srgbClr val="000000"/>
          </a:solidFill>
          <a:uFillTx/>
          <a:latin typeface="Calibri"/>
          <a:ea typeface="Calibri"/>
          <a:cs typeface="Calibri"/>
          <a:sym typeface="Calibri"/>
        </a:defRPr>
      </a:lvl7pPr>
      <a:lvl8pPr marL="0" marR="0" indent="0" algn="l" defTabSz="776287" rtl="0" latinLnBrk="0">
        <a:lnSpc>
          <a:spcPct val="90000"/>
        </a:lnSpc>
        <a:spcBef>
          <a:spcPts val="0"/>
        </a:spcBef>
        <a:spcAft>
          <a:spcPts val="0"/>
        </a:spcAft>
        <a:buClrTx/>
        <a:buSzTx/>
        <a:buFontTx/>
        <a:buNone/>
        <a:tabLst/>
        <a:defRPr b="0" baseline="0" cap="none" i="0" spc="0" strike="noStrike" sz="3700" u="none">
          <a:solidFill>
            <a:srgbClr val="000000"/>
          </a:solidFill>
          <a:uFillTx/>
          <a:latin typeface="Calibri"/>
          <a:ea typeface="Calibri"/>
          <a:cs typeface="Calibri"/>
          <a:sym typeface="Calibri"/>
        </a:defRPr>
      </a:lvl8pPr>
      <a:lvl9pPr marL="0" marR="0" indent="0" algn="l" defTabSz="776287" rtl="0" latinLnBrk="0">
        <a:lnSpc>
          <a:spcPct val="90000"/>
        </a:lnSpc>
        <a:spcBef>
          <a:spcPts val="0"/>
        </a:spcBef>
        <a:spcAft>
          <a:spcPts val="0"/>
        </a:spcAft>
        <a:buClrTx/>
        <a:buSzTx/>
        <a:buFontTx/>
        <a:buNone/>
        <a:tabLst/>
        <a:defRPr b="0" baseline="0" cap="none" i="0" spc="0" strike="noStrike" sz="3700" u="none">
          <a:solidFill>
            <a:srgbClr val="000000"/>
          </a:solidFill>
          <a:uFillTx/>
          <a:latin typeface="Calibri"/>
          <a:ea typeface="Calibri"/>
          <a:cs typeface="Calibri"/>
          <a:sym typeface="Calibri"/>
        </a:defRPr>
      </a:lvl9pPr>
    </p:titleStyle>
    <p:bodyStyle>
      <a:lvl1pPr marL="193675" marR="0" indent="-193675" algn="l" defTabSz="776287" rtl="0" latinLnBrk="0">
        <a:lnSpc>
          <a:spcPct val="90000"/>
        </a:lnSpc>
        <a:spcBef>
          <a:spcPts val="800"/>
        </a:spcBef>
        <a:spcAft>
          <a:spcPts val="0"/>
        </a:spcAft>
        <a:buClrTx/>
        <a:buSzPct val="100000"/>
        <a:buFont typeface="Arial"/>
        <a:buChar char="•"/>
        <a:tabLst/>
        <a:defRPr b="0" baseline="0" cap="none" i="0" spc="0" strike="noStrike" sz="2300" u="none">
          <a:solidFill>
            <a:srgbClr val="000000"/>
          </a:solidFill>
          <a:uFillTx/>
          <a:latin typeface="Calibri"/>
          <a:ea typeface="Calibri"/>
          <a:cs typeface="Calibri"/>
          <a:sym typeface="Calibri"/>
        </a:defRPr>
      </a:lvl1pPr>
      <a:lvl2pPr marL="611663" marR="0" indent="-222724" algn="l" defTabSz="776287" rtl="0" latinLnBrk="0">
        <a:lnSpc>
          <a:spcPct val="90000"/>
        </a:lnSpc>
        <a:spcBef>
          <a:spcPts val="800"/>
        </a:spcBef>
        <a:spcAft>
          <a:spcPts val="0"/>
        </a:spcAft>
        <a:buClrTx/>
        <a:buSzPct val="100000"/>
        <a:buFont typeface="Arial"/>
        <a:buChar char="•"/>
        <a:tabLst/>
        <a:defRPr b="0" baseline="0" cap="none" i="0" spc="0" strike="noStrike" sz="2300" u="none">
          <a:solidFill>
            <a:srgbClr val="000000"/>
          </a:solidFill>
          <a:uFillTx/>
          <a:latin typeface="Calibri"/>
          <a:ea typeface="Calibri"/>
          <a:cs typeface="Calibri"/>
          <a:sym typeface="Calibri"/>
        </a:defRPr>
      </a:lvl2pPr>
      <a:lvl3pPr marL="1039905" marR="0" indent="-262030" algn="l" defTabSz="776287" rtl="0" latinLnBrk="0">
        <a:lnSpc>
          <a:spcPct val="90000"/>
        </a:lnSpc>
        <a:spcBef>
          <a:spcPts val="800"/>
        </a:spcBef>
        <a:spcAft>
          <a:spcPts val="0"/>
        </a:spcAft>
        <a:buClrTx/>
        <a:buSzPct val="100000"/>
        <a:buFont typeface="Arial"/>
        <a:buChar char="•"/>
        <a:tabLst/>
        <a:defRPr b="0" baseline="0" cap="none" i="0" spc="0" strike="noStrike" sz="2300" u="none">
          <a:solidFill>
            <a:srgbClr val="000000"/>
          </a:solidFill>
          <a:uFillTx/>
          <a:latin typeface="Calibri"/>
          <a:ea typeface="Calibri"/>
          <a:cs typeface="Calibri"/>
          <a:sym typeface="Calibri"/>
        </a:defRPr>
      </a:lvl3pPr>
      <a:lvl4pPr marL="1462193" marR="0" indent="-296968" algn="l" defTabSz="776287" rtl="0" latinLnBrk="0">
        <a:lnSpc>
          <a:spcPct val="90000"/>
        </a:lnSpc>
        <a:spcBef>
          <a:spcPts val="800"/>
        </a:spcBef>
        <a:spcAft>
          <a:spcPts val="0"/>
        </a:spcAft>
        <a:buClrTx/>
        <a:buSzPct val="100000"/>
        <a:buFont typeface="Arial"/>
        <a:buChar char="•"/>
        <a:tabLst/>
        <a:defRPr b="0" baseline="0" cap="none" i="0" spc="0" strike="noStrike" sz="2300" u="none">
          <a:solidFill>
            <a:srgbClr val="000000"/>
          </a:solidFill>
          <a:uFillTx/>
          <a:latin typeface="Calibri"/>
          <a:ea typeface="Calibri"/>
          <a:cs typeface="Calibri"/>
          <a:sym typeface="Calibri"/>
        </a:defRPr>
      </a:lvl4pPr>
      <a:lvl5pPr marL="1801634" marR="0" indent="-247472" algn="l" defTabSz="776287" rtl="0" latinLnBrk="0">
        <a:lnSpc>
          <a:spcPct val="90000"/>
        </a:lnSpc>
        <a:spcBef>
          <a:spcPts val="800"/>
        </a:spcBef>
        <a:spcAft>
          <a:spcPts val="0"/>
        </a:spcAft>
        <a:buClrTx/>
        <a:buSzPct val="100000"/>
        <a:buFont typeface="Arial"/>
        <a:buChar char="•"/>
        <a:tabLst/>
        <a:defRPr b="0" baseline="0" cap="none" i="0" spc="0" strike="noStrike" sz="2300" u="none">
          <a:solidFill>
            <a:srgbClr val="000000"/>
          </a:solidFill>
          <a:uFillTx/>
          <a:latin typeface="Calibri"/>
          <a:ea typeface="Calibri"/>
          <a:cs typeface="Calibri"/>
          <a:sym typeface="Calibri"/>
        </a:defRPr>
      </a:lvl5pPr>
      <a:lvl6pPr marL="0" marR="0" indent="0" algn="l" defTabSz="776287" rtl="0" latinLnBrk="0">
        <a:lnSpc>
          <a:spcPct val="90000"/>
        </a:lnSpc>
        <a:spcBef>
          <a:spcPts val="800"/>
        </a:spcBef>
        <a:spcAft>
          <a:spcPts val="0"/>
        </a:spcAft>
        <a:buClrTx/>
        <a:buSzTx/>
        <a:buFont typeface="Arial"/>
        <a:buNone/>
        <a:tabLst/>
        <a:defRPr b="0" baseline="0" cap="none" i="0" spc="0" strike="noStrike" sz="2300" u="none">
          <a:solidFill>
            <a:srgbClr val="000000"/>
          </a:solidFill>
          <a:uFillTx/>
          <a:latin typeface="Calibri"/>
          <a:ea typeface="Calibri"/>
          <a:cs typeface="Calibri"/>
          <a:sym typeface="Calibri"/>
        </a:defRPr>
      </a:lvl6pPr>
      <a:lvl7pPr marL="0" marR="0" indent="0" algn="l" defTabSz="776287" rtl="0" latinLnBrk="0">
        <a:lnSpc>
          <a:spcPct val="90000"/>
        </a:lnSpc>
        <a:spcBef>
          <a:spcPts val="800"/>
        </a:spcBef>
        <a:spcAft>
          <a:spcPts val="0"/>
        </a:spcAft>
        <a:buClrTx/>
        <a:buSzTx/>
        <a:buFont typeface="Arial"/>
        <a:buNone/>
        <a:tabLst/>
        <a:defRPr b="0" baseline="0" cap="none" i="0" spc="0" strike="noStrike" sz="2300" u="none">
          <a:solidFill>
            <a:srgbClr val="000000"/>
          </a:solidFill>
          <a:uFillTx/>
          <a:latin typeface="Calibri"/>
          <a:ea typeface="Calibri"/>
          <a:cs typeface="Calibri"/>
          <a:sym typeface="Calibri"/>
        </a:defRPr>
      </a:lvl7pPr>
      <a:lvl8pPr marL="0" marR="0" indent="0" algn="l" defTabSz="776287" rtl="0" latinLnBrk="0">
        <a:lnSpc>
          <a:spcPct val="90000"/>
        </a:lnSpc>
        <a:spcBef>
          <a:spcPts val="800"/>
        </a:spcBef>
        <a:spcAft>
          <a:spcPts val="0"/>
        </a:spcAft>
        <a:buClrTx/>
        <a:buSzTx/>
        <a:buFont typeface="Arial"/>
        <a:buNone/>
        <a:tabLst/>
        <a:defRPr b="0" baseline="0" cap="none" i="0" spc="0" strike="noStrike" sz="2300" u="none">
          <a:solidFill>
            <a:srgbClr val="000000"/>
          </a:solidFill>
          <a:uFillTx/>
          <a:latin typeface="Calibri"/>
          <a:ea typeface="Calibri"/>
          <a:cs typeface="Calibri"/>
          <a:sym typeface="Calibri"/>
        </a:defRPr>
      </a:lvl8pPr>
      <a:lvl9pPr marL="0" marR="0" indent="0" algn="l" defTabSz="776287" rtl="0" latinLnBrk="0">
        <a:lnSpc>
          <a:spcPct val="90000"/>
        </a:lnSpc>
        <a:spcBef>
          <a:spcPts val="800"/>
        </a:spcBef>
        <a:spcAft>
          <a:spcPts val="0"/>
        </a:spcAft>
        <a:buClrTx/>
        <a:buSzTx/>
        <a:buFont typeface="Arial"/>
        <a:buNone/>
        <a:tabLst/>
        <a:defRPr b="0" baseline="0" cap="none" i="0" spc="0" strike="noStrike" sz="2300" u="none">
          <a:solidFill>
            <a:srgbClr val="000000"/>
          </a:solidFill>
          <a:uFillTx/>
          <a:latin typeface="Calibri"/>
          <a:ea typeface="Calibri"/>
          <a:cs typeface="Calibri"/>
          <a:sym typeface="Calibri"/>
        </a:defRPr>
      </a:lvl9pPr>
    </p:bodyStyle>
    <p:otherStyle>
      <a:lvl1pPr marL="0" marR="0" indent="0" algn="r" defTabSz="776287"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1pPr>
      <a:lvl2pPr marL="0" marR="0" indent="0" algn="r" defTabSz="776287"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2pPr>
      <a:lvl3pPr marL="0" marR="0" indent="0" algn="r" defTabSz="776287"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3pPr>
      <a:lvl4pPr marL="0" marR="0" indent="0" algn="r" defTabSz="776287"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4pPr>
      <a:lvl5pPr marL="0" marR="0" indent="0" algn="r" defTabSz="776287"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5pPr>
      <a:lvl6pPr marL="0" marR="0" indent="0" algn="r" defTabSz="776287"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6pPr>
      <a:lvl7pPr marL="0" marR="0" indent="0" algn="r" defTabSz="776287"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7pPr>
      <a:lvl8pPr marL="0" marR="0" indent="0" algn="r" defTabSz="776287"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8pPr>
      <a:lvl9pPr marL="0" marR="0" indent="0" algn="r" defTabSz="776287" rtl="0" latinLnBrk="0">
        <a:lnSpc>
          <a:spcPct val="100000"/>
        </a:lnSpc>
        <a:spcBef>
          <a:spcPts val="0"/>
        </a:spcBef>
        <a:spcAft>
          <a:spcPts val="0"/>
        </a:spcAft>
        <a:buClrTx/>
        <a:buSzTx/>
        <a:buFontTx/>
        <a:buNone/>
        <a:tabLst/>
        <a:defRPr b="0" baseline="0" cap="none" i="0" spc="0" strike="noStrike" sz="10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0" name="8 Great Ways to Jumpstart a Stalled Listing HEADER.png" descr="8 Great Ways to Jumpstart a Stalled Listing HEADER.png"/>
          <p:cNvPicPr>
            <a:picLocks noChangeAspect="1"/>
          </p:cNvPicPr>
          <p:nvPr/>
        </p:nvPicPr>
        <p:blipFill>
          <a:blip r:embed="rId2">
            <a:extLst/>
          </a:blip>
          <a:stretch>
            <a:fillRect/>
          </a:stretch>
        </p:blipFill>
        <p:spPr>
          <a:xfrm>
            <a:off x="0" y="-29582"/>
            <a:ext cx="7772401" cy="4753697"/>
          </a:xfrm>
          <a:prstGeom prst="rect">
            <a:avLst/>
          </a:prstGeom>
          <a:ln w="12700">
            <a:miter lim="400000"/>
          </a:ln>
        </p:spPr>
      </p:pic>
      <p:sp>
        <p:nvSpPr>
          <p:cNvPr id="21" name="One of the top ten questions we get on our weekly coaching calls is from agents struggling to breathe life into a stalled listing. While there are many reasons a listing might not get the attention you need to get it sold, there are some things you can d"/>
          <p:cNvSpPr txBox="1"/>
          <p:nvPr/>
        </p:nvSpPr>
        <p:spPr>
          <a:xfrm>
            <a:off x="182920" y="3424582"/>
            <a:ext cx="7406560" cy="556087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1200"/>
            </a:pPr>
            <a:r>
              <a:t>One of the top ten questions we get on our weekly coaching calls is from agents struggling to breathe life into a stalled listing. While there are many reasons a listing might not get the attention you need to get it sold, there are some things you can do to try to jump start the action, get buyers through the door, and come away with a contract. Let’s dive in.</a:t>
            </a:r>
          </a:p>
          <a:p>
            <a:pPr>
              <a:defRPr sz="1200"/>
            </a:pPr>
          </a:p>
          <a:p>
            <a:pPr>
              <a:defRPr sz="1200"/>
            </a:pPr>
            <a:r>
              <a:t>Listing Address: _______________________________________________________________________________</a:t>
            </a:r>
          </a:p>
          <a:p>
            <a:pPr>
              <a:defRPr sz="1200"/>
            </a:pPr>
          </a:p>
          <a:p>
            <a:pPr>
              <a:defRPr b="1" sz="1600">
                <a:solidFill>
                  <a:srgbClr val="2955A1"/>
                </a:solidFill>
              </a:defRPr>
            </a:pPr>
            <a:r>
              <a:t>1. Lower the price</a:t>
            </a:r>
          </a:p>
          <a:p>
            <a:pPr>
              <a:defRPr sz="1200"/>
            </a:pPr>
            <a:r>
              <a:t>Not a little price reduction either. Something that makes a statement. Repeatedly dropping the price in small increments sends exactly the wrong message and is very difficult to recover from. </a:t>
            </a:r>
          </a:p>
          <a:p>
            <a:pPr>
              <a:defRPr sz="1200"/>
            </a:pPr>
          </a:p>
          <a:p>
            <a:pPr>
              <a:defRPr b="1" sz="1600">
                <a:solidFill>
                  <a:srgbClr val="2955A1"/>
                </a:solidFill>
              </a:defRPr>
            </a:pPr>
            <a:r>
              <a:t>2. Raise the Selling  Broker Commission</a:t>
            </a:r>
          </a:p>
          <a:p>
            <a:pPr>
              <a:defRPr sz="1200"/>
            </a:pPr>
            <a:r>
              <a:t>Want to get the area agents to move your listing to the front of their list of homes to show? Bump up the Selling Broker Commission. In a competitive market, money talks. </a:t>
            </a:r>
          </a:p>
          <a:p>
            <a:pPr>
              <a:defRPr sz="1200"/>
            </a:pPr>
          </a:p>
          <a:p>
            <a:pPr>
              <a:defRPr b="1" sz="1600">
                <a:solidFill>
                  <a:srgbClr val="2955A0"/>
                </a:solidFill>
              </a:defRPr>
            </a:pPr>
            <a:r>
              <a:t>3. Check Photos</a:t>
            </a:r>
          </a:p>
          <a:p>
            <a:pPr>
              <a:defRPr sz="1200"/>
            </a:pPr>
            <a:r>
              <a:t>Oh, the photos we’ve seen. Even on high-end listings! When possible, opt for professional photography, preferably with staging. And max out the amount of photos you can upload. Don’t be stingy with this step. The majority of home buyers start their property search online. Is YOUR listing being shown in the best light?</a:t>
            </a:r>
          </a:p>
          <a:p>
            <a:pPr>
              <a:defRPr sz="1200"/>
            </a:pPr>
          </a:p>
          <a:p>
            <a:pPr>
              <a:defRPr b="1" sz="1600">
                <a:solidFill>
                  <a:srgbClr val="29559F"/>
                </a:solidFill>
              </a:defRPr>
            </a:pPr>
            <a:r>
              <a:t>4. Check description in the MLS</a:t>
            </a:r>
          </a:p>
          <a:p>
            <a:pPr>
              <a:defRPr sz="1200"/>
            </a:pPr>
            <a:r>
              <a:t>Think of the MLS description as your billboard for your listing. Dot the I’s, cross the T’s, check for spelling, be accurate, descriptive, use action-inspiring verbiage. Too many agents take this step of the process for granted, merely glossing over it with Cliff Note type attention. Make your description sizzle and you’ve got a better chance of getting agents and buyers to take interest.</a:t>
            </a:r>
          </a:p>
          <a:p>
            <a:pPr>
              <a:defRPr sz="1200"/>
            </a:pPr>
          </a:p>
          <a:p>
            <a:pPr>
              <a:defRPr b="1" sz="1600">
                <a:solidFill>
                  <a:srgbClr val="29559F"/>
                </a:solidFill>
              </a:defRPr>
            </a:pPr>
            <a:r>
              <a:t>My Notes:</a:t>
            </a:r>
          </a:p>
        </p:txBody>
      </p:sp>
      <p:sp>
        <p:nvSpPr>
          <p:cNvPr id="22" name="Line"/>
          <p:cNvSpPr/>
          <p:nvPr/>
        </p:nvSpPr>
        <p:spPr>
          <a:xfrm>
            <a:off x="225033" y="9122675"/>
            <a:ext cx="7322334" cy="1"/>
          </a:xfrm>
          <a:prstGeom prst="line">
            <a:avLst/>
          </a:prstGeom>
          <a:ln w="25400">
            <a:solidFill>
              <a:schemeClr val="accent1"/>
            </a:solidFill>
          </a:ln>
        </p:spPr>
        <p:txBody>
          <a:bodyPr lIns="45718" tIns="45718" rIns="45718" bIns="45718"/>
          <a:lstStyle/>
          <a:p>
            <a:pPr/>
          </a:p>
        </p:txBody>
      </p:sp>
      <p:sp>
        <p:nvSpPr>
          <p:cNvPr id="23" name="Line"/>
          <p:cNvSpPr/>
          <p:nvPr/>
        </p:nvSpPr>
        <p:spPr>
          <a:xfrm>
            <a:off x="225033" y="9624343"/>
            <a:ext cx="7322334" cy="1"/>
          </a:xfrm>
          <a:prstGeom prst="line">
            <a:avLst/>
          </a:prstGeom>
          <a:ln w="25400">
            <a:solidFill>
              <a:schemeClr val="accent1"/>
            </a:solidFill>
          </a:ln>
        </p:spPr>
        <p:txBody>
          <a:bodyPr lIns="45718" tIns="45718" rIns="45718" bIns="45718"/>
          <a:lstStyle/>
          <a:p>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5" name="greenbar.png" descr="greenbar.png"/>
          <p:cNvPicPr>
            <a:picLocks noChangeAspect="1"/>
          </p:cNvPicPr>
          <p:nvPr/>
        </p:nvPicPr>
        <p:blipFill>
          <a:blip r:embed="rId2">
            <a:extLst/>
          </a:blip>
          <a:srcRect l="1438" t="0" r="1438" b="0"/>
          <a:stretch>
            <a:fillRect/>
          </a:stretch>
        </p:blipFill>
        <p:spPr>
          <a:xfrm>
            <a:off x="0" y="5072004"/>
            <a:ext cx="7772294" cy="1730092"/>
          </a:xfrm>
          <a:prstGeom prst="rect">
            <a:avLst/>
          </a:prstGeom>
          <a:ln w="12700">
            <a:miter lim="400000"/>
          </a:ln>
        </p:spPr>
      </p:pic>
      <p:sp>
        <p:nvSpPr>
          <p:cNvPr id="26" name="5. Call agents who have previously shown the listing…"/>
          <p:cNvSpPr txBox="1"/>
          <p:nvPr/>
        </p:nvSpPr>
        <p:spPr>
          <a:xfrm>
            <a:off x="182920" y="225492"/>
            <a:ext cx="7406560" cy="738967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1600">
                <a:solidFill>
                  <a:srgbClr val="2A55A1"/>
                </a:solidFill>
              </a:defRPr>
            </a:pPr>
            <a:r>
              <a:t>5. Call agents who have previously shown the listing</a:t>
            </a:r>
          </a:p>
          <a:p>
            <a:pPr>
              <a:defRPr sz="1200"/>
            </a:pPr>
            <a:r>
              <a:t>Sometimes all it takes is a phone call to agents who’ve shown the listing or other listings in that neighborhood with a “here’s what’s different” recap to generate some attention. </a:t>
            </a:r>
          </a:p>
          <a:p>
            <a:pPr>
              <a:defRPr sz="1200"/>
            </a:pPr>
          </a:p>
          <a:p>
            <a:pPr>
              <a:defRPr b="1" sz="1600">
                <a:solidFill>
                  <a:srgbClr val="2A55A1"/>
                </a:solidFill>
              </a:defRPr>
            </a:pPr>
            <a:r>
              <a:t>6. Host Open Houses</a:t>
            </a:r>
          </a:p>
          <a:p>
            <a:pPr>
              <a:defRPr sz="1200"/>
            </a:pPr>
            <a:r>
              <a:t>We are a big fan of open houses held the right way. In fact, look for a webinar on demand in the classroom on how to double your income using open houses. With the right advertising, timing, presentation, and follow-up, you could attract just the right buyer.</a:t>
            </a:r>
          </a:p>
          <a:p>
            <a:pPr>
              <a:defRPr sz="1200"/>
            </a:pPr>
          </a:p>
          <a:p>
            <a:pPr>
              <a:defRPr b="1" sz="1600">
                <a:solidFill>
                  <a:srgbClr val="2B55A1"/>
                </a:solidFill>
              </a:defRPr>
            </a:pPr>
            <a:r>
              <a:t>7. Host Neighborhood Open Houses</a:t>
            </a:r>
          </a:p>
          <a:p>
            <a:pPr>
              <a:defRPr sz="1200"/>
            </a:pPr>
            <a:r>
              <a:t>The purpose for a neighborhood open house is three-fold. One, it gets the neighbors through the home first, so you can separate lookers from buyers. Two, many have family and friends who might be interested in living in the same community. Three, offering these folks a Neighborhood Market Report to show them what they home is worth is a great way to jumpstart new listing appointments. </a:t>
            </a:r>
          </a:p>
          <a:p>
            <a:pPr>
              <a:defRPr sz="1200"/>
            </a:pPr>
          </a:p>
          <a:p>
            <a:pPr>
              <a:defRPr b="1" sz="1600">
                <a:solidFill>
                  <a:srgbClr val="2B56A1"/>
                </a:solidFill>
              </a:defRPr>
            </a:pPr>
            <a:r>
              <a:t>8. Call area agents who have sold homes in your price range</a:t>
            </a:r>
          </a:p>
          <a:p>
            <a:pPr>
              <a:defRPr sz="1200"/>
            </a:pPr>
            <a:r>
              <a:t>If an agent has had a buyer in your listing’s price range before, chances are they have more. This is a great opportunity to help bring your listing’s features and fine points to their attention. Make the calls!</a:t>
            </a:r>
          </a:p>
          <a:p>
            <a:pPr>
              <a:defRPr sz="1200"/>
            </a:pPr>
          </a:p>
          <a:p>
            <a:pPr>
              <a:defRPr sz="1200"/>
            </a:pPr>
          </a:p>
          <a:p>
            <a:pPr>
              <a:defRPr b="1" sz="1500">
                <a:solidFill>
                  <a:srgbClr val="2B56A1"/>
                </a:solidFill>
              </a:defRPr>
            </a:pPr>
            <a:r>
              <a:t>When all else fails, sometimes the best possible action is to remove the listing from the MLS altogether, make your corrections in price, photos, staging, and descriptions, then put it back on the market as a fresh listing with a big splash. </a:t>
            </a:r>
          </a:p>
          <a:p>
            <a:pPr>
              <a:defRPr b="1" sz="1500">
                <a:solidFill>
                  <a:srgbClr val="2B56A1"/>
                </a:solidFill>
              </a:defRPr>
            </a:pPr>
          </a:p>
          <a:p>
            <a:pPr>
              <a:defRPr b="1" sz="1500">
                <a:solidFill>
                  <a:srgbClr val="2B56A1"/>
                </a:solidFill>
              </a:defRPr>
            </a:pPr>
          </a:p>
          <a:p>
            <a:pPr algn="ctr">
              <a:defRPr b="1" sz="1600">
                <a:solidFill>
                  <a:srgbClr val="FFFFFF"/>
                </a:solidFill>
              </a:defRPr>
            </a:pPr>
          </a:p>
          <a:p>
            <a:pPr algn="ctr">
              <a:defRPr b="1" sz="1600">
                <a:solidFill>
                  <a:srgbClr val="FFFFFF"/>
                </a:solidFill>
              </a:defRPr>
            </a:pPr>
            <a:r>
              <a:t>Want to generate more listings, get them sold, protect your commission, </a:t>
            </a:r>
          </a:p>
          <a:p>
            <a:pPr algn="ctr">
              <a:defRPr b="1" sz="1600">
                <a:solidFill>
                  <a:srgbClr val="FFFFFF"/>
                </a:solidFill>
              </a:defRPr>
            </a:pPr>
            <a:r>
              <a:t>and design a life worth smiling about? </a:t>
            </a:r>
          </a:p>
          <a:p>
            <a:pPr algn="ctr">
              <a:defRPr b="1" sz="1600">
                <a:solidFill>
                  <a:srgbClr val="FFFFFF"/>
                </a:solidFill>
              </a:defRPr>
            </a:pPr>
          </a:p>
          <a:p>
            <a:pPr algn="ctr">
              <a:defRPr b="1" sz="1600">
                <a:solidFill>
                  <a:srgbClr val="FFFFFF"/>
                </a:solidFill>
              </a:defRPr>
            </a:pPr>
            <a:r>
              <a:t>Find out more at www.ThePowerProgram.com. </a:t>
            </a:r>
          </a:p>
          <a:p>
            <a:pPr algn="ctr">
              <a:defRPr b="1" sz="1600">
                <a:solidFill>
                  <a:srgbClr val="FFFFFF"/>
                </a:solidFill>
              </a:defRPr>
            </a:pPr>
          </a:p>
          <a:p>
            <a:pPr algn="ctr">
              <a:defRPr b="1" sz="1600">
                <a:solidFill>
                  <a:srgbClr val="FFFFFF"/>
                </a:solidFill>
              </a:defRPr>
            </a:pPr>
          </a:p>
          <a:p>
            <a:pPr algn="ctr">
              <a:defRPr b="1" sz="1600">
                <a:solidFill>
                  <a:srgbClr val="FFFFFF"/>
                </a:solidFill>
              </a:defRPr>
            </a:pPr>
          </a:p>
          <a:p>
            <a:pPr>
              <a:defRPr b="1" sz="1600">
                <a:solidFill>
                  <a:srgbClr val="29559F"/>
                </a:solidFill>
              </a:defRPr>
            </a:pPr>
            <a:r>
              <a:t>My Notes:</a:t>
            </a:r>
          </a:p>
        </p:txBody>
      </p:sp>
      <p:sp>
        <p:nvSpPr>
          <p:cNvPr id="27" name="Line"/>
          <p:cNvSpPr/>
          <p:nvPr/>
        </p:nvSpPr>
        <p:spPr>
          <a:xfrm>
            <a:off x="225033" y="8054347"/>
            <a:ext cx="7322334" cy="1"/>
          </a:xfrm>
          <a:prstGeom prst="line">
            <a:avLst/>
          </a:prstGeom>
          <a:ln w="25400">
            <a:solidFill>
              <a:schemeClr val="accent1"/>
            </a:solidFill>
          </a:ln>
        </p:spPr>
        <p:txBody>
          <a:bodyPr lIns="45718" tIns="45718" rIns="45718" bIns="45718"/>
          <a:lstStyle/>
          <a:p>
            <a:pPr/>
          </a:p>
        </p:txBody>
      </p:sp>
      <p:sp>
        <p:nvSpPr>
          <p:cNvPr id="28" name="Line"/>
          <p:cNvSpPr/>
          <p:nvPr/>
        </p:nvSpPr>
        <p:spPr>
          <a:xfrm>
            <a:off x="225033" y="8556015"/>
            <a:ext cx="7322334" cy="1"/>
          </a:xfrm>
          <a:prstGeom prst="line">
            <a:avLst/>
          </a:prstGeom>
          <a:ln w="25400">
            <a:solidFill>
              <a:schemeClr val="accent1"/>
            </a:solidFill>
          </a:ln>
        </p:spPr>
        <p:txBody>
          <a:bodyPr lIns="45718" tIns="45718" rIns="45718" bIns="45718"/>
          <a:lstStyle/>
          <a:p>
            <a:pPr/>
          </a:p>
        </p:txBody>
      </p:sp>
      <p:sp>
        <p:nvSpPr>
          <p:cNvPr id="29" name="Line"/>
          <p:cNvSpPr/>
          <p:nvPr/>
        </p:nvSpPr>
        <p:spPr>
          <a:xfrm>
            <a:off x="225033" y="9090812"/>
            <a:ext cx="7322334" cy="1"/>
          </a:xfrm>
          <a:prstGeom prst="line">
            <a:avLst/>
          </a:prstGeom>
          <a:ln w="25400">
            <a:solidFill>
              <a:schemeClr val="accent1"/>
            </a:solidFill>
          </a:ln>
        </p:spPr>
        <p:txBody>
          <a:bodyPr lIns="45718" tIns="45718" rIns="45718" bIns="45718"/>
          <a:lstStyle/>
          <a:p>
            <a:pPr/>
          </a:p>
        </p:txBody>
      </p:sp>
      <p:pic>
        <p:nvPicPr>
          <p:cNvPr id="30" name="image2.png" descr="image2.png"/>
          <p:cNvPicPr>
            <a:picLocks noChangeAspect="1"/>
          </p:cNvPicPr>
          <p:nvPr/>
        </p:nvPicPr>
        <p:blipFill>
          <a:blip r:embed="rId3">
            <a:extLst/>
          </a:blip>
          <a:stretch>
            <a:fillRect/>
          </a:stretch>
        </p:blipFill>
        <p:spPr>
          <a:xfrm>
            <a:off x="6406001" y="6981379"/>
            <a:ext cx="1158796" cy="423951"/>
          </a:xfrm>
          <a:prstGeom prst="rect">
            <a:avLst/>
          </a:prstGeom>
          <a:ln w="12700">
            <a:miter lim="400000"/>
          </a:ln>
        </p:spPr>
      </p:pic>
      <p:sp>
        <p:nvSpPr>
          <p:cNvPr id="31" name="As a seller’s agent, my fiduciary responsibility is to the home seller.…"/>
          <p:cNvSpPr txBox="1"/>
          <p:nvPr/>
        </p:nvSpPr>
        <p:spPr>
          <a:xfrm>
            <a:off x="175760" y="9592021"/>
            <a:ext cx="7014480" cy="332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b="1" sz="1600">
                <a:latin typeface="Calibri"/>
                <a:ea typeface="Calibri"/>
                <a:cs typeface="Calibri"/>
                <a:sym typeface="Calibri"/>
              </a:defRPr>
            </a:lvl1pPr>
          </a:lstStyle>
          <a:p>
            <a:pPr/>
            <a:r>
              <a:t>Agent Contact Info Here.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Helvetica Neue"/>
        <a:ea typeface="Helvetica Neue"/>
        <a:cs typeface="Helvetica Neue"/>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