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7772400" cy="100584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7" d="100"/>
          <a:sy n="47" d="100"/>
        </p:scale>
        <p:origin x="224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n-lt"/>
        <a:ea typeface="+mn-ea"/>
        <a:cs typeface="+mn-cs"/>
        <a:sym typeface="Helvetica Neue"/>
      </a:defRPr>
    </a:lvl1pPr>
    <a:lvl2pPr indent="228600" latinLnBrk="0">
      <a:defRPr>
        <a:latin typeface="+mn-lt"/>
        <a:ea typeface="+mn-ea"/>
        <a:cs typeface="+mn-cs"/>
        <a:sym typeface="Helvetica Neue"/>
      </a:defRPr>
    </a:lvl2pPr>
    <a:lvl3pPr indent="457200" latinLnBrk="0">
      <a:defRPr>
        <a:latin typeface="+mn-lt"/>
        <a:ea typeface="+mn-ea"/>
        <a:cs typeface="+mn-cs"/>
        <a:sym typeface="Helvetica Neue"/>
      </a:defRPr>
    </a:lvl3pPr>
    <a:lvl4pPr indent="685800" latinLnBrk="0">
      <a:defRPr>
        <a:latin typeface="+mn-lt"/>
        <a:ea typeface="+mn-ea"/>
        <a:cs typeface="+mn-cs"/>
        <a:sym typeface="Helvetica Neue"/>
      </a:defRPr>
    </a:lvl4pPr>
    <a:lvl5pPr indent="914400" latinLnBrk="0">
      <a:defRPr>
        <a:latin typeface="+mn-lt"/>
        <a:ea typeface="+mn-ea"/>
        <a:cs typeface="+mn-cs"/>
        <a:sym typeface="Helvetica Neue"/>
      </a:defRPr>
    </a:lvl5pPr>
    <a:lvl6pPr indent="1143000" latinLnBrk="0">
      <a:defRPr>
        <a:latin typeface="+mn-lt"/>
        <a:ea typeface="+mn-ea"/>
        <a:cs typeface="+mn-cs"/>
        <a:sym typeface="Helvetica Neue"/>
      </a:defRPr>
    </a:lvl6pPr>
    <a:lvl7pPr indent="1371600" latinLnBrk="0">
      <a:defRPr>
        <a:latin typeface="+mn-lt"/>
        <a:ea typeface="+mn-ea"/>
        <a:cs typeface="+mn-cs"/>
        <a:sym typeface="Helvetica Neue"/>
      </a:defRPr>
    </a:lvl7pPr>
    <a:lvl8pPr indent="1600200" latinLnBrk="0">
      <a:defRPr>
        <a:latin typeface="+mn-lt"/>
        <a:ea typeface="+mn-ea"/>
        <a:cs typeface="+mn-cs"/>
        <a:sym typeface="Helvetica Neue"/>
      </a:defRPr>
    </a:lvl8pPr>
    <a:lvl9pPr indent="1828800" latinLnBrk="0">
      <a:defRPr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1164510" y="1129241"/>
            <a:ext cx="6217921" cy="24470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4338240" y="3576320"/>
            <a:ext cx="3044191" cy="64820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7004538" y="9476626"/>
            <a:ext cx="232876" cy="22850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 defTabSz="776287">
              <a:defRPr sz="10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ransition spd="med"/>
  <p:txStyles>
    <p:titleStyle>
      <a:lvl1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0" algn="l" defTabSz="776287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7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titleStyle>
    <p:bodyStyle>
      <a:lvl1pPr marL="193675" marR="0" indent="-19367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1pPr>
      <a:lvl2pPr marL="611663" marR="0" indent="-222725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2pPr>
      <a:lvl3pPr marL="1039905" marR="0" indent="-262030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3pPr>
      <a:lvl4pPr marL="1462193" marR="0" indent="-296968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4pPr>
      <a:lvl5pPr marL="1801635" marR="0" indent="-24747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Pct val="100000"/>
        <a:buFont typeface="Arial"/>
        <a:buChar char="•"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5pPr>
      <a:lvl6pPr marL="0" marR="0" indent="20113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6pPr>
      <a:lvl7pPr marL="0" marR="0" indent="24685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7pPr>
      <a:lvl8pPr marL="0" marR="0" indent="2925762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8pPr>
      <a:lvl9pPr marL="0" marR="0" indent="3382963" algn="l" defTabSz="776287" rtl="0" latinLnBrk="0">
        <a:lnSpc>
          <a:spcPct val="90000"/>
        </a:lnSpc>
        <a:spcBef>
          <a:spcPts val="800"/>
        </a:spcBef>
        <a:spcAft>
          <a:spcPts val="0"/>
        </a:spcAft>
        <a:buClrTx/>
        <a:buSzTx/>
        <a:buFont typeface="Arial"/>
        <a:buNone/>
        <a:tabLst/>
        <a:defRPr sz="2300" b="0" i="0" u="none" strike="noStrike" cap="none" spc="0" baseline="0">
          <a:solidFill>
            <a:srgbClr val="000000"/>
          </a:solidFill>
          <a:uFillTx/>
          <a:latin typeface="Calibri"/>
          <a:ea typeface="Calibri"/>
          <a:cs typeface="Calibri"/>
          <a:sym typeface="Calibri"/>
        </a:defRPr>
      </a:lvl9pPr>
    </p:bodyStyle>
    <p:otherStyle>
      <a:lvl1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776287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"/>
          <p:cNvSpPr/>
          <p:nvPr/>
        </p:nvSpPr>
        <p:spPr>
          <a:xfrm>
            <a:off x="4759807" y="5013384"/>
            <a:ext cx="3029213" cy="5051582"/>
          </a:xfrm>
          <a:prstGeom prst="rect">
            <a:avLst/>
          </a:prstGeom>
          <a:solidFill>
            <a:srgbClr val="89BEE7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pic>
        <p:nvPicPr>
          <p:cNvPr id="21" name="Power-Agent-FINAL-LOGO.png" descr="Power-Agent-FINAL-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0104" y="9546415"/>
            <a:ext cx="1158797" cy="423951"/>
          </a:xfrm>
          <a:prstGeom prst="rect">
            <a:avLst/>
          </a:prstGeom>
          <a:ln w="12700">
            <a:miter lim="400000"/>
          </a:ln>
        </p:spPr>
      </p:pic>
      <p:sp>
        <p:nvSpPr>
          <p:cNvPr id="22" name="X Bedrooms, X Bathrooms…"/>
          <p:cNvSpPr txBox="1"/>
          <p:nvPr/>
        </p:nvSpPr>
        <p:spPr>
          <a:xfrm>
            <a:off x="233606" y="5989694"/>
            <a:ext cx="4318701" cy="1578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8" tIns="45718" rIns="45718" bIns="45718">
            <a:spAutoFit/>
          </a:bodyPr>
          <a:lstStyle/>
          <a:p>
            <a:pPr>
              <a:lnSpc>
                <a:spcPts val="3200"/>
              </a:lnSpc>
              <a:spcBef>
                <a:spcPts val="15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dirty="0"/>
              <a:t>X </a:t>
            </a:r>
            <a:r>
              <a:rPr lang="es-ES" dirty="0"/>
              <a:t>Dormitorio</a:t>
            </a:r>
            <a:r>
              <a:rPr dirty="0"/>
              <a:t>s, X Ba</a:t>
            </a:r>
            <a:r>
              <a:rPr lang="es-ES" dirty="0" err="1"/>
              <a:t>ño</a:t>
            </a:r>
            <a:r>
              <a:rPr dirty="0"/>
              <a:t>s </a:t>
            </a:r>
          </a:p>
          <a:p>
            <a:pPr>
              <a:lnSpc>
                <a:spcPts val="3700"/>
              </a:lnSpc>
              <a:spcBef>
                <a:spcPts val="1500"/>
              </a:spcBef>
              <a:defRPr i="1">
                <a:latin typeface="Georgia"/>
                <a:ea typeface="Georgia"/>
                <a:cs typeface="Georgia"/>
                <a:sym typeface="Georgia"/>
              </a:defRPr>
            </a:pPr>
            <a:r>
              <a:rPr lang="es-ES" dirty="0"/>
              <a:t>Hay un gran interés por propiedades similares en tu zona.</a:t>
            </a:r>
            <a:endParaRPr dirty="0"/>
          </a:p>
        </p:txBody>
      </p:sp>
      <p:pic>
        <p:nvPicPr>
          <p:cNvPr id="23" name="Depositphotos_81645574_xl-2015.jpg" descr="Depositphotos_81645574_xl-2015.jpg"/>
          <p:cNvPicPr>
            <a:picLocks noChangeAspect="1"/>
          </p:cNvPicPr>
          <p:nvPr/>
        </p:nvPicPr>
        <p:blipFill>
          <a:blip r:embed="rId3"/>
          <a:srcRect l="20785" t="25976" b="5190"/>
          <a:stretch>
            <a:fillRect/>
          </a:stretch>
        </p:blipFill>
        <p:spPr>
          <a:xfrm>
            <a:off x="5052231" y="2684399"/>
            <a:ext cx="2754640" cy="179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Depositphotos_8702295_xl-2015.jpg" descr="Depositphotos_8702295_xl-2015.jpg"/>
          <p:cNvPicPr>
            <a:picLocks noChangeAspect="1"/>
          </p:cNvPicPr>
          <p:nvPr/>
        </p:nvPicPr>
        <p:blipFill>
          <a:blip r:embed="rId4"/>
          <a:srcRect l="5555" r="5555"/>
          <a:stretch>
            <a:fillRect/>
          </a:stretch>
        </p:blipFill>
        <p:spPr>
          <a:xfrm>
            <a:off x="2587832" y="2681942"/>
            <a:ext cx="2400196" cy="180014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Depositphotos_55825213_xl-2015.jpg" descr="Depositphotos_55825213_xl-2015.jpg"/>
          <p:cNvPicPr>
            <a:picLocks noChangeAspect="1"/>
          </p:cNvPicPr>
          <p:nvPr/>
        </p:nvPicPr>
        <p:blipFill>
          <a:blip r:embed="rId5"/>
          <a:srcRect l="3157" r="3157"/>
          <a:stretch>
            <a:fillRect/>
          </a:stretch>
        </p:blipFill>
        <p:spPr>
          <a:xfrm>
            <a:off x="808" y="2684399"/>
            <a:ext cx="2522821" cy="1795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Depositphotos_77665926_xl-2015.jpg" descr="Depositphotos_77665926_xl-2015.jpg"/>
          <p:cNvPicPr>
            <a:picLocks noChangeAspect="1"/>
          </p:cNvPicPr>
          <p:nvPr/>
        </p:nvPicPr>
        <p:blipFill>
          <a:blip r:embed="rId6"/>
          <a:srcRect t="14806" b="35395"/>
          <a:stretch>
            <a:fillRect/>
          </a:stretch>
        </p:blipFill>
        <p:spPr>
          <a:xfrm>
            <a:off x="0" y="-50076"/>
            <a:ext cx="7772400" cy="258032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JUST SOLD!"/>
          <p:cNvSpPr txBox="1"/>
          <p:nvPr/>
        </p:nvSpPr>
        <p:spPr>
          <a:xfrm>
            <a:off x="195506" y="5123904"/>
            <a:ext cx="3792060" cy="757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defTabSz="776287">
              <a:lnSpc>
                <a:spcPct val="90000"/>
              </a:lnSpc>
              <a:defRPr sz="4800" b="1">
                <a:solidFill>
                  <a:srgbClr val="6F4225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r>
              <a:rPr lang="es-ES" dirty="0"/>
              <a:t>¡VENDIDO!</a:t>
            </a:r>
            <a:endParaRPr dirty="0"/>
          </a:p>
        </p:txBody>
      </p:sp>
      <p:sp>
        <p:nvSpPr>
          <p:cNvPr id="28" name="Rectangle"/>
          <p:cNvSpPr/>
          <p:nvPr/>
        </p:nvSpPr>
        <p:spPr>
          <a:xfrm>
            <a:off x="-12700" y="4453342"/>
            <a:ext cx="7797800" cy="586739"/>
          </a:xfrm>
          <a:prstGeom prst="rect">
            <a:avLst/>
          </a:prstGeom>
          <a:solidFill>
            <a:srgbClr val="6F4225"/>
          </a:solidFill>
          <a:ln w="12700">
            <a:miter lim="400000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29" name="Listing Address Here"/>
          <p:cNvSpPr txBox="1"/>
          <p:nvPr/>
        </p:nvSpPr>
        <p:spPr>
          <a:xfrm>
            <a:off x="259006" y="4595526"/>
            <a:ext cx="1655257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Dirección de listado</a:t>
            </a:r>
            <a:endParaRPr dirty="0"/>
          </a:p>
        </p:txBody>
      </p:sp>
      <p:sp>
        <p:nvSpPr>
          <p:cNvPr id="30" name="Company Here"/>
          <p:cNvSpPr txBox="1"/>
          <p:nvPr/>
        </p:nvSpPr>
        <p:spPr>
          <a:xfrm>
            <a:off x="6278806" y="4593042"/>
            <a:ext cx="917876" cy="3077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r>
              <a:rPr lang="es-ES" dirty="0"/>
              <a:t>Compañía</a:t>
            </a:r>
            <a:endParaRPr dirty="0"/>
          </a:p>
        </p:txBody>
      </p:sp>
      <p:grpSp>
        <p:nvGrpSpPr>
          <p:cNvPr id="34" name="avatar-01.png"/>
          <p:cNvGrpSpPr/>
          <p:nvPr/>
        </p:nvGrpSpPr>
        <p:grpSpPr>
          <a:xfrm>
            <a:off x="159002" y="7434662"/>
            <a:ext cx="2206548" cy="2244648"/>
            <a:chOff x="0" y="0"/>
            <a:chExt cx="2206546" cy="2244646"/>
          </a:xfrm>
        </p:grpSpPr>
        <p:pic>
          <p:nvPicPr>
            <p:cNvPr id="33" name="avatar-01.png" descr="avatar-01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3200" y="203200"/>
              <a:ext cx="1800147" cy="18001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2" name="avatar-01.png" descr="avatar-01.png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2206547" cy="2244647"/>
            </a:xfrm>
            <a:prstGeom prst="rect">
              <a:avLst/>
            </a:prstGeom>
            <a:effectLst/>
          </p:spPr>
        </p:pic>
      </p:grpSp>
      <p:sp>
        <p:nvSpPr>
          <p:cNvPr id="35" name="Agent Name, Title…"/>
          <p:cNvSpPr txBox="1"/>
          <p:nvPr/>
        </p:nvSpPr>
        <p:spPr>
          <a:xfrm>
            <a:off x="2416526" y="7695919"/>
            <a:ext cx="2206549" cy="20005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200" dirty="0"/>
              <a:t>Nombre y cargo del agente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200" dirty="0"/>
              <a:t>Nombre de compañía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200" dirty="0"/>
              <a:t>Número de teléfono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200" dirty="0"/>
              <a:t>Página web</a:t>
            </a:r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r>
              <a:rPr lang="es-ES" sz="1200" dirty="0"/>
              <a:t>Dirección de correo electrónico </a:t>
            </a:r>
            <a:endParaRPr lang="es-ES" sz="1400" dirty="0"/>
          </a:p>
          <a:p>
            <a:pPr>
              <a:spcBef>
                <a:spcPts val="1200"/>
              </a:spcBef>
              <a:defRPr sz="1400">
                <a:latin typeface="Georgia"/>
                <a:ea typeface="Georgia"/>
                <a:cs typeface="Georgia"/>
                <a:sym typeface="Georgia"/>
              </a:defRPr>
            </a:pPr>
            <a:endParaRPr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E2917C64-2075-477B-AD53-46D027B82742}"/>
              </a:ext>
            </a:extLst>
          </p:cNvPr>
          <p:cNvSpPr txBox="1"/>
          <p:nvPr/>
        </p:nvSpPr>
        <p:spPr>
          <a:xfrm>
            <a:off x="4988028" y="5123904"/>
            <a:ext cx="2550766" cy="42780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Para una evaluación de mercado sin costo y sin obligación, </a:t>
            </a: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por favor llame a NOMBRE al TELÉFONO o envíe un correo electrónico a DIRECCIÓN DE CORREO ELECTRÓNICO.  ¡Conozco el barrio; y sé lo que se necesita para vender una casa! </a:t>
            </a: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Helvetica"/>
              </a:rPr>
              <a:t>¡Ponte en contacto conmigo hoy y puedo esbozar mi plan de marketing para vender su casa por un gran precio! </a:t>
            </a:r>
            <a:endParaRPr kumimoji="0" lang="es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Helvetica"/>
            </a:endParaRP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</Words>
  <Application>Microsoft Office PowerPoint</Application>
  <PresentationFormat>Personalizado</PresentationFormat>
  <Paragraphs>13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7" baseType="lpstr">
      <vt:lpstr>Arial</vt:lpstr>
      <vt:lpstr>Calibri</vt:lpstr>
      <vt:lpstr>Georgia</vt:lpstr>
      <vt:lpstr>Helvetica</vt:lpstr>
      <vt:lpstr>Helvetica Neue</vt:lpstr>
      <vt:lpstr>Office Theme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Nilson Ramirez</cp:lastModifiedBy>
  <cp:revision>1</cp:revision>
  <dcterms:modified xsi:type="dcterms:W3CDTF">2021-02-18T05:28:00Z</dcterms:modified>
</cp:coreProperties>
</file>