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31089600" cy="40233600"/>
  <p:notesSz cx="6858000" cy="9144000"/>
  <p:defaultTextStyle>
    <a:defPPr marL="0" marR="0" indent="0" algn="l" defTabSz="36576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20" d="100"/>
          <a:sy n="20" d="100"/>
        </p:scale>
        <p:origin x="348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2103438" y="685800"/>
            <a:ext cx="26511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914400" latinLnBrk="0">
      <a:defRPr>
        <a:latin typeface="+mn-lt"/>
        <a:ea typeface="+mn-ea"/>
        <a:cs typeface="+mn-cs"/>
        <a:sym typeface="Helvetica Neue"/>
      </a:defRPr>
    </a:lvl2pPr>
    <a:lvl3pPr indent="1828800" latinLnBrk="0">
      <a:defRPr>
        <a:latin typeface="+mn-lt"/>
        <a:ea typeface="+mn-ea"/>
        <a:cs typeface="+mn-cs"/>
        <a:sym typeface="Helvetica Neue"/>
      </a:defRPr>
    </a:lvl3pPr>
    <a:lvl4pPr indent="2743200" latinLnBrk="0">
      <a:defRPr>
        <a:latin typeface="+mn-lt"/>
        <a:ea typeface="+mn-ea"/>
        <a:cs typeface="+mn-cs"/>
        <a:sym typeface="Helvetica Neue"/>
      </a:defRPr>
    </a:lvl4pPr>
    <a:lvl5pPr indent="3657600" latinLnBrk="0">
      <a:defRPr>
        <a:latin typeface="+mn-lt"/>
        <a:ea typeface="+mn-ea"/>
        <a:cs typeface="+mn-cs"/>
        <a:sym typeface="Helvetica Neue"/>
      </a:defRPr>
    </a:lvl5pPr>
    <a:lvl6pPr indent="4572000" latinLnBrk="0">
      <a:defRPr>
        <a:latin typeface="+mn-lt"/>
        <a:ea typeface="+mn-ea"/>
        <a:cs typeface="+mn-cs"/>
        <a:sym typeface="Helvetica Neue"/>
      </a:defRPr>
    </a:lvl6pPr>
    <a:lvl7pPr indent="5486400" latinLnBrk="0">
      <a:defRPr>
        <a:latin typeface="+mn-lt"/>
        <a:ea typeface="+mn-ea"/>
        <a:cs typeface="+mn-cs"/>
        <a:sym typeface="Helvetica Neue"/>
      </a:defRPr>
    </a:lvl7pPr>
    <a:lvl8pPr indent="6400800" latinLnBrk="0">
      <a:defRPr>
        <a:latin typeface="+mn-lt"/>
        <a:ea typeface="+mn-ea"/>
        <a:cs typeface="+mn-cs"/>
        <a:sym typeface="Helvetica Neue"/>
      </a:defRPr>
    </a:lvl8pPr>
    <a:lvl9pPr indent="73152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658042" y="4516966"/>
            <a:ext cx="24871684" cy="9788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352962" y="14305280"/>
            <a:ext cx="12176764" cy="2592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8256200" y="38009583"/>
            <a:ext cx="693456" cy="70788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3105148">
              <a:defRPr sz="4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l" defTabSz="310514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310514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310514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310514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310514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310514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310514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310514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310514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774700" marR="0" indent="-774700" algn="l" defTabSz="3105148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2446652" marR="0" indent="-890900" algn="l" defTabSz="3105148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4159620" marR="0" indent="-1048120" algn="l" defTabSz="3105148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5848772" marR="0" indent="-1187872" algn="l" defTabSz="3105148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7206540" marR="0" indent="-989888" algn="l" defTabSz="3105148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8045448" algn="l" defTabSz="3105148" rtl="0" latinLnBrk="0">
        <a:lnSpc>
          <a:spcPct val="90000"/>
        </a:lnSpc>
        <a:spcBef>
          <a:spcPts val="3200"/>
        </a:spcBef>
        <a:spcAft>
          <a:spcPts val="0"/>
        </a:spcAft>
        <a:buClrTx/>
        <a:buSzTx/>
        <a:buFont typeface="Arial"/>
        <a:buNone/>
        <a:tabLst/>
        <a:defRPr sz="9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874248" algn="l" defTabSz="3105148" rtl="0" latinLnBrk="0">
        <a:lnSpc>
          <a:spcPct val="90000"/>
        </a:lnSpc>
        <a:spcBef>
          <a:spcPts val="3200"/>
        </a:spcBef>
        <a:spcAft>
          <a:spcPts val="0"/>
        </a:spcAft>
        <a:buClrTx/>
        <a:buSzTx/>
        <a:buFont typeface="Arial"/>
        <a:buNone/>
        <a:tabLst/>
        <a:defRPr sz="9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1703048" algn="l" defTabSz="3105148" rtl="0" latinLnBrk="0">
        <a:lnSpc>
          <a:spcPct val="90000"/>
        </a:lnSpc>
        <a:spcBef>
          <a:spcPts val="3200"/>
        </a:spcBef>
        <a:spcAft>
          <a:spcPts val="0"/>
        </a:spcAft>
        <a:buClrTx/>
        <a:buSzTx/>
        <a:buFont typeface="Arial"/>
        <a:buNone/>
        <a:tabLst/>
        <a:defRPr sz="9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3531852" algn="l" defTabSz="3105148" rtl="0" latinLnBrk="0">
        <a:lnSpc>
          <a:spcPct val="90000"/>
        </a:lnSpc>
        <a:spcBef>
          <a:spcPts val="3200"/>
        </a:spcBef>
        <a:spcAft>
          <a:spcPts val="0"/>
        </a:spcAft>
        <a:buClrTx/>
        <a:buSzTx/>
        <a:buFont typeface="Arial"/>
        <a:buNone/>
        <a:tabLst/>
        <a:defRPr sz="9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31051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31051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31051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31051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31051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31051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31051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31051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31051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"/>
          <p:cNvSpPr/>
          <p:nvPr/>
        </p:nvSpPr>
        <p:spPr>
          <a:xfrm>
            <a:off x="19039230" y="20053536"/>
            <a:ext cx="12116852" cy="20206328"/>
          </a:xfrm>
          <a:prstGeom prst="rect">
            <a:avLst/>
          </a:prstGeom>
          <a:solidFill>
            <a:srgbClr val="89BEE7"/>
          </a:solidFill>
          <a:ln w="12700">
            <a:miter lim="400000"/>
          </a:ln>
        </p:spPr>
        <p:txBody>
          <a:bodyPr lIns="182872" tIns="182872" rIns="182872" bIns="182872"/>
          <a:lstStyle/>
          <a:p>
            <a:endParaRPr sz="28800"/>
          </a:p>
        </p:txBody>
      </p:sp>
      <p:pic>
        <p:nvPicPr>
          <p:cNvPr id="21" name="Power-Agent-FINAL-LOGO.png" descr="Power-Agent-FINAL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0418" y="38185662"/>
            <a:ext cx="4635188" cy="1695804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X Bedrooms, X Bathrooms…"/>
          <p:cNvSpPr txBox="1"/>
          <p:nvPr/>
        </p:nvSpPr>
        <p:spPr>
          <a:xfrm>
            <a:off x="934426" y="23958778"/>
            <a:ext cx="17274804" cy="4352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72" tIns="182872" rIns="182872" bIns="182872">
            <a:spAutoFit/>
          </a:bodyPr>
          <a:lstStyle/>
          <a:p>
            <a:pPr>
              <a:lnSpc>
                <a:spcPts val="12800"/>
              </a:lnSpc>
              <a:spcBef>
                <a:spcPts val="60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rPr sz="5600" dirty="0"/>
              <a:t>X Bedrooms, X Bathrooms </a:t>
            </a:r>
          </a:p>
          <a:p>
            <a:pPr>
              <a:lnSpc>
                <a:spcPts val="14800"/>
              </a:lnSpc>
              <a:spcBef>
                <a:spcPts val="6000"/>
              </a:spcBef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rPr sz="5000" dirty="0"/>
              <a:t>There is strong interest for similar properties in your area.</a:t>
            </a:r>
          </a:p>
        </p:txBody>
      </p:sp>
      <p:pic>
        <p:nvPicPr>
          <p:cNvPr id="23" name="Depositphotos_81645574_xl-2015.jpg" descr="Depositphotos_81645574_xl-2015.jpg"/>
          <p:cNvPicPr>
            <a:picLocks noChangeAspect="1"/>
          </p:cNvPicPr>
          <p:nvPr/>
        </p:nvPicPr>
        <p:blipFill>
          <a:blip r:embed="rId3"/>
          <a:srcRect l="20785" t="25976" b="5190"/>
          <a:stretch>
            <a:fillRect/>
          </a:stretch>
        </p:blipFill>
        <p:spPr>
          <a:xfrm>
            <a:off x="20208924" y="10737596"/>
            <a:ext cx="11018560" cy="7180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Depositphotos_8702295_xl-2015.jpg" descr="Depositphotos_8702295_xl-2015.jpg"/>
          <p:cNvPicPr>
            <a:picLocks noChangeAspect="1"/>
          </p:cNvPicPr>
          <p:nvPr/>
        </p:nvPicPr>
        <p:blipFill>
          <a:blip r:embed="rId4"/>
          <a:srcRect l="5555" r="5555"/>
          <a:stretch>
            <a:fillRect/>
          </a:stretch>
        </p:blipFill>
        <p:spPr>
          <a:xfrm>
            <a:off x="10351328" y="10727768"/>
            <a:ext cx="9600784" cy="7200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Depositphotos_55825213_xl-2015.jpg" descr="Depositphotos_55825213_xl-2015.jpg"/>
          <p:cNvPicPr>
            <a:picLocks noChangeAspect="1"/>
          </p:cNvPicPr>
          <p:nvPr/>
        </p:nvPicPr>
        <p:blipFill>
          <a:blip r:embed="rId5"/>
          <a:srcRect l="3157" r="3157"/>
          <a:stretch>
            <a:fillRect/>
          </a:stretch>
        </p:blipFill>
        <p:spPr>
          <a:xfrm>
            <a:off x="3234" y="10737596"/>
            <a:ext cx="10091284" cy="7180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Depositphotos_77665926_xl-2015.jpg" descr="Depositphotos_77665926_xl-2015.jpg"/>
          <p:cNvPicPr>
            <a:picLocks noChangeAspect="1"/>
          </p:cNvPicPr>
          <p:nvPr/>
        </p:nvPicPr>
        <p:blipFill>
          <a:blip r:embed="rId6"/>
          <a:srcRect t="14806" b="35395"/>
          <a:stretch>
            <a:fillRect/>
          </a:stretch>
        </p:blipFill>
        <p:spPr>
          <a:xfrm>
            <a:off x="0" y="-200302"/>
            <a:ext cx="31089600" cy="1032129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JUST SOLD!"/>
          <p:cNvSpPr txBox="1"/>
          <p:nvPr/>
        </p:nvSpPr>
        <p:spPr>
          <a:xfrm>
            <a:off x="782024" y="20495616"/>
            <a:ext cx="16078744" cy="3028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82872" tIns="182872" rIns="182872" bIns="182872">
            <a:spAutoFit/>
          </a:bodyPr>
          <a:lstStyle>
            <a:lvl1pPr defTabSz="776287">
              <a:lnSpc>
                <a:spcPct val="90000"/>
              </a:lnSpc>
              <a:defRPr sz="4800" b="1">
                <a:solidFill>
                  <a:srgbClr val="6F4225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sz="19200"/>
              <a:t>JUST SOLD!</a:t>
            </a:r>
          </a:p>
        </p:txBody>
      </p:sp>
      <p:sp>
        <p:nvSpPr>
          <p:cNvPr id="28" name="Rectangle"/>
          <p:cNvSpPr/>
          <p:nvPr/>
        </p:nvSpPr>
        <p:spPr>
          <a:xfrm>
            <a:off x="-50800" y="17813370"/>
            <a:ext cx="31191200" cy="2346956"/>
          </a:xfrm>
          <a:prstGeom prst="rect">
            <a:avLst/>
          </a:prstGeom>
          <a:solidFill>
            <a:srgbClr val="6F4225"/>
          </a:solidFill>
          <a:ln w="12700">
            <a:miter lim="400000"/>
          </a:ln>
        </p:spPr>
        <p:txBody>
          <a:bodyPr lIns="182872" tIns="182872" rIns="182872" bIns="182872"/>
          <a:lstStyle/>
          <a:p>
            <a:endParaRPr sz="28800"/>
          </a:p>
        </p:txBody>
      </p:sp>
      <p:sp>
        <p:nvSpPr>
          <p:cNvPr id="29" name="Listing Address Here"/>
          <p:cNvSpPr txBox="1"/>
          <p:nvPr/>
        </p:nvSpPr>
        <p:spPr>
          <a:xfrm>
            <a:off x="1036026" y="18382106"/>
            <a:ext cx="7032999" cy="1231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82872" tIns="182872" rIns="182872" bIns="182872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sz="5600"/>
              <a:t>Listing Address Here</a:t>
            </a:r>
          </a:p>
        </p:txBody>
      </p:sp>
      <p:sp>
        <p:nvSpPr>
          <p:cNvPr id="30" name="Company Here"/>
          <p:cNvSpPr txBox="1"/>
          <p:nvPr/>
        </p:nvSpPr>
        <p:spPr>
          <a:xfrm>
            <a:off x="25115224" y="18372170"/>
            <a:ext cx="5197561" cy="1231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82872" tIns="182872" rIns="182872" bIns="182872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sz="5600"/>
              <a:t>Company Here</a:t>
            </a:r>
          </a:p>
        </p:txBody>
      </p:sp>
      <p:sp>
        <p:nvSpPr>
          <p:cNvPr id="31" name="For a no-cost,…"/>
          <p:cNvSpPr txBox="1"/>
          <p:nvPr/>
        </p:nvSpPr>
        <p:spPr>
          <a:xfrm>
            <a:off x="20297262" y="21954312"/>
            <a:ext cx="9600788" cy="14157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72" tIns="182872" rIns="182872" bIns="182872">
            <a:spAutoFit/>
          </a:bodyPr>
          <a:lstStyle/>
          <a:p>
            <a:pPr algn="ctr">
              <a:defRPr sz="1600" b="1">
                <a:latin typeface="Georgia"/>
                <a:ea typeface="Georgia"/>
                <a:cs typeface="Georgia"/>
                <a:sym typeface="Georgia"/>
              </a:defRPr>
            </a:pPr>
            <a:r>
              <a:rPr sz="6400"/>
              <a:t>For a no-cost, </a:t>
            </a:r>
          </a:p>
          <a:p>
            <a:pPr algn="ctr">
              <a:defRPr sz="1600">
                <a:latin typeface="Georgia"/>
                <a:ea typeface="Georgia"/>
                <a:cs typeface="Georgia"/>
                <a:sym typeface="Georgia"/>
              </a:defRPr>
            </a:pPr>
            <a:r>
              <a:rPr sz="6400" b="1"/>
              <a:t>no-obligation market evaluation</a:t>
            </a:r>
            <a:r>
              <a:rPr sz="6400"/>
              <a:t>, please call NAME HERE at PHONE or email EMAIL ADDRESS.  I know the neighborhood; and I know what it takes to sell a home! </a:t>
            </a:r>
          </a:p>
          <a:p>
            <a:pPr algn="ctr">
              <a:defRPr sz="1600">
                <a:latin typeface="Georgia"/>
                <a:ea typeface="Georgia"/>
                <a:cs typeface="Georgia"/>
                <a:sym typeface="Georgia"/>
              </a:defRPr>
            </a:pPr>
            <a:endParaRPr sz="6400"/>
          </a:p>
          <a:p>
            <a:pPr algn="ctr">
              <a:defRPr sz="1600">
                <a:latin typeface="Georgia"/>
                <a:ea typeface="Georgia"/>
                <a:cs typeface="Georgia"/>
                <a:sym typeface="Georgia"/>
              </a:defRPr>
            </a:pPr>
            <a:r>
              <a:rPr sz="6400"/>
              <a:t>Contact me today and I can outline my marketing plan to sell your home for a great price! </a:t>
            </a:r>
          </a:p>
        </p:txBody>
      </p:sp>
      <p:grpSp>
        <p:nvGrpSpPr>
          <p:cNvPr id="34" name="avatar-01.png"/>
          <p:cNvGrpSpPr/>
          <p:nvPr/>
        </p:nvGrpSpPr>
        <p:grpSpPr>
          <a:xfrm>
            <a:off x="636008" y="29738648"/>
            <a:ext cx="8826192" cy="8978592"/>
            <a:chOff x="0" y="0"/>
            <a:chExt cx="2206546" cy="2244646"/>
          </a:xfrm>
        </p:grpSpPr>
        <p:pic>
          <p:nvPicPr>
            <p:cNvPr id="33" name="avatar-01.png" descr="avatar-0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200" y="203200"/>
              <a:ext cx="1800147" cy="18001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" name="avatar-01.png" descr="avatar-01.png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2206547" cy="2244647"/>
            </a:xfrm>
            <a:prstGeom prst="rect">
              <a:avLst/>
            </a:prstGeom>
            <a:effectLst/>
          </p:spPr>
        </p:pic>
      </p:grpSp>
      <p:sp>
        <p:nvSpPr>
          <p:cNvPr id="35" name="Agent Name, Title…"/>
          <p:cNvSpPr txBox="1"/>
          <p:nvPr/>
        </p:nvSpPr>
        <p:spPr>
          <a:xfrm>
            <a:off x="10292202" y="30714682"/>
            <a:ext cx="7917028" cy="714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72" tIns="182872" rIns="182872" bIns="182872">
            <a:spAutoFit/>
          </a:bodyPr>
          <a:lstStyle/>
          <a:p>
            <a:pPr>
              <a:spcBef>
                <a:spcPts val="48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rPr sz="5600"/>
              <a:t>Agent Name, Title</a:t>
            </a:r>
          </a:p>
          <a:p>
            <a:pPr>
              <a:spcBef>
                <a:spcPts val="48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rPr sz="5600"/>
              <a:t>Company Name</a:t>
            </a:r>
          </a:p>
          <a:p>
            <a:pPr>
              <a:spcBef>
                <a:spcPts val="48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rPr sz="5600"/>
              <a:t>Phone Number</a:t>
            </a:r>
          </a:p>
          <a:p>
            <a:pPr>
              <a:spcBef>
                <a:spcPts val="48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rPr sz="5600"/>
              <a:t>Website</a:t>
            </a:r>
          </a:p>
          <a:p>
            <a:pPr>
              <a:spcBef>
                <a:spcPts val="48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rPr sz="5600"/>
              <a:t>Email Address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</Words>
  <Application>Microsoft Macintosh PowerPoint</Application>
  <PresentationFormat>Custom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Georgia</vt:lpstr>
      <vt:lpstr>Helvetica</vt:lpstr>
      <vt:lpstr>Helvetica Neue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Close, Madeline</cp:lastModifiedBy>
  <cp:revision>1</cp:revision>
  <dcterms:modified xsi:type="dcterms:W3CDTF">2021-12-21T19:10:39Z</dcterms:modified>
</cp:coreProperties>
</file>