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</p:sldIdLst>
  <p:sldSz cx="7772400" cy="100584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" name="Shape 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>
        <a:latin typeface="+mn-lt"/>
        <a:ea typeface="+mn-ea"/>
        <a:cs typeface="+mn-cs"/>
        <a:sym typeface="Helvetica Neue"/>
      </a:defRPr>
    </a:lvl1pPr>
    <a:lvl2pPr indent="228600" latinLnBrk="0">
      <a:defRPr>
        <a:latin typeface="+mn-lt"/>
        <a:ea typeface="+mn-ea"/>
        <a:cs typeface="+mn-cs"/>
        <a:sym typeface="Helvetica Neue"/>
      </a:defRPr>
    </a:lvl2pPr>
    <a:lvl3pPr indent="457200" latinLnBrk="0">
      <a:defRPr>
        <a:latin typeface="+mn-lt"/>
        <a:ea typeface="+mn-ea"/>
        <a:cs typeface="+mn-cs"/>
        <a:sym typeface="Helvetica Neue"/>
      </a:defRPr>
    </a:lvl3pPr>
    <a:lvl4pPr indent="685800" latinLnBrk="0">
      <a:defRPr>
        <a:latin typeface="+mn-lt"/>
        <a:ea typeface="+mn-ea"/>
        <a:cs typeface="+mn-cs"/>
        <a:sym typeface="Helvetica Neue"/>
      </a:defRPr>
    </a:lvl4pPr>
    <a:lvl5pPr indent="914400" latinLnBrk="0">
      <a:defRPr>
        <a:latin typeface="+mn-lt"/>
        <a:ea typeface="+mn-ea"/>
        <a:cs typeface="+mn-cs"/>
        <a:sym typeface="Helvetica Neue"/>
      </a:defRPr>
    </a:lvl5pPr>
    <a:lvl6pPr indent="1143000" latinLnBrk="0">
      <a:defRPr>
        <a:latin typeface="+mn-lt"/>
        <a:ea typeface="+mn-ea"/>
        <a:cs typeface="+mn-cs"/>
        <a:sym typeface="Helvetica Neue"/>
      </a:defRPr>
    </a:lvl6pPr>
    <a:lvl7pPr indent="1371600" latinLnBrk="0">
      <a:defRPr>
        <a:latin typeface="+mn-lt"/>
        <a:ea typeface="+mn-ea"/>
        <a:cs typeface="+mn-cs"/>
        <a:sym typeface="Helvetica Neue"/>
      </a:defRPr>
    </a:lvl7pPr>
    <a:lvl8pPr indent="1600200" latinLnBrk="0">
      <a:defRPr>
        <a:latin typeface="+mn-lt"/>
        <a:ea typeface="+mn-ea"/>
        <a:cs typeface="+mn-cs"/>
        <a:sym typeface="Helvetica Neue"/>
      </a:defRPr>
    </a:lvl8pPr>
    <a:lvl9pPr indent="1828800" latinLnBrk="0">
      <a:defRPr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164510" y="1129241"/>
            <a:ext cx="6217921" cy="2447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338240" y="3576320"/>
            <a:ext cx="3044191" cy="6482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7004538" y="9476626"/>
            <a:ext cx="232876" cy="22850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 defTabSz="776287"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  <p:transition xmlns:p14="http://schemas.microsoft.com/office/powerpoint/2010/main" spd="med" advClick="1"/>
  <p:txStyles>
    <p:titleStyle>
      <a:lvl1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193675" marR="0" indent="-193675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611663" marR="0" indent="-222725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039905" marR="0" indent="-26203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462193" marR="0" indent="-296968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1801635" marR="0" indent="-247472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2011362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2468562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2925762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3382963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2.png"/><Relationship Id="rId8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"/>
          <p:cNvSpPr/>
          <p:nvPr/>
        </p:nvSpPr>
        <p:spPr>
          <a:xfrm>
            <a:off x="4759807" y="5013384"/>
            <a:ext cx="3029213" cy="5051582"/>
          </a:xfrm>
          <a:prstGeom prst="rect">
            <a:avLst/>
          </a:prstGeom>
          <a:solidFill>
            <a:srgbClr val="89BEE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21" name="Power-Agent-FINAL-LOGO.png" descr="Power-Agent-FINAL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50104" y="9546415"/>
            <a:ext cx="1158797" cy="423951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X Bedrooms, X Bathrooms…"/>
          <p:cNvSpPr txBox="1"/>
          <p:nvPr/>
        </p:nvSpPr>
        <p:spPr>
          <a:xfrm>
            <a:off x="233606" y="5989694"/>
            <a:ext cx="4318701" cy="1018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ts val="3200"/>
              </a:lnSpc>
              <a:spcBef>
                <a:spcPts val="1500"/>
              </a:spcBef>
              <a:defRPr sz="1400">
                <a:latin typeface="Georgia"/>
                <a:ea typeface="Georgia"/>
                <a:cs typeface="Georgia"/>
                <a:sym typeface="Georgia"/>
              </a:defRPr>
            </a:pPr>
            <a:r>
              <a:t>X Bedrooms, X Bathrooms </a:t>
            </a:r>
          </a:p>
          <a:p>
            <a:pPr>
              <a:lnSpc>
                <a:spcPts val="3700"/>
              </a:lnSpc>
              <a:spcBef>
                <a:spcPts val="1500"/>
              </a:spcBef>
              <a:defRPr i="1">
                <a:latin typeface="Georgia"/>
                <a:ea typeface="Georgia"/>
                <a:cs typeface="Georgia"/>
                <a:sym typeface="Georgia"/>
              </a:defRPr>
            </a:pPr>
            <a:r>
              <a:t>There is strong interest for similar properties in your area.</a:t>
            </a:r>
          </a:p>
        </p:txBody>
      </p:sp>
      <p:pic>
        <p:nvPicPr>
          <p:cNvPr id="23" name="Depositphotos_81645574_xl-2015.jpg" descr="Depositphotos_81645574_xl-2015.jpg"/>
          <p:cNvPicPr>
            <a:picLocks noChangeAspect="1"/>
          </p:cNvPicPr>
          <p:nvPr/>
        </p:nvPicPr>
        <p:blipFill>
          <a:blip r:embed="rId3">
            <a:extLst/>
          </a:blip>
          <a:srcRect l="20785" t="25976" r="0" b="5190"/>
          <a:stretch>
            <a:fillRect/>
          </a:stretch>
        </p:blipFill>
        <p:spPr>
          <a:xfrm>
            <a:off x="5052231" y="2684399"/>
            <a:ext cx="2754640" cy="1795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Depositphotos_8702295_xl-2015.jpg" descr="Depositphotos_8702295_xl-2015.jpg"/>
          <p:cNvPicPr>
            <a:picLocks noChangeAspect="1"/>
          </p:cNvPicPr>
          <p:nvPr/>
        </p:nvPicPr>
        <p:blipFill>
          <a:blip r:embed="rId4">
            <a:extLst/>
          </a:blip>
          <a:srcRect l="5555" t="0" r="5555" b="0"/>
          <a:stretch>
            <a:fillRect/>
          </a:stretch>
        </p:blipFill>
        <p:spPr>
          <a:xfrm>
            <a:off x="2587832" y="2681942"/>
            <a:ext cx="2400196" cy="1800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Depositphotos_55825213_xl-2015.jpg" descr="Depositphotos_55825213_xl-2015.jpg"/>
          <p:cNvPicPr>
            <a:picLocks noChangeAspect="1"/>
          </p:cNvPicPr>
          <p:nvPr/>
        </p:nvPicPr>
        <p:blipFill>
          <a:blip r:embed="rId5">
            <a:extLst/>
          </a:blip>
          <a:srcRect l="3157" t="0" r="3157" b="0"/>
          <a:stretch>
            <a:fillRect/>
          </a:stretch>
        </p:blipFill>
        <p:spPr>
          <a:xfrm>
            <a:off x="808" y="2684399"/>
            <a:ext cx="2522821" cy="1795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Depositphotos_77665926_xl-2015.jpg" descr="Depositphotos_77665926_xl-2015.jpg"/>
          <p:cNvPicPr>
            <a:picLocks noChangeAspect="1"/>
          </p:cNvPicPr>
          <p:nvPr/>
        </p:nvPicPr>
        <p:blipFill>
          <a:blip r:embed="rId6">
            <a:extLst/>
          </a:blip>
          <a:srcRect l="0" t="14806" r="0" b="35395"/>
          <a:stretch>
            <a:fillRect/>
          </a:stretch>
        </p:blipFill>
        <p:spPr>
          <a:xfrm>
            <a:off x="0" y="-50076"/>
            <a:ext cx="7772400" cy="258032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JUST SOLD!"/>
          <p:cNvSpPr txBox="1"/>
          <p:nvPr/>
        </p:nvSpPr>
        <p:spPr>
          <a:xfrm>
            <a:off x="195506" y="5123904"/>
            <a:ext cx="3993613" cy="789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776287">
              <a:lnSpc>
                <a:spcPct val="90000"/>
              </a:lnSpc>
              <a:defRPr b="1" sz="4800">
                <a:solidFill>
                  <a:srgbClr val="6F4225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JUST SOLD!</a:t>
            </a:r>
          </a:p>
        </p:txBody>
      </p:sp>
      <p:sp>
        <p:nvSpPr>
          <p:cNvPr id="28" name="Rectangle"/>
          <p:cNvSpPr/>
          <p:nvPr/>
        </p:nvSpPr>
        <p:spPr>
          <a:xfrm>
            <a:off x="-12700" y="4453342"/>
            <a:ext cx="7797800" cy="586739"/>
          </a:xfrm>
          <a:prstGeom prst="rect">
            <a:avLst/>
          </a:prstGeom>
          <a:solidFill>
            <a:srgbClr val="6F4225"/>
          </a:solidFill>
          <a:ln w="12700"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9" name="Listing Address Here"/>
          <p:cNvSpPr txBox="1"/>
          <p:nvPr/>
        </p:nvSpPr>
        <p:spPr>
          <a:xfrm>
            <a:off x="259006" y="4595526"/>
            <a:ext cx="1744796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/>
            <a:r>
              <a:t>Listing Address Here</a:t>
            </a:r>
          </a:p>
        </p:txBody>
      </p:sp>
      <p:sp>
        <p:nvSpPr>
          <p:cNvPr id="30" name="Company Here"/>
          <p:cNvSpPr txBox="1"/>
          <p:nvPr/>
        </p:nvSpPr>
        <p:spPr>
          <a:xfrm>
            <a:off x="6278806" y="4593042"/>
            <a:ext cx="1299862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/>
            <a:r>
              <a:t>Company Here</a:t>
            </a:r>
          </a:p>
        </p:txBody>
      </p:sp>
      <p:sp>
        <p:nvSpPr>
          <p:cNvPr id="31" name="For a no-cost,…"/>
          <p:cNvSpPr txBox="1"/>
          <p:nvPr/>
        </p:nvSpPr>
        <p:spPr>
          <a:xfrm>
            <a:off x="5074315" y="5488578"/>
            <a:ext cx="2400197" cy="3469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 sz="1600">
                <a:latin typeface="Georgia"/>
                <a:ea typeface="Georgia"/>
                <a:cs typeface="Georgia"/>
                <a:sym typeface="Georgia"/>
              </a:defRPr>
            </a:pPr>
            <a:r>
              <a:t>For a no-cost, </a:t>
            </a:r>
          </a:p>
          <a:p>
            <a:pPr algn="ctr">
              <a:defRPr sz="1600">
                <a:latin typeface="Georgia"/>
                <a:ea typeface="Georgia"/>
                <a:cs typeface="Georgia"/>
                <a:sym typeface="Georgia"/>
              </a:defRPr>
            </a:pPr>
            <a:r>
              <a:rPr b="1"/>
              <a:t>no-obligation market evaluation</a:t>
            </a:r>
            <a:r>
              <a:t>, please call NAME HERE at PHONE or email EMAIL ADDRESS.  I know the neighborhood; and I know what it takes to sell a home! </a:t>
            </a:r>
          </a:p>
          <a:p>
            <a:pPr algn="ctr">
              <a:defRPr sz="1600">
                <a:latin typeface="Georgia"/>
                <a:ea typeface="Georgia"/>
                <a:cs typeface="Georgia"/>
                <a:sym typeface="Georgia"/>
              </a:defRPr>
            </a:pPr>
          </a:p>
          <a:p>
            <a:pPr algn="ctr">
              <a:defRPr sz="1600">
                <a:latin typeface="Georgia"/>
                <a:ea typeface="Georgia"/>
                <a:cs typeface="Georgia"/>
                <a:sym typeface="Georgia"/>
              </a:defRPr>
            </a:pPr>
            <a:r>
              <a:t>Contact me today and I can outline my marketing plan to sell your home for a great price! </a:t>
            </a:r>
          </a:p>
        </p:txBody>
      </p:sp>
      <p:grpSp>
        <p:nvGrpSpPr>
          <p:cNvPr id="34" name="avatar-01.png"/>
          <p:cNvGrpSpPr/>
          <p:nvPr/>
        </p:nvGrpSpPr>
        <p:grpSpPr>
          <a:xfrm>
            <a:off x="159002" y="7434662"/>
            <a:ext cx="2206548" cy="2244648"/>
            <a:chOff x="0" y="0"/>
            <a:chExt cx="2206546" cy="2244646"/>
          </a:xfrm>
        </p:grpSpPr>
        <p:pic>
          <p:nvPicPr>
            <p:cNvPr id="33" name="avatar-01.png" descr="avatar-01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03200" y="203200"/>
              <a:ext cx="1800147" cy="180014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" name="avatar-01.png" descr="avatar-01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2206547" cy="2244647"/>
            </a:xfrm>
            <a:prstGeom prst="rect">
              <a:avLst/>
            </a:prstGeom>
            <a:effectLst/>
          </p:spPr>
        </p:pic>
      </p:grpSp>
      <p:sp>
        <p:nvSpPr>
          <p:cNvPr id="35" name="Agent Name, Title…"/>
          <p:cNvSpPr txBox="1"/>
          <p:nvPr/>
        </p:nvSpPr>
        <p:spPr>
          <a:xfrm>
            <a:off x="2573050" y="7678670"/>
            <a:ext cx="1979257" cy="1756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1200"/>
              </a:spcBef>
              <a:defRPr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Name, Title</a:t>
            </a:r>
          </a:p>
          <a:p>
            <a:pPr>
              <a:spcBef>
                <a:spcPts val="1200"/>
              </a:spcBef>
              <a:defRPr sz="1400">
                <a:latin typeface="Georgia"/>
                <a:ea typeface="Georgia"/>
                <a:cs typeface="Georgia"/>
                <a:sym typeface="Georgia"/>
              </a:defRPr>
            </a:pPr>
            <a:r>
              <a:t>Company Name</a:t>
            </a:r>
          </a:p>
          <a:p>
            <a:pPr>
              <a:spcBef>
                <a:spcPts val="1200"/>
              </a:spcBef>
              <a:defRPr sz="1400">
                <a:latin typeface="Georgia"/>
                <a:ea typeface="Georgia"/>
                <a:cs typeface="Georgia"/>
                <a:sym typeface="Georgia"/>
              </a:defRPr>
            </a:pPr>
            <a:r>
              <a:t>Phone Number</a:t>
            </a:r>
          </a:p>
          <a:p>
            <a:pPr>
              <a:spcBef>
                <a:spcPts val="1200"/>
              </a:spcBef>
              <a:defRPr sz="1400">
                <a:latin typeface="Georgia"/>
                <a:ea typeface="Georgia"/>
                <a:cs typeface="Georgia"/>
                <a:sym typeface="Georgia"/>
              </a:defRPr>
            </a:pPr>
            <a:r>
              <a:t>Website</a:t>
            </a:r>
          </a:p>
          <a:p>
            <a:pPr>
              <a:spcBef>
                <a:spcPts val="1200"/>
              </a:spcBef>
              <a:defRPr sz="1400">
                <a:latin typeface="Georgia"/>
                <a:ea typeface="Georgia"/>
                <a:cs typeface="Georgia"/>
                <a:sym typeface="Georgia"/>
              </a:defRPr>
            </a:pPr>
            <a:r>
              <a:t>Email Address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