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</p:sldIdLst>
  <p:sldSz cx="7772400" cy="50292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286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9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3175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175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round/>
            </a:ln>
          </a:left>
          <a:right>
            <a:ln w="3175" cap="flat">
              <a:solidFill>
                <a:srgbClr val="FFFFFF"/>
              </a:solidFill>
              <a:prstDash val="solid"/>
              <a:round/>
            </a:ln>
          </a:right>
          <a:top>
            <a:ln w="3175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3175" cap="flat">
              <a:solidFill>
                <a:srgbClr val="FFFFFF"/>
              </a:solidFill>
              <a:prstDash val="solid"/>
              <a:round/>
            </a:ln>
          </a:insideH>
          <a:insideV>
            <a:ln w="3175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3175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3175" cap="flat">
              <a:solidFill>
                <a:srgbClr val="000000"/>
              </a:solidFill>
              <a:prstDash val="solid"/>
              <a:round/>
            </a:ln>
          </a:left>
          <a:right>
            <a:ln w="3175" cap="flat">
              <a:solidFill>
                <a:srgbClr val="000000"/>
              </a:solidFill>
              <a:prstDash val="solid"/>
              <a:round/>
            </a:ln>
          </a:right>
          <a:top>
            <a:ln w="3175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3175" cap="flat">
              <a:solidFill>
                <a:srgbClr val="000000"/>
              </a:solidFill>
              <a:prstDash val="solid"/>
              <a:round/>
            </a:ln>
          </a:insideH>
          <a:insideV>
            <a:ln w="3175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" name="Shape 1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900">
        <a:latin typeface="+mn-lt"/>
        <a:ea typeface="+mn-ea"/>
        <a:cs typeface="+mn-cs"/>
        <a:sym typeface="Helvetica Neue"/>
      </a:defRPr>
    </a:lvl1pPr>
    <a:lvl2pPr indent="228600" defTabSz="457200" latinLnBrk="0">
      <a:defRPr sz="900">
        <a:latin typeface="+mn-lt"/>
        <a:ea typeface="+mn-ea"/>
        <a:cs typeface="+mn-cs"/>
        <a:sym typeface="Helvetica Neue"/>
      </a:defRPr>
    </a:lvl2pPr>
    <a:lvl3pPr indent="457200" defTabSz="457200" latinLnBrk="0">
      <a:defRPr sz="900">
        <a:latin typeface="+mn-lt"/>
        <a:ea typeface="+mn-ea"/>
        <a:cs typeface="+mn-cs"/>
        <a:sym typeface="Helvetica Neue"/>
      </a:defRPr>
    </a:lvl3pPr>
    <a:lvl4pPr indent="685800" defTabSz="457200" latinLnBrk="0">
      <a:defRPr sz="900">
        <a:latin typeface="+mn-lt"/>
        <a:ea typeface="+mn-ea"/>
        <a:cs typeface="+mn-cs"/>
        <a:sym typeface="Helvetica Neue"/>
      </a:defRPr>
    </a:lvl4pPr>
    <a:lvl5pPr indent="914400" defTabSz="457200" latinLnBrk="0">
      <a:defRPr sz="900">
        <a:latin typeface="+mn-lt"/>
        <a:ea typeface="+mn-ea"/>
        <a:cs typeface="+mn-cs"/>
        <a:sym typeface="Helvetica Neue"/>
      </a:defRPr>
    </a:lvl5pPr>
    <a:lvl6pPr indent="1143000" defTabSz="457200" latinLnBrk="0">
      <a:defRPr sz="900">
        <a:latin typeface="+mn-lt"/>
        <a:ea typeface="+mn-ea"/>
        <a:cs typeface="+mn-cs"/>
        <a:sym typeface="Helvetica Neue"/>
      </a:defRPr>
    </a:lvl6pPr>
    <a:lvl7pPr indent="1371600" defTabSz="457200" latinLnBrk="0">
      <a:defRPr sz="900">
        <a:latin typeface="+mn-lt"/>
        <a:ea typeface="+mn-ea"/>
        <a:cs typeface="+mn-cs"/>
        <a:sym typeface="Helvetica Neue"/>
      </a:defRPr>
    </a:lvl7pPr>
    <a:lvl8pPr indent="1600200" defTabSz="457200" latinLnBrk="0">
      <a:defRPr sz="900">
        <a:latin typeface="+mn-lt"/>
        <a:ea typeface="+mn-ea"/>
        <a:cs typeface="+mn-cs"/>
        <a:sym typeface="Helvetica Neue"/>
      </a:defRPr>
    </a:lvl8pPr>
    <a:lvl9pPr indent="1828800" defTabSz="457200" latinLnBrk="0">
      <a:defRPr sz="9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2525355" y="564620"/>
            <a:ext cx="3108961" cy="12235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 anchor="ctr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112220" y="1788160"/>
            <a:ext cx="1522096" cy="3241040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2859" tIns="22859" rIns="22859" bIns="22859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5434806" y="4731940"/>
            <a:ext cx="127001" cy="127001"/>
          </a:xfrm>
          <a:prstGeom prst="rect">
            <a:avLst/>
          </a:prstGeom>
          <a:ln w="3175">
            <a:miter lim="400000"/>
          </a:ln>
        </p:spPr>
        <p:txBody>
          <a:bodyPr wrap="none" lIns="22859" tIns="22859" rIns="22859" bIns="22859" anchor="ctr">
            <a:spAutoFit/>
          </a:bodyPr>
          <a:lstStyle>
            <a:lvl1pPr algn="r" defTabSz="388143">
              <a:defRPr sz="5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  <p:transition xmlns:p14="http://schemas.microsoft.com/office/powerpoint/2010/main" spd="med" advClick="1"/>
  <p:txStyles>
    <p:titleStyle>
      <a:lvl1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388143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92627" marR="0" indent="-92627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495458" marR="0" indent="-106521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903193" marR="0" indent="-125318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307253" marR="0" indent="-142028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672519" marR="0" indent="-118356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011362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468562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925762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382963" algn="l" defTabSz="388143" rtl="0" latinLnBrk="0">
        <a:lnSpc>
          <a:spcPct val="90000"/>
        </a:lnSpc>
        <a:spcBef>
          <a:spcPts val="400"/>
        </a:spcBef>
        <a:spcAft>
          <a:spcPts val="0"/>
        </a:spcAft>
        <a:buClrTx/>
        <a:buSzTx/>
        <a:buFont typeface="Arial"/>
        <a:buNone/>
        <a:tabLst/>
        <a:defRPr b="0" baseline="0" cap="none" i="0" spc="0" strike="noStrike" sz="1100" u="none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38814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5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Depositphotos_81645574_xl-2015.jpg" descr="Depositphotos_81645574_xl-2015.jpg"/>
          <p:cNvPicPr>
            <a:picLocks noChangeAspect="1"/>
          </p:cNvPicPr>
          <p:nvPr/>
        </p:nvPicPr>
        <p:blipFill>
          <a:blip r:embed="rId2">
            <a:extLst/>
          </a:blip>
          <a:srcRect l="20785" t="25976" r="0" b="5190"/>
          <a:stretch>
            <a:fillRect/>
          </a:stretch>
        </p:blipFill>
        <p:spPr>
          <a:xfrm>
            <a:off x="5052230" y="2684399"/>
            <a:ext cx="2754641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epositphotos_8702295_xl-2015.jpg" descr="Depositphotos_8702295_xl-2015.jpg"/>
          <p:cNvPicPr>
            <a:picLocks noChangeAspect="1"/>
          </p:cNvPicPr>
          <p:nvPr/>
        </p:nvPicPr>
        <p:blipFill>
          <a:blip r:embed="rId3">
            <a:extLst/>
          </a:blip>
          <a:srcRect l="5555" t="0" r="5555" b="0"/>
          <a:stretch>
            <a:fillRect/>
          </a:stretch>
        </p:blipFill>
        <p:spPr>
          <a:xfrm>
            <a:off x="2587832" y="2681942"/>
            <a:ext cx="2400196" cy="1800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Depositphotos_55825213_xl-2015.jpg" descr="Depositphotos_55825213_xl-2015.jpg"/>
          <p:cNvPicPr>
            <a:picLocks noChangeAspect="1"/>
          </p:cNvPicPr>
          <p:nvPr/>
        </p:nvPicPr>
        <p:blipFill>
          <a:blip r:embed="rId4">
            <a:extLst/>
          </a:blip>
          <a:srcRect l="3157" t="0" r="3157" b="0"/>
          <a:stretch>
            <a:fillRect/>
          </a:stretch>
        </p:blipFill>
        <p:spPr>
          <a:xfrm>
            <a:off x="808" y="2684399"/>
            <a:ext cx="2522821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Depositphotos_77665926_xl-2015.jpg" descr="Depositphotos_77665926_xl-2015.jpg"/>
          <p:cNvPicPr>
            <a:picLocks noChangeAspect="1"/>
          </p:cNvPicPr>
          <p:nvPr/>
        </p:nvPicPr>
        <p:blipFill>
          <a:blip r:embed="rId5">
            <a:extLst/>
          </a:blip>
          <a:srcRect l="0" t="14806" r="0" b="35395"/>
          <a:stretch>
            <a:fillRect/>
          </a:stretch>
        </p:blipFill>
        <p:spPr>
          <a:xfrm>
            <a:off x="0" y="-50076"/>
            <a:ext cx="7772400" cy="2580323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Rectangle"/>
          <p:cNvSpPr/>
          <p:nvPr/>
        </p:nvSpPr>
        <p:spPr>
          <a:xfrm>
            <a:off x="-12700" y="4453342"/>
            <a:ext cx="7797800" cy="586739"/>
          </a:xfrm>
          <a:prstGeom prst="rect">
            <a:avLst/>
          </a:prstGeom>
          <a:solidFill>
            <a:srgbClr val="6F422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defRPr sz="1800"/>
            </a:pPr>
          </a:p>
        </p:txBody>
      </p:sp>
      <p:sp>
        <p:nvSpPr>
          <p:cNvPr id="25" name="Listing Address Here"/>
          <p:cNvSpPr txBox="1"/>
          <p:nvPr/>
        </p:nvSpPr>
        <p:spPr>
          <a:xfrm>
            <a:off x="259006" y="4595526"/>
            <a:ext cx="1744796" cy="307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Listing Address Here</a:t>
            </a:r>
          </a:p>
        </p:txBody>
      </p:sp>
      <p:sp>
        <p:nvSpPr>
          <p:cNvPr id="26" name="Company Here"/>
          <p:cNvSpPr txBox="1"/>
          <p:nvPr/>
        </p:nvSpPr>
        <p:spPr>
          <a:xfrm>
            <a:off x="119306" y="97242"/>
            <a:ext cx="1299862" cy="3073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457200">
              <a:defRPr sz="1400">
                <a:solidFill>
                  <a:srgbClr val="FFFFFF"/>
                </a:solidFill>
              </a:defRPr>
            </a:lvl1pPr>
          </a:lstStyle>
          <a:p>
            <a:pPr/>
            <a:r>
              <a:t>Company Here</a:t>
            </a:r>
          </a:p>
        </p:txBody>
      </p:sp>
      <p:sp>
        <p:nvSpPr>
          <p:cNvPr id="27" name="JUST SOLD!"/>
          <p:cNvSpPr txBox="1"/>
          <p:nvPr/>
        </p:nvSpPr>
        <p:spPr>
          <a:xfrm>
            <a:off x="4030906" y="4383492"/>
            <a:ext cx="3669490" cy="7264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776287">
              <a:lnSpc>
                <a:spcPct val="90000"/>
              </a:lnSpc>
              <a:defRPr b="1" sz="4400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JUST SOLD!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"/>
          <p:cNvSpPr/>
          <p:nvPr/>
        </p:nvSpPr>
        <p:spPr>
          <a:xfrm>
            <a:off x="-34443" y="-11191"/>
            <a:ext cx="3983628" cy="5051582"/>
          </a:xfrm>
          <a:prstGeom prst="rect">
            <a:avLst/>
          </a:prstGeom>
          <a:solidFill>
            <a:srgbClr val="89BEE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defTabSz="457200">
              <a:defRPr sz="1800"/>
            </a:pPr>
          </a:p>
        </p:txBody>
      </p:sp>
      <p:sp>
        <p:nvSpPr>
          <p:cNvPr id="30" name="For a no-cost, no-obligation market evaluation, please call NAME HERE at PHONE or email EMAIL ADDRESS.  I know the neighborhood; and I know what it takes to sell a home!…"/>
          <p:cNvSpPr txBox="1"/>
          <p:nvPr/>
        </p:nvSpPr>
        <p:spPr>
          <a:xfrm>
            <a:off x="176345" y="747994"/>
            <a:ext cx="3689053" cy="19202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b="1" sz="1400">
                <a:latin typeface="Georgia"/>
                <a:ea typeface="Georgia"/>
                <a:cs typeface="Georgia"/>
                <a:sym typeface="Georgia"/>
              </a:defRPr>
            </a:pPr>
            <a:r>
              <a:t>For a no-cost, </a:t>
            </a:r>
            <a:r>
              <a:t>no-obligation market evaluation</a:t>
            </a:r>
            <a:r>
              <a:t>, </a:t>
            </a:r>
            <a:r>
              <a:rPr b="0"/>
              <a:t>please call NAME HERE at PHONE or email EMAIL ADDRESS.  I know the neighborhood; and I know what it takes to sell a home! </a:t>
            </a:r>
            <a:endParaRPr b="0"/>
          </a:p>
          <a:p>
            <a:pPr defTabSz="457200">
              <a:defRPr sz="1400">
                <a:latin typeface="Georgia"/>
                <a:ea typeface="Georgia"/>
                <a:cs typeface="Georgia"/>
                <a:sym typeface="Georgia"/>
              </a:defRPr>
            </a:pPr>
          </a:p>
          <a:p>
            <a:pPr defTabSz="457200"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Contact me today and I can outline my marketing plan to sell your home for a great price! </a:t>
            </a:r>
          </a:p>
        </p:txBody>
      </p:sp>
      <p:sp>
        <p:nvSpPr>
          <p:cNvPr id="31" name="There is strong interest for similar properties in your area!"/>
          <p:cNvSpPr txBox="1"/>
          <p:nvPr/>
        </p:nvSpPr>
        <p:spPr>
          <a:xfrm>
            <a:off x="189156" y="177799"/>
            <a:ext cx="3536430" cy="49783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457200">
              <a:defRPr b="1" i="1" sz="1400"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pPr/>
            <a:r>
              <a:t>There is strong interest for similar properties in your area!</a:t>
            </a:r>
          </a:p>
        </p:txBody>
      </p:sp>
      <p:grpSp>
        <p:nvGrpSpPr>
          <p:cNvPr id="34" name="avatar-01.png"/>
          <p:cNvGrpSpPr/>
          <p:nvPr/>
        </p:nvGrpSpPr>
        <p:grpSpPr>
          <a:xfrm>
            <a:off x="158446" y="2740589"/>
            <a:ext cx="1473931" cy="1512031"/>
            <a:chOff x="0" y="0"/>
            <a:chExt cx="1473930" cy="1512030"/>
          </a:xfrm>
        </p:grpSpPr>
        <p:pic>
          <p:nvPicPr>
            <p:cNvPr id="33" name="avatar-01.png" descr="avatar-0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1067531" cy="10675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" name="avatar-01.png" descr="avatar-01.png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473931" cy="1512031"/>
            </a:xfrm>
            <a:prstGeom prst="rect">
              <a:avLst/>
            </a:prstGeom>
            <a:effectLst/>
          </p:spPr>
        </p:pic>
      </p:grpSp>
      <p:sp>
        <p:nvSpPr>
          <p:cNvPr id="35" name="Agent Name, Title…"/>
          <p:cNvSpPr txBox="1"/>
          <p:nvPr/>
        </p:nvSpPr>
        <p:spPr>
          <a:xfrm>
            <a:off x="1796024" y="2740589"/>
            <a:ext cx="1526052" cy="17109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2859" tIns="22859" rIns="22859" bIns="22859">
            <a:spAutoFit/>
          </a:bodyPr>
          <a:lstStyle/>
          <a:p>
            <a:pPr defTabSz="457200"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Agent Name, Title</a:t>
            </a:r>
          </a:p>
          <a:p>
            <a:pPr defTabSz="457200"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Company Name</a:t>
            </a:r>
          </a:p>
          <a:p>
            <a:pPr defTabSz="457200"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Phone Number</a:t>
            </a:r>
          </a:p>
          <a:p>
            <a:pPr defTabSz="457200"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Website</a:t>
            </a:r>
          </a:p>
          <a:p>
            <a:pPr defTabSz="457200"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t>Email Address</a:t>
            </a:r>
          </a:p>
        </p:txBody>
      </p:sp>
      <p:pic>
        <p:nvPicPr>
          <p:cNvPr id="36" name="Power-Agent-FINAL-LOGO.png" descr="Power-Agent-FINAL-LOG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254" y="4697169"/>
            <a:ext cx="762524" cy="278973"/>
          </a:xfrm>
          <a:prstGeom prst="rect">
            <a:avLst/>
          </a:prstGeom>
          <a:ln w="12700">
            <a:miter lim="400000"/>
          </a:ln>
        </p:spPr>
      </p:pic>
      <p:sp>
        <p:nvSpPr>
          <p:cNvPr id="37" name="Name Here / Company…"/>
          <p:cNvSpPr txBox="1"/>
          <p:nvPr/>
        </p:nvSpPr>
        <p:spPr>
          <a:xfrm>
            <a:off x="4069006" y="152400"/>
            <a:ext cx="2754711" cy="62483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Name Here / Company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Return Address</a:t>
            </a:r>
          </a:p>
          <a:p>
            <a:pPr defTabSz="457200">
              <a:defRPr sz="1200">
                <a:latin typeface="Georgia"/>
                <a:ea typeface="Georgia"/>
                <a:cs typeface="Georgia"/>
                <a:sym typeface="Georgia"/>
              </a:defRPr>
            </a:pPr>
            <a:r>
              <a:t>City, State, Zip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22859" tIns="22859" rIns="22859" bIns="22859" numCol="1" spcCol="38100" rtlCol="0" anchor="t" upright="0">
        <a:spAutoFit/>
      </a:bodyPr>
      <a:lstStyle>
        <a:defPPr marL="0" marR="0" indent="0" algn="l" defTabSz="2286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9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