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5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64510" y="1129241"/>
            <a:ext cx="6217921" cy="24470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3" name="Body Level One…"/>
          <p:cNvSpPr txBox="1">
            <a:spLocks noGrp="1"/>
          </p:cNvSpPr>
          <p:nvPr>
            <p:ph type="body" idx="1"/>
          </p:nvPr>
        </p:nvSpPr>
        <p:spPr>
          <a:xfrm>
            <a:off x="4338240" y="3576320"/>
            <a:ext cx="3044191" cy="64820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7004538" y="9476626"/>
            <a:ext cx="232876" cy="228509"/>
          </a:xfrm>
          <a:prstGeom prst="rect">
            <a:avLst/>
          </a:prstGeom>
          <a:ln w="12700">
            <a:miter lim="400000"/>
          </a:ln>
        </p:spPr>
        <p:txBody>
          <a:bodyPr wrap="none" lIns="45718" tIns="45718" rIns="45718" bIns="45718" anchor="ctr">
            <a:spAutoFit/>
          </a:bodyPr>
          <a:lstStyle>
            <a:lvl1pPr algn="r" defTabSz="776287">
              <a:defRPr sz="1000">
                <a:solidFill>
                  <a:srgbClr val="898989"/>
                </a:solidFill>
                <a:latin typeface="Calibri"/>
                <a:ea typeface="Calibri"/>
                <a:cs typeface="Calibri"/>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1pPr>
      <a:lvl2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2pPr>
      <a:lvl3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3pPr>
      <a:lvl4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4pPr>
      <a:lvl5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5pPr>
      <a:lvl6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6pPr>
      <a:lvl7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7pPr>
      <a:lvl8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8pPr>
      <a:lvl9pPr marL="0" marR="0" indent="0" algn="l" defTabSz="776287" rtl="0" latinLnBrk="0">
        <a:lnSpc>
          <a:spcPct val="90000"/>
        </a:lnSpc>
        <a:spcBef>
          <a:spcPts val="0"/>
        </a:spcBef>
        <a:spcAft>
          <a:spcPts val="0"/>
        </a:spcAft>
        <a:buClrTx/>
        <a:buSzTx/>
        <a:buFontTx/>
        <a:buNone/>
        <a:tabLst/>
        <a:defRPr sz="3700" b="0" i="0" u="none" strike="noStrike" cap="none" spc="0" baseline="0">
          <a:solidFill>
            <a:srgbClr val="000000"/>
          </a:solidFill>
          <a:uFillTx/>
          <a:latin typeface="Calibri"/>
          <a:ea typeface="Calibri"/>
          <a:cs typeface="Calibri"/>
          <a:sym typeface="Calibri"/>
        </a:defRPr>
      </a:lvl9pPr>
    </p:titleStyle>
    <p:bodyStyle>
      <a:lvl1pPr marL="193675" marR="0" indent="-193675"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1pPr>
      <a:lvl2pPr marL="611663" marR="0" indent="-222725"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2pPr>
      <a:lvl3pPr marL="1039905" marR="0" indent="-262030"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3pPr>
      <a:lvl4pPr marL="1462193" marR="0" indent="-296968"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4pPr>
      <a:lvl5pPr marL="1801635" marR="0" indent="-247472" algn="l" defTabSz="776287" rtl="0" latinLnBrk="0">
        <a:lnSpc>
          <a:spcPct val="90000"/>
        </a:lnSpc>
        <a:spcBef>
          <a:spcPts val="800"/>
        </a:spcBef>
        <a:spcAft>
          <a:spcPts val="0"/>
        </a:spcAft>
        <a:buClrTx/>
        <a:buSzPct val="100000"/>
        <a:buFont typeface="Arial"/>
        <a:buChar char="•"/>
        <a:tabLst/>
        <a:defRPr sz="2300" b="0" i="0" u="none" strike="noStrike" cap="none" spc="0" baseline="0">
          <a:solidFill>
            <a:srgbClr val="000000"/>
          </a:solidFill>
          <a:uFillTx/>
          <a:latin typeface="Calibri"/>
          <a:ea typeface="Calibri"/>
          <a:cs typeface="Calibri"/>
          <a:sym typeface="Calibri"/>
        </a:defRPr>
      </a:lvl5pPr>
      <a:lvl6pPr marL="0" marR="0" indent="20113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6pPr>
      <a:lvl7pPr marL="0" marR="0" indent="24685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7pPr>
      <a:lvl8pPr marL="0" marR="0" indent="2925762"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8pPr>
      <a:lvl9pPr marL="0" marR="0" indent="3382963" algn="l" defTabSz="776287" rtl="0" latinLnBrk="0">
        <a:lnSpc>
          <a:spcPct val="90000"/>
        </a:lnSpc>
        <a:spcBef>
          <a:spcPts val="800"/>
        </a:spcBef>
        <a:spcAft>
          <a:spcPts val="0"/>
        </a:spcAft>
        <a:buClrTx/>
        <a:buSzTx/>
        <a:buFont typeface="Arial"/>
        <a:buNone/>
        <a:tabLst/>
        <a:defRPr sz="2300" b="0" i="0" u="none" strike="noStrike" cap="none" spc="0" baseline="0">
          <a:solidFill>
            <a:srgbClr val="000000"/>
          </a:solidFill>
          <a:uFillTx/>
          <a:latin typeface="Calibri"/>
          <a:ea typeface="Calibri"/>
          <a:cs typeface="Calibri"/>
          <a:sym typeface="Calibri"/>
        </a:defRPr>
      </a:lvl9pPr>
    </p:bodyStyle>
    <p:otherStyle>
      <a:lvl1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1pPr>
      <a:lvl2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2pPr>
      <a:lvl3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3pPr>
      <a:lvl4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4pPr>
      <a:lvl5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5pPr>
      <a:lvl6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6pPr>
      <a:lvl7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7pPr>
      <a:lvl8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8pPr>
      <a:lvl9pPr marL="0" marR="0" indent="0" algn="r" defTabSz="776287" rtl="0" latinLnBrk="0">
        <a:lnSpc>
          <a:spcPct val="100000"/>
        </a:lnSpc>
        <a:spcBef>
          <a:spcPts val="0"/>
        </a:spcBef>
        <a:spcAft>
          <a:spcPts val="0"/>
        </a:spcAft>
        <a:buClrTx/>
        <a:buSzTx/>
        <a:buFontTx/>
        <a:buNone/>
        <a:tabLst/>
        <a:defRPr sz="10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mpetitively-Pricing-bknd-01-01.png" descr="Competitively-Pricing-bknd-01-01.png"/>
          <p:cNvPicPr>
            <a:picLocks noChangeAspect="1"/>
          </p:cNvPicPr>
          <p:nvPr/>
        </p:nvPicPr>
        <p:blipFill>
          <a:blip r:embed="rId2"/>
          <a:stretch>
            <a:fillRect/>
          </a:stretch>
        </p:blipFill>
        <p:spPr>
          <a:xfrm>
            <a:off x="0" y="448"/>
            <a:ext cx="7772400" cy="10057504"/>
          </a:xfrm>
          <a:prstGeom prst="rect">
            <a:avLst/>
          </a:prstGeom>
          <a:ln w="12700">
            <a:miter lim="400000"/>
          </a:ln>
        </p:spPr>
      </p:pic>
      <p:pic>
        <p:nvPicPr>
          <p:cNvPr id="21" name="Power-Agent-FINAL-LOGO.png" descr="Power-Agent-FINAL-LOGO.png"/>
          <p:cNvPicPr>
            <a:picLocks noChangeAspect="1"/>
          </p:cNvPicPr>
          <p:nvPr/>
        </p:nvPicPr>
        <p:blipFill>
          <a:blip r:embed="rId3"/>
          <a:stretch>
            <a:fillRect/>
          </a:stretch>
        </p:blipFill>
        <p:spPr>
          <a:xfrm>
            <a:off x="300103" y="72549"/>
            <a:ext cx="1315196" cy="481170"/>
          </a:xfrm>
          <a:prstGeom prst="rect">
            <a:avLst/>
          </a:prstGeom>
          <a:ln w="12700">
            <a:miter lim="400000"/>
          </a:ln>
        </p:spPr>
      </p:pic>
      <p:sp>
        <p:nvSpPr>
          <p:cNvPr id="22" name="Are you thinking about selling your home? Pricing your home right is the key to getting top dollar on your sale. Overpricing your home is tempting, but can lead to a shopworn listing and reduced sales proceeds.…"/>
          <p:cNvSpPr txBox="1"/>
          <p:nvPr/>
        </p:nvSpPr>
        <p:spPr>
          <a:xfrm>
            <a:off x="182025" y="3974725"/>
            <a:ext cx="7408350" cy="830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ctr">
              <a:defRPr sz="1200"/>
            </a:pPr>
            <a:r>
              <a:rPr dirty="0"/>
              <a:t>Are you thinking about selling your home? Pricing your home right is the key to getting top dollar on your sale. Overpricing your home is tempting, but can lead to a shopworn listing and reduced sales proceeds. </a:t>
            </a:r>
          </a:p>
          <a:p>
            <a:pPr algn="ctr">
              <a:defRPr sz="1200"/>
            </a:pPr>
            <a:endParaRPr dirty="0"/>
          </a:p>
          <a:p>
            <a:pPr>
              <a:defRPr sz="1200" b="1"/>
            </a:pPr>
            <a:r>
              <a:rPr dirty="0"/>
              <a:t>Here’s why I recommend you competitively price your home:</a:t>
            </a:r>
          </a:p>
        </p:txBody>
      </p:sp>
      <p:pic>
        <p:nvPicPr>
          <p:cNvPr id="23" name="checkmark-01.png" descr="checkmark-01.png"/>
          <p:cNvPicPr>
            <a:picLocks noChangeAspect="1"/>
          </p:cNvPicPr>
          <p:nvPr/>
        </p:nvPicPr>
        <p:blipFill>
          <a:blip r:embed="rId4"/>
          <a:stretch>
            <a:fillRect/>
          </a:stretch>
        </p:blipFill>
        <p:spPr>
          <a:xfrm>
            <a:off x="88900" y="4814730"/>
            <a:ext cx="528498" cy="481170"/>
          </a:xfrm>
          <a:prstGeom prst="rect">
            <a:avLst/>
          </a:prstGeom>
          <a:ln w="12700">
            <a:miter lim="400000"/>
          </a:ln>
        </p:spPr>
      </p:pic>
      <p:sp>
        <p:nvSpPr>
          <p:cNvPr id="24" name="It makes your home visible to the right buyers. Buyers and their agents search for homes by price range. By pricing your home competitively, you make your home visible to the right buyers.…"/>
          <p:cNvSpPr txBox="1"/>
          <p:nvPr/>
        </p:nvSpPr>
        <p:spPr>
          <a:xfrm>
            <a:off x="601906" y="4837430"/>
            <a:ext cx="3155115" cy="4142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sz="1100"/>
            </a:pPr>
            <a:r>
              <a:rPr b="1" dirty="0"/>
              <a:t>It makes your home visible to the right buyers. </a:t>
            </a:r>
            <a:r>
              <a:rPr dirty="0"/>
              <a:t>Buyers and their agents search for homes by price range. By pricing your home competitively, you make your home visible to the right buyers.</a:t>
            </a:r>
          </a:p>
          <a:p>
            <a:pPr>
              <a:spcBef>
                <a:spcPts val="1000"/>
              </a:spcBef>
              <a:defRPr sz="1100"/>
            </a:pPr>
            <a:r>
              <a:rPr b="1" dirty="0"/>
              <a:t>You’ll catch the peak period of buyer activity. </a:t>
            </a:r>
            <a:r>
              <a:rPr dirty="0"/>
              <a:t>Homes attract the most buyers when they first hit the market. After a couple of weeks, showing activity is reduced to the new home buyers just entering the market. A common misconception by home sellers is that they can start high, and come down later. However, this strategy causes them to miss the best chance for the highest sales price.</a:t>
            </a:r>
          </a:p>
          <a:p>
            <a:pPr>
              <a:spcBef>
                <a:spcPts val="1000"/>
              </a:spcBef>
              <a:defRPr sz="1100"/>
            </a:pPr>
            <a:r>
              <a:rPr b="1" dirty="0"/>
              <a:t>You’ll sidestep the staleness. </a:t>
            </a:r>
            <a:r>
              <a:rPr dirty="0"/>
              <a:t>A home that doesn’t sell right away has something wrong with it.  The offers made on homes after extensive days on the market are typically much lower than offers received in the first few days. Buyers assume that sellers become more desperate to sell the longer a home sits on the market, causing buyers to become more aggressive in their negotiating.</a:t>
            </a:r>
          </a:p>
        </p:txBody>
      </p:sp>
      <p:sp>
        <p:nvSpPr>
          <p:cNvPr id="25" name="It eliminates the never-ending hassles of selling. Longer marketing time means more showing appointments and additional efforts to get your home sold. You will also have to maintain it in “showing condition” for a longer period of time.…"/>
          <p:cNvSpPr txBox="1"/>
          <p:nvPr/>
        </p:nvSpPr>
        <p:spPr>
          <a:xfrm>
            <a:off x="4435260" y="4837430"/>
            <a:ext cx="3155115" cy="2491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spcBef>
                <a:spcPts val="1000"/>
              </a:spcBef>
              <a:defRPr sz="1100"/>
            </a:pPr>
            <a:r>
              <a:rPr b="1"/>
              <a:t>It eliminates the never-ending hassles of selling. </a:t>
            </a:r>
            <a:r>
              <a:t>Longer marketing time means more showing appointments and additional efforts to get your home sold. You will also have to maintain it in “showing condition” for a longer period of time.</a:t>
            </a:r>
          </a:p>
          <a:p>
            <a:pPr>
              <a:spcBef>
                <a:spcPts val="1000"/>
              </a:spcBef>
              <a:defRPr sz="1100"/>
            </a:pPr>
            <a:r>
              <a:rPr b="1"/>
              <a:t>Don’t help the competition. </a:t>
            </a:r>
            <a:r>
              <a:t>Comparable homes for sale at lower prices will seem more attractive to potential buyers. </a:t>
            </a:r>
          </a:p>
          <a:p>
            <a:pPr>
              <a:spcBef>
                <a:spcPts val="1000"/>
              </a:spcBef>
              <a:defRPr sz="1100"/>
            </a:pPr>
            <a:r>
              <a:rPr b="1"/>
              <a:t>A smooth loan process. </a:t>
            </a:r>
            <a:r>
              <a:t>Even if a buyer agrees to pay an above market price, the appraisal required by the buyer’s lender may come in short, leading to a canceled sale.</a:t>
            </a:r>
          </a:p>
        </p:txBody>
      </p:sp>
      <p:pic>
        <p:nvPicPr>
          <p:cNvPr id="26" name="checkmark-01.png" descr="checkmark-01.png"/>
          <p:cNvPicPr>
            <a:picLocks noChangeAspect="1"/>
          </p:cNvPicPr>
          <p:nvPr/>
        </p:nvPicPr>
        <p:blipFill>
          <a:blip r:embed="rId4"/>
          <a:stretch>
            <a:fillRect/>
          </a:stretch>
        </p:blipFill>
        <p:spPr>
          <a:xfrm>
            <a:off x="88900" y="5779930"/>
            <a:ext cx="528498" cy="481170"/>
          </a:xfrm>
          <a:prstGeom prst="rect">
            <a:avLst/>
          </a:prstGeom>
          <a:ln w="12700">
            <a:miter lim="400000"/>
          </a:ln>
        </p:spPr>
      </p:pic>
      <p:pic>
        <p:nvPicPr>
          <p:cNvPr id="27" name="checkmark-01.png" descr="checkmark-01.png"/>
          <p:cNvPicPr>
            <a:picLocks noChangeAspect="1"/>
          </p:cNvPicPr>
          <p:nvPr/>
        </p:nvPicPr>
        <p:blipFill>
          <a:blip r:embed="rId4"/>
          <a:stretch>
            <a:fillRect/>
          </a:stretch>
        </p:blipFill>
        <p:spPr>
          <a:xfrm>
            <a:off x="88900" y="7392387"/>
            <a:ext cx="528498" cy="481171"/>
          </a:xfrm>
          <a:prstGeom prst="rect">
            <a:avLst/>
          </a:prstGeom>
          <a:ln w="12700">
            <a:miter lim="400000"/>
          </a:ln>
        </p:spPr>
      </p:pic>
      <p:pic>
        <p:nvPicPr>
          <p:cNvPr id="28" name="checkmark-01.png" descr="checkmark-01.png"/>
          <p:cNvPicPr>
            <a:picLocks noChangeAspect="1"/>
          </p:cNvPicPr>
          <p:nvPr/>
        </p:nvPicPr>
        <p:blipFill>
          <a:blip r:embed="rId4"/>
          <a:stretch>
            <a:fillRect/>
          </a:stretch>
        </p:blipFill>
        <p:spPr>
          <a:xfrm>
            <a:off x="3882692" y="4814730"/>
            <a:ext cx="528498" cy="481170"/>
          </a:xfrm>
          <a:prstGeom prst="rect">
            <a:avLst/>
          </a:prstGeom>
          <a:ln w="12700">
            <a:miter lim="400000"/>
          </a:ln>
        </p:spPr>
      </p:pic>
      <p:pic>
        <p:nvPicPr>
          <p:cNvPr id="29" name="checkmark-01.png" descr="checkmark-01.png"/>
          <p:cNvPicPr>
            <a:picLocks noChangeAspect="1"/>
          </p:cNvPicPr>
          <p:nvPr/>
        </p:nvPicPr>
        <p:blipFill>
          <a:blip r:embed="rId4"/>
          <a:stretch>
            <a:fillRect/>
          </a:stretch>
        </p:blipFill>
        <p:spPr>
          <a:xfrm>
            <a:off x="3882692" y="5906215"/>
            <a:ext cx="528498" cy="481170"/>
          </a:xfrm>
          <a:prstGeom prst="rect">
            <a:avLst/>
          </a:prstGeom>
          <a:ln w="12700">
            <a:miter lim="400000"/>
          </a:ln>
        </p:spPr>
      </p:pic>
      <p:pic>
        <p:nvPicPr>
          <p:cNvPr id="30" name="checkmark-01.png" descr="checkmark-01.png"/>
          <p:cNvPicPr>
            <a:picLocks noChangeAspect="1"/>
          </p:cNvPicPr>
          <p:nvPr/>
        </p:nvPicPr>
        <p:blipFill>
          <a:blip r:embed="rId4"/>
          <a:stretch>
            <a:fillRect/>
          </a:stretch>
        </p:blipFill>
        <p:spPr>
          <a:xfrm>
            <a:off x="3882692" y="6592730"/>
            <a:ext cx="528498" cy="481170"/>
          </a:xfrm>
          <a:prstGeom prst="rect">
            <a:avLst/>
          </a:prstGeom>
          <a:ln w="12700">
            <a:miter lim="400000"/>
          </a:ln>
        </p:spPr>
      </p:pic>
      <p:sp>
        <p:nvSpPr>
          <p:cNvPr id="31" name="For more information on how to beat out competing sellers and maximize your profit, call me!…"/>
          <p:cNvSpPr txBox="1"/>
          <p:nvPr/>
        </p:nvSpPr>
        <p:spPr>
          <a:xfrm>
            <a:off x="4119806" y="8412480"/>
            <a:ext cx="3258452" cy="1386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ctr">
              <a:defRPr sz="1300" b="1">
                <a:solidFill>
                  <a:srgbClr val="FFFFFF"/>
                </a:solidFill>
              </a:defRPr>
            </a:pPr>
            <a:r>
              <a:t>For more information on how to beat out competing sellers and maximize your profit, call me! </a:t>
            </a:r>
          </a:p>
          <a:p>
            <a:pPr algn="ctr">
              <a:defRPr sz="1300" b="1">
                <a:solidFill>
                  <a:srgbClr val="FFFFFF"/>
                </a:solidFill>
              </a:defRPr>
            </a:pPr>
            <a:endParaRPr/>
          </a:p>
          <a:p>
            <a:pPr algn="ctr">
              <a:defRPr sz="1600" b="1" i="1">
                <a:solidFill>
                  <a:srgbClr val="FFFFFF"/>
                </a:solidFill>
              </a:defRPr>
            </a:pPr>
            <a:r>
              <a:t>I’ll market your property to get you top dollar!</a:t>
            </a:r>
          </a:p>
        </p:txBody>
      </p:sp>
      <p:sp>
        <p:nvSpPr>
          <p:cNvPr id="32" name="As a seller’s agent, my fiduciary responsibility is to the home seller.…"/>
          <p:cNvSpPr txBox="1"/>
          <p:nvPr/>
        </p:nvSpPr>
        <p:spPr>
          <a:xfrm>
            <a:off x="473069" y="9335044"/>
            <a:ext cx="3412790" cy="795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1600" b="1">
                <a:solidFill>
                  <a:srgbClr val="1B465C"/>
                </a:solidFill>
                <a:latin typeface="Calibri"/>
                <a:ea typeface="Calibri"/>
                <a:cs typeface="Calibri"/>
                <a:sym typeface="Calibri"/>
              </a:defRPr>
            </a:pPr>
            <a:r>
              <a:rPr dirty="0"/>
              <a:t>Agent Contact Info Here.</a:t>
            </a:r>
          </a:p>
          <a:p>
            <a:pPr>
              <a:defRPr sz="1600">
                <a:latin typeface="Calibri"/>
                <a:ea typeface="Calibri"/>
                <a:cs typeface="Calibri"/>
                <a:sym typeface="Calibri"/>
              </a:defRPr>
            </a:pPr>
            <a:endParaRPr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365</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vt:lpstr>
      <vt:lpstr>Helvetica Neue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Julia Escobar</cp:lastModifiedBy>
  <cp:revision>2</cp:revision>
  <dcterms:modified xsi:type="dcterms:W3CDTF">2020-09-21T19:14:59Z</dcterms:modified>
</cp:coreProperties>
</file>