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7772400" cy="502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900">
        <a:latin typeface="+mn-lt"/>
        <a:ea typeface="+mn-ea"/>
        <a:cs typeface="+mn-cs"/>
        <a:sym typeface="Helvetica Neue"/>
      </a:defRPr>
    </a:lvl1pPr>
    <a:lvl2pPr indent="228600" defTabSz="457200" latinLnBrk="0">
      <a:defRPr sz="900">
        <a:latin typeface="+mn-lt"/>
        <a:ea typeface="+mn-ea"/>
        <a:cs typeface="+mn-cs"/>
        <a:sym typeface="Helvetica Neue"/>
      </a:defRPr>
    </a:lvl2pPr>
    <a:lvl3pPr indent="457200" defTabSz="457200" latinLnBrk="0">
      <a:defRPr sz="900">
        <a:latin typeface="+mn-lt"/>
        <a:ea typeface="+mn-ea"/>
        <a:cs typeface="+mn-cs"/>
        <a:sym typeface="Helvetica Neue"/>
      </a:defRPr>
    </a:lvl3pPr>
    <a:lvl4pPr indent="685800" defTabSz="457200" latinLnBrk="0">
      <a:defRPr sz="900">
        <a:latin typeface="+mn-lt"/>
        <a:ea typeface="+mn-ea"/>
        <a:cs typeface="+mn-cs"/>
        <a:sym typeface="Helvetica Neue"/>
      </a:defRPr>
    </a:lvl4pPr>
    <a:lvl5pPr indent="914400" defTabSz="457200" latinLnBrk="0">
      <a:defRPr sz="900">
        <a:latin typeface="+mn-lt"/>
        <a:ea typeface="+mn-ea"/>
        <a:cs typeface="+mn-cs"/>
        <a:sym typeface="Helvetica Neue"/>
      </a:defRPr>
    </a:lvl5pPr>
    <a:lvl6pPr indent="1143000" defTabSz="457200" latinLnBrk="0">
      <a:defRPr sz="900">
        <a:latin typeface="+mn-lt"/>
        <a:ea typeface="+mn-ea"/>
        <a:cs typeface="+mn-cs"/>
        <a:sym typeface="Helvetica Neue"/>
      </a:defRPr>
    </a:lvl6pPr>
    <a:lvl7pPr indent="1371600" defTabSz="457200" latinLnBrk="0">
      <a:defRPr sz="900">
        <a:latin typeface="+mn-lt"/>
        <a:ea typeface="+mn-ea"/>
        <a:cs typeface="+mn-cs"/>
        <a:sym typeface="Helvetica Neue"/>
      </a:defRPr>
    </a:lvl7pPr>
    <a:lvl8pPr indent="1600200" defTabSz="457200" latinLnBrk="0">
      <a:defRPr sz="900">
        <a:latin typeface="+mn-lt"/>
        <a:ea typeface="+mn-ea"/>
        <a:cs typeface="+mn-cs"/>
        <a:sym typeface="Helvetica Neue"/>
      </a:defRPr>
    </a:lvl8pPr>
    <a:lvl9pPr indent="1828800" defTabSz="457200" latinLnBrk="0">
      <a:defRPr sz="9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564620"/>
            <a:ext cx="6217921" cy="122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1788159"/>
            <a:ext cx="3044191" cy="324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5434806" y="4731940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 defTabSz="388142">
              <a:defRPr sz="5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92627" marR="0" indent="-92627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495457" marR="0" indent="-106521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903193" marR="0" indent="-125318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307252" marR="0" indent="-142027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72519" marR="0" indent="-118355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>
            <a:extLst/>
          </a:blip>
          <a:srcRect l="757" t="0" r="757" b="0"/>
          <a:stretch>
            <a:fillRect/>
          </a:stretch>
        </p:blipFill>
        <p:spPr>
          <a:xfrm>
            <a:off x="-200" y="-38497"/>
            <a:ext cx="7772653" cy="5106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/>
          <p:cNvSpPr/>
          <p:nvPr/>
        </p:nvSpPr>
        <p:spPr>
          <a:xfrm>
            <a:off x="-25401" y="2063750"/>
            <a:ext cx="3801173" cy="901700"/>
          </a:xfrm>
          <a:prstGeom prst="rect">
            <a:avLst/>
          </a:prstGeom>
          <a:solidFill>
            <a:srgbClr val="882B8E"/>
          </a:solidFill>
          <a:ln w="12700">
            <a:miter lim="400000"/>
          </a:ln>
        </p:spPr>
        <p:txBody>
          <a:bodyPr lIns="22859" tIns="22859" rIns="22859" bIns="2285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23" name="Power-Agent-FINAL-LOGO.png" descr="Power-Agent-FINAL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1224" y="234526"/>
            <a:ext cx="661864" cy="24214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As a seller’s agent, my fiduciary responsibility is to the home seller.…"/>
          <p:cNvSpPr txBox="1"/>
          <p:nvPr/>
        </p:nvSpPr>
        <p:spPr>
          <a:xfrm>
            <a:off x="252662" y="254000"/>
            <a:ext cx="3336386" cy="18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spcBef>
                <a:spcPts val="1200"/>
              </a:spcBef>
              <a:defRPr b="1" sz="2600">
                <a:solidFill>
                  <a:srgbClr val="942193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Wishing you Peace, Love &amp; Laughter in the New Year! </a:t>
            </a:r>
          </a:p>
        </p:txBody>
      </p:sp>
      <p:grpSp>
        <p:nvGrpSpPr>
          <p:cNvPr id="27" name="avatar-01.png"/>
          <p:cNvGrpSpPr/>
          <p:nvPr/>
        </p:nvGrpSpPr>
        <p:grpSpPr>
          <a:xfrm>
            <a:off x="177496" y="3261288"/>
            <a:ext cx="1473932" cy="1512033"/>
            <a:chOff x="0" y="0"/>
            <a:chExt cx="1473931" cy="1512032"/>
          </a:xfrm>
        </p:grpSpPr>
        <p:pic>
          <p:nvPicPr>
            <p:cNvPr id="25" name="avatar-01.png" descr="avatar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1067532" cy="1067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avatar-01.png" descr="avatar-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473932" cy="1512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" name="Agent Name, Title…"/>
          <p:cNvSpPr txBox="1"/>
          <p:nvPr/>
        </p:nvSpPr>
        <p:spPr>
          <a:xfrm>
            <a:off x="1846824" y="3702344"/>
            <a:ext cx="1316388" cy="1087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Agent Name, Title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Company Name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Phone Number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Website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Email Address</a:t>
            </a:r>
          </a:p>
        </p:txBody>
      </p:sp>
      <p:sp>
        <p:nvSpPr>
          <p:cNvPr id="29" name="Name Here / Company…"/>
          <p:cNvSpPr txBox="1"/>
          <p:nvPr/>
        </p:nvSpPr>
        <p:spPr>
          <a:xfrm>
            <a:off x="4018205" y="457199"/>
            <a:ext cx="2754712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Name Here / Company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Return Address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City, State, Zip</a:t>
            </a:r>
          </a:p>
        </p:txBody>
      </p:sp>
      <p:pic>
        <p:nvPicPr>
          <p:cNvPr id="30" name="companylogohere.png" descr="companylogohe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0343" y="3214921"/>
            <a:ext cx="344839" cy="413687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ine"/>
          <p:cNvSpPr/>
          <p:nvPr/>
        </p:nvSpPr>
        <p:spPr>
          <a:xfrm flipV="1">
            <a:off x="3762511" y="206126"/>
            <a:ext cx="2" cy="4616933"/>
          </a:xfrm>
          <a:prstGeom prst="line">
            <a:avLst/>
          </a:prstGeom>
          <a:ln w="50800">
            <a:solidFill>
              <a:srgbClr val="942193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" name="365 New Days… 365 New Chances."/>
          <p:cNvSpPr txBox="1"/>
          <p:nvPr/>
        </p:nvSpPr>
        <p:spPr>
          <a:xfrm>
            <a:off x="319198" y="1503503"/>
            <a:ext cx="3111975" cy="49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 defTabSz="457200">
              <a:lnSpc>
                <a:spcPts val="3900"/>
              </a:lnSpc>
              <a:spcBef>
                <a:spcPts val="1200"/>
              </a:spcBef>
              <a:defRPr b="1" i="1" sz="1600">
                <a:solidFill>
                  <a:srgbClr val="FF93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365 New Days… 365 New Chances. </a:t>
            </a:r>
          </a:p>
        </p:txBody>
      </p:sp>
      <p:sp>
        <p:nvSpPr>
          <p:cNvPr id="33" name="The market is always changing! Whether you’re thinking of buying or selling or just want industry advice, give me a call! I’m here for you!"/>
          <p:cNvSpPr txBox="1"/>
          <p:nvPr/>
        </p:nvSpPr>
        <p:spPr>
          <a:xfrm>
            <a:off x="263231" y="2185116"/>
            <a:ext cx="3230567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defTabSz="457200"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The market is always changing! Whether you’re thinking of buying or selling or just want industry advice, give me a call! I’m here for you!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