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1089600" cy="40233600"/>
  <p:notesSz cx="6858000" cy="9144000"/>
  <p:defaultTextStyle>
    <a:defPPr marL="0" marR="0" indent="0" algn="l" defTabSz="36576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5486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7315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9144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0972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280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463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23" d="100"/>
          <a:sy n="23" d="100"/>
        </p:scale>
        <p:origin x="3208" y="-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4800">
        <a:latin typeface="+mn-lt"/>
        <a:ea typeface="+mn-ea"/>
        <a:cs typeface="+mn-cs"/>
        <a:sym typeface="Calibri"/>
      </a:defRPr>
    </a:lvl1pPr>
    <a:lvl2pPr indent="914400" defTabSz="1828800" latinLnBrk="0">
      <a:defRPr sz="4800">
        <a:latin typeface="+mn-lt"/>
        <a:ea typeface="+mn-ea"/>
        <a:cs typeface="+mn-cs"/>
        <a:sym typeface="Calibri"/>
      </a:defRPr>
    </a:lvl2pPr>
    <a:lvl3pPr indent="1828800" defTabSz="1828800" latinLnBrk="0">
      <a:defRPr sz="4800">
        <a:latin typeface="+mn-lt"/>
        <a:ea typeface="+mn-ea"/>
        <a:cs typeface="+mn-cs"/>
        <a:sym typeface="Calibri"/>
      </a:defRPr>
    </a:lvl3pPr>
    <a:lvl4pPr indent="2743200" defTabSz="1828800" latinLnBrk="0">
      <a:defRPr sz="4800">
        <a:latin typeface="+mn-lt"/>
        <a:ea typeface="+mn-ea"/>
        <a:cs typeface="+mn-cs"/>
        <a:sym typeface="Calibri"/>
      </a:defRPr>
    </a:lvl4pPr>
    <a:lvl5pPr indent="3657600" defTabSz="1828800" latinLnBrk="0">
      <a:defRPr sz="4800">
        <a:latin typeface="+mn-lt"/>
        <a:ea typeface="+mn-ea"/>
        <a:cs typeface="+mn-cs"/>
        <a:sym typeface="Calibri"/>
      </a:defRPr>
    </a:lvl5pPr>
    <a:lvl6pPr indent="4572000" defTabSz="1828800" latinLnBrk="0">
      <a:defRPr sz="4800">
        <a:latin typeface="+mn-lt"/>
        <a:ea typeface="+mn-ea"/>
        <a:cs typeface="+mn-cs"/>
        <a:sym typeface="Calibri"/>
      </a:defRPr>
    </a:lvl6pPr>
    <a:lvl7pPr indent="5486400" defTabSz="1828800" latinLnBrk="0">
      <a:defRPr sz="4800">
        <a:latin typeface="+mn-lt"/>
        <a:ea typeface="+mn-ea"/>
        <a:cs typeface="+mn-cs"/>
        <a:sym typeface="Calibri"/>
      </a:defRPr>
    </a:lvl7pPr>
    <a:lvl8pPr indent="6400800" defTabSz="1828800" latinLnBrk="0">
      <a:defRPr sz="4800">
        <a:latin typeface="+mn-lt"/>
        <a:ea typeface="+mn-ea"/>
        <a:cs typeface="+mn-cs"/>
        <a:sym typeface="Calibri"/>
      </a:defRPr>
    </a:lvl8pPr>
    <a:lvl9pPr indent="7315200" defTabSz="1828800" latinLnBrk="0">
      <a:defRPr sz="48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331722" y="6584532"/>
            <a:ext cx="26426164" cy="14007256"/>
          </a:xfrm>
          <a:prstGeom prst="rect">
            <a:avLst/>
          </a:prstGeom>
        </p:spPr>
        <p:txBody>
          <a:bodyPr anchor="b"/>
          <a:lstStyle>
            <a:lvl1pPr algn="ctr"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86200" y="21131956"/>
            <a:ext cx="23317200" cy="971380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8000"/>
            </a:lvl1pPr>
            <a:lvl2pPr marL="0" indent="1554480" algn="ctr">
              <a:buSzTx/>
              <a:buFontTx/>
              <a:buNone/>
              <a:defRPr sz="8000"/>
            </a:lvl2pPr>
            <a:lvl3pPr marL="0" indent="3108960" algn="ctr">
              <a:buSzTx/>
              <a:buFontTx/>
              <a:buNone/>
              <a:defRPr sz="8000"/>
            </a:lvl3pPr>
            <a:lvl4pPr marL="0" indent="4663440" algn="ctr">
              <a:buSzTx/>
              <a:buFontTx/>
              <a:buNone/>
              <a:defRPr sz="8000"/>
            </a:lvl4pPr>
            <a:lvl5pPr marL="0" indent="6217920" algn="ctr">
              <a:buSzTx/>
              <a:buFontTx/>
              <a:buNone/>
              <a:defRPr sz="8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2121216" y="10030474"/>
            <a:ext cx="26814784" cy="16736060"/>
          </a:xfrm>
          <a:prstGeom prst="rect">
            <a:avLst/>
          </a:prstGeom>
        </p:spPr>
        <p:txBody>
          <a:bodyPr anchor="b"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21216" y="26924858"/>
            <a:ext cx="26814784" cy="88011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8000"/>
            </a:lvl1pPr>
            <a:lvl2pPr marL="0" indent="1554480">
              <a:buSzTx/>
              <a:buFontTx/>
              <a:buNone/>
              <a:defRPr sz="8000"/>
            </a:lvl2pPr>
            <a:lvl3pPr marL="0" indent="3108960">
              <a:buSzTx/>
              <a:buFontTx/>
              <a:buNone/>
              <a:defRPr sz="8000"/>
            </a:lvl3pPr>
            <a:lvl4pPr marL="0" indent="4663440">
              <a:buSzTx/>
              <a:buFontTx/>
              <a:buNone/>
              <a:defRPr sz="8000"/>
            </a:lvl4pPr>
            <a:lvl5pPr marL="0" indent="6217920">
              <a:buSzTx/>
              <a:buFontTx/>
              <a:buNone/>
              <a:defRPr sz="8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137408" y="10710338"/>
            <a:ext cx="13213088" cy="255278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141456" y="2142076"/>
            <a:ext cx="26814784" cy="777664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41466" y="9862826"/>
            <a:ext cx="13152356" cy="483362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8000" b="1"/>
            </a:lvl1pPr>
            <a:lvl2pPr marL="0" indent="1554480">
              <a:buSzTx/>
              <a:buFontTx/>
              <a:buNone/>
              <a:defRPr sz="8000" b="1"/>
            </a:lvl2pPr>
            <a:lvl3pPr marL="0" indent="3108960">
              <a:buSzTx/>
              <a:buFontTx/>
              <a:buNone/>
              <a:defRPr sz="8000" b="1"/>
            </a:lvl3pPr>
            <a:lvl4pPr marL="0" indent="4663440">
              <a:buSzTx/>
              <a:buFontTx/>
              <a:buNone/>
              <a:defRPr sz="8000" b="1"/>
            </a:lvl4pPr>
            <a:lvl5pPr marL="0" indent="6217920">
              <a:buSzTx/>
              <a:buFontTx/>
              <a:buNone/>
              <a:defRPr sz="80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15739114" y="9862826"/>
            <a:ext cx="13217132" cy="4833620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000" b="1"/>
            </a:lvl1pPr>
          </a:lstStyle>
          <a:p>
            <a:pPr marL="0" indent="0">
              <a:buSzTx/>
              <a:buFontTx/>
              <a:buNone/>
              <a:defRPr sz="20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2141458" y="2682236"/>
            <a:ext cx="10027212" cy="9387848"/>
          </a:xfrm>
          <a:prstGeom prst="rect">
            <a:avLst/>
          </a:prstGeom>
        </p:spPr>
        <p:txBody>
          <a:bodyPr anchor="b"/>
          <a:lstStyle>
            <a:lvl1pPr>
              <a:defRPr sz="108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217130" y="5792904"/>
            <a:ext cx="15739116" cy="28591936"/>
          </a:xfrm>
          <a:prstGeom prst="rect">
            <a:avLst/>
          </a:prstGeom>
        </p:spPr>
        <p:txBody>
          <a:bodyPr/>
          <a:lstStyle>
            <a:lvl1pPr>
              <a:defRPr sz="10800"/>
            </a:lvl1pPr>
            <a:lvl2pPr marL="2466892" indent="-912412">
              <a:defRPr sz="10800"/>
            </a:lvl2pPr>
            <a:lvl3pPr marL="4158232" indent="-1049272">
              <a:defRPr sz="10800"/>
            </a:lvl3pPr>
            <a:lvl4pPr marL="5897876" indent="-1234440">
              <a:defRPr sz="10800"/>
            </a:lvl4pPr>
            <a:lvl5pPr marL="7452356" indent="-1234440">
              <a:defRPr sz="10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141458" y="12070080"/>
            <a:ext cx="10027212" cy="2236132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00"/>
            </a:lvl1pPr>
          </a:lstStyle>
          <a:p>
            <a:pPr marL="0" indent="0">
              <a:buSzTx/>
              <a:buFontTx/>
              <a:buNone/>
              <a:defRPr sz="13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141458" y="2682236"/>
            <a:ext cx="10027212" cy="9387848"/>
          </a:xfrm>
          <a:prstGeom prst="rect">
            <a:avLst/>
          </a:prstGeom>
        </p:spPr>
        <p:txBody>
          <a:bodyPr anchor="b"/>
          <a:lstStyle>
            <a:lvl1pPr>
              <a:defRPr sz="108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3217130" y="5792904"/>
            <a:ext cx="15739116" cy="2859193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41458" y="12070080"/>
            <a:ext cx="10027212" cy="2236132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200"/>
            </a:lvl1pPr>
            <a:lvl2pPr marL="0" indent="1554480">
              <a:buSzTx/>
              <a:buFontTx/>
              <a:buNone/>
              <a:defRPr sz="5200"/>
            </a:lvl2pPr>
            <a:lvl3pPr marL="0" indent="3108960">
              <a:buSzTx/>
              <a:buFontTx/>
              <a:buNone/>
              <a:defRPr sz="5200"/>
            </a:lvl3pPr>
            <a:lvl4pPr marL="0" indent="4663440">
              <a:buSzTx/>
              <a:buFontTx/>
              <a:buNone/>
              <a:defRPr sz="5200"/>
            </a:lvl4pPr>
            <a:lvl5pPr marL="0" indent="6217920">
              <a:buSzTx/>
              <a:buFont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137408" y="2142076"/>
            <a:ext cx="26814784" cy="7776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137408" y="10710338"/>
            <a:ext cx="26814784" cy="25527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8258736" y="38007685"/>
            <a:ext cx="693458" cy="7078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40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310896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777240" marR="0" indent="-777240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2448304" marR="0" indent="-893824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4160520" marR="0" indent="-1051560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5855208" marR="0" indent="-1191768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7409688" marR="0" indent="-1191768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8964168" marR="0" indent="-1191768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0518644" marR="0" indent="-1191768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2073128" marR="0" indent="-1191768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3627608" marR="0" indent="-1191768" algn="l" defTabSz="310896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486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315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9144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0972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280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463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Rectangle 13"/>
          <p:cNvGrpSpPr/>
          <p:nvPr/>
        </p:nvGrpSpPr>
        <p:grpSpPr>
          <a:xfrm>
            <a:off x="23680056" y="9831868"/>
            <a:ext cx="5590904" cy="6134396"/>
            <a:chOff x="0" y="0"/>
            <a:chExt cx="1397725" cy="1533597"/>
          </a:xfrm>
        </p:grpSpPr>
        <p:sp>
          <p:nvSpPr>
            <p:cNvPr id="95" name="Rectangle"/>
            <p:cNvSpPr/>
            <p:nvPr/>
          </p:nvSpPr>
          <p:spPr>
            <a:xfrm>
              <a:off x="0" y="0"/>
              <a:ext cx="1397725" cy="1533597"/>
            </a:xfrm>
            <a:prstGeom prst="rect">
              <a:avLst/>
            </a:prstGeom>
            <a:solidFill>
              <a:srgbClr val="000000"/>
            </a:solidFill>
            <a:ln w="12700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182876" tIns="182876" rIns="182876" bIns="182876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28800"/>
            </a:p>
          </p:txBody>
        </p:sp>
        <p:sp>
          <p:nvSpPr>
            <p:cNvPr id="96" name="PHOTO"/>
            <p:cNvSpPr txBox="1"/>
            <p:nvPr/>
          </p:nvSpPr>
          <p:spPr>
            <a:xfrm>
              <a:off x="52070" y="166636"/>
              <a:ext cx="1293585" cy="12003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76" tIns="182876" rIns="182876" bIns="182876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endParaRPr sz="28800" dirty="0"/>
            </a:p>
          </p:txBody>
        </p:sp>
      </p:grpSp>
      <p:grpSp>
        <p:nvGrpSpPr>
          <p:cNvPr id="100" name="Rectangle 26"/>
          <p:cNvGrpSpPr/>
          <p:nvPr/>
        </p:nvGrpSpPr>
        <p:grpSpPr>
          <a:xfrm>
            <a:off x="23680056" y="17921588"/>
            <a:ext cx="5590904" cy="6134396"/>
            <a:chOff x="0" y="0"/>
            <a:chExt cx="1397725" cy="1533597"/>
          </a:xfrm>
        </p:grpSpPr>
        <p:sp>
          <p:nvSpPr>
            <p:cNvPr id="98" name="Rectangle"/>
            <p:cNvSpPr/>
            <p:nvPr/>
          </p:nvSpPr>
          <p:spPr>
            <a:xfrm>
              <a:off x="0" y="0"/>
              <a:ext cx="1397725" cy="1533597"/>
            </a:xfrm>
            <a:prstGeom prst="rect">
              <a:avLst/>
            </a:prstGeom>
            <a:solidFill>
              <a:srgbClr val="000000"/>
            </a:solidFill>
            <a:ln w="12700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182876" tIns="182876" rIns="182876" bIns="182876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28800"/>
            </a:p>
          </p:txBody>
        </p:sp>
        <p:sp>
          <p:nvSpPr>
            <p:cNvPr id="99" name="LOGO"/>
            <p:cNvSpPr txBox="1"/>
            <p:nvPr/>
          </p:nvSpPr>
          <p:spPr>
            <a:xfrm>
              <a:off x="52070" y="528273"/>
              <a:ext cx="1293585" cy="477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82876" tIns="182876" rIns="182876" bIns="182876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sz="5000" dirty="0"/>
                <a:t>LOGO</a:t>
              </a:r>
              <a:endParaRPr lang="en-US" sz="5000" dirty="0"/>
            </a:p>
            <a:p>
              <a:endParaRPr sz="5000" dirty="0"/>
            </a:p>
          </p:txBody>
        </p:sp>
      </p:grpSp>
      <p:sp>
        <p:nvSpPr>
          <p:cNvPr id="101" name="TextBox 14"/>
          <p:cNvSpPr txBox="1"/>
          <p:nvPr/>
        </p:nvSpPr>
        <p:spPr>
          <a:xfrm>
            <a:off x="23862938" y="27800662"/>
            <a:ext cx="5225140" cy="4401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algn="ctr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7000" dirty="0"/>
              <a:t>Name</a:t>
            </a:r>
          </a:p>
          <a:p>
            <a:pPr algn="ctr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7000" dirty="0"/>
              <a:t>Company</a:t>
            </a:r>
          </a:p>
          <a:p>
            <a:pPr algn="ctr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7000" dirty="0"/>
              <a:t>Phone</a:t>
            </a:r>
          </a:p>
          <a:p>
            <a:pPr algn="ctr"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sz="7000" dirty="0"/>
              <a:t>Email</a:t>
            </a:r>
          </a:p>
        </p:txBody>
      </p:sp>
      <p:sp>
        <p:nvSpPr>
          <p:cNvPr id="102" name="TextBox 15"/>
          <p:cNvSpPr txBox="1"/>
          <p:nvPr/>
        </p:nvSpPr>
        <p:spPr>
          <a:xfrm>
            <a:off x="1586774" y="30887878"/>
            <a:ext cx="25093760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>
              <a:defRPr sz="24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sz="9600" dirty="0" err="1"/>
              <a:t>www.YourWebsite.com</a:t>
            </a:r>
            <a:endParaRPr sz="9600" dirty="0"/>
          </a:p>
        </p:txBody>
      </p:sp>
      <p:pic>
        <p:nvPicPr>
          <p:cNvPr id="103" name="PA-Charity-Flyer-topandbottom-01.png" descr="PA-Charity-Flyer-topandbottom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042"/>
            <a:ext cx="31089600" cy="899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PA-Charity-Flyer-topandbottom-02.png" descr="PA-Charity-Flyer-topandbottom-0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385694"/>
            <a:ext cx="31089600" cy="6912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PA logo horizontal black.png" descr="PA logo horizontal blac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2938" y="26073462"/>
            <a:ext cx="5225140" cy="11925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6FC2C6-325B-7E44-ADFD-55D9F879208A}"/>
              </a:ext>
            </a:extLst>
          </p:cNvPr>
          <p:cNvSpPr txBox="1"/>
          <p:nvPr/>
        </p:nvSpPr>
        <p:spPr>
          <a:xfrm>
            <a:off x="8556171" y="25799143"/>
            <a:ext cx="92396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AAC606-1E74-2E4A-85D6-C5F8ACB3251F}"/>
              </a:ext>
            </a:extLst>
          </p:cNvPr>
          <p:cNvSpPr txBox="1"/>
          <p:nvPr/>
        </p:nvSpPr>
        <p:spPr>
          <a:xfrm>
            <a:off x="1586774" y="10130210"/>
            <a:ext cx="20714789" cy="188667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defRPr sz="3200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12000" dirty="0"/>
              <a:t>They say, </a:t>
            </a:r>
            <a:r>
              <a:rPr lang="en-US" sz="12000" b="1" dirty="0"/>
              <a:t>“Home is where the heart is.”</a:t>
            </a:r>
            <a:r>
              <a:rPr lang="en-US" sz="7000" b="1" dirty="0"/>
              <a:t> </a:t>
            </a:r>
          </a:p>
          <a:p>
            <a:pPr>
              <a:defRPr b="1">
                <a:latin typeface="+mj-lt"/>
                <a:ea typeface="+mj-ea"/>
                <a:cs typeface="+mj-cs"/>
                <a:sym typeface="Helvetica"/>
              </a:defRPr>
            </a:pPr>
            <a:endParaRPr lang="en-US" sz="7000" b="1" dirty="0"/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7000" dirty="0"/>
              <a:t>Homes, our communities, and the people I’m blessed to serve are all at the heart of the mission and vision that I have for my business. </a:t>
            </a: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 lang="en-US" sz="7000" dirty="0"/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7000" dirty="0"/>
              <a:t>Because of that, giving back to causes and charities that most impact my clients and customers is a not just a passion, it’s a promise. </a:t>
            </a: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 lang="en-US" sz="7000" dirty="0"/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7000" dirty="0"/>
              <a:t>That’s why I donate $______ of every home sale or purchase to the charity of your choice. </a:t>
            </a: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 lang="en-US" sz="7000" dirty="0"/>
          </a:p>
          <a:p>
            <a:pPr>
              <a:defRPr b="1">
                <a:latin typeface="+mj-lt"/>
                <a:ea typeface="+mj-ea"/>
                <a:cs typeface="+mj-cs"/>
                <a:sym typeface="Helvetica"/>
              </a:defRPr>
            </a:pPr>
            <a:r>
              <a:rPr lang="en-US" sz="7000" dirty="0"/>
              <a:t>Together, we really can make a </a:t>
            </a:r>
            <a:r>
              <a:rPr lang="en-US" sz="7000" b="1" dirty="0"/>
              <a:t>difference</a:t>
            </a:r>
            <a:r>
              <a:rPr lang="en-US" sz="7000" dirty="0"/>
              <a:t>! Visit my website or call me today to learn more! </a:t>
            </a:r>
          </a:p>
        </p:txBody>
      </p:sp>
      <p:sp>
        <p:nvSpPr>
          <p:cNvPr id="19" name="LOGO">
            <a:extLst>
              <a:ext uri="{FF2B5EF4-FFF2-40B4-BE49-F238E27FC236}">
                <a16:creationId xmlns:a16="http://schemas.microsoft.com/office/drawing/2014/main" id="{546375A6-D114-5D42-812B-3FF3C3D93E02}"/>
              </a:ext>
            </a:extLst>
          </p:cNvPr>
          <p:cNvSpPr txBox="1"/>
          <p:nvPr/>
        </p:nvSpPr>
        <p:spPr>
          <a:xfrm>
            <a:off x="23862938" y="12329683"/>
            <a:ext cx="5174344" cy="11387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82876" tIns="182876" rIns="182876" bIns="182876" numCol="1" anchor="ctr">
            <a:spAutoFit/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sz="5000" dirty="0"/>
              <a:t>PHOTO</a:t>
            </a:r>
            <a:endParaRPr sz="50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Close, Madeline</cp:lastModifiedBy>
  <cp:revision>1</cp:revision>
  <dcterms:modified xsi:type="dcterms:W3CDTF">2021-12-21T17:28:45Z</dcterms:modified>
</cp:coreProperties>
</file>