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</p:sldIdLst>
  <p:sldSz cx="7772400" cy="100584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" name="Shape 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>
        <a:latin typeface="+mj-lt"/>
        <a:ea typeface="+mj-ea"/>
        <a:cs typeface="+mj-cs"/>
        <a:sym typeface="Helvetica Neue"/>
      </a:defRPr>
    </a:lvl1pPr>
    <a:lvl2pPr indent="228600" latinLnBrk="0">
      <a:defRPr>
        <a:latin typeface="+mj-lt"/>
        <a:ea typeface="+mj-ea"/>
        <a:cs typeface="+mj-cs"/>
        <a:sym typeface="Helvetica Neue"/>
      </a:defRPr>
    </a:lvl2pPr>
    <a:lvl3pPr indent="457200" latinLnBrk="0">
      <a:defRPr>
        <a:latin typeface="+mj-lt"/>
        <a:ea typeface="+mj-ea"/>
        <a:cs typeface="+mj-cs"/>
        <a:sym typeface="Helvetica Neue"/>
      </a:defRPr>
    </a:lvl3pPr>
    <a:lvl4pPr indent="685800" latinLnBrk="0">
      <a:defRPr>
        <a:latin typeface="+mj-lt"/>
        <a:ea typeface="+mj-ea"/>
        <a:cs typeface="+mj-cs"/>
        <a:sym typeface="Helvetica Neue"/>
      </a:defRPr>
    </a:lvl4pPr>
    <a:lvl5pPr indent="914400" latinLnBrk="0">
      <a:defRPr>
        <a:latin typeface="+mj-lt"/>
        <a:ea typeface="+mj-ea"/>
        <a:cs typeface="+mj-cs"/>
        <a:sym typeface="Helvetica Neue"/>
      </a:defRPr>
    </a:lvl5pPr>
    <a:lvl6pPr indent="1143000" latinLnBrk="0">
      <a:defRPr>
        <a:latin typeface="+mj-lt"/>
        <a:ea typeface="+mj-ea"/>
        <a:cs typeface="+mj-cs"/>
        <a:sym typeface="Helvetica Neue"/>
      </a:defRPr>
    </a:lvl6pPr>
    <a:lvl7pPr indent="1371600" latinLnBrk="0">
      <a:defRPr>
        <a:latin typeface="+mj-lt"/>
        <a:ea typeface="+mj-ea"/>
        <a:cs typeface="+mj-cs"/>
        <a:sym typeface="Helvetica Neue"/>
      </a:defRPr>
    </a:lvl7pPr>
    <a:lvl8pPr indent="1600200" latinLnBrk="0">
      <a:defRPr>
        <a:latin typeface="+mj-lt"/>
        <a:ea typeface="+mj-ea"/>
        <a:cs typeface="+mj-cs"/>
        <a:sym typeface="Helvetica Neue"/>
      </a:defRPr>
    </a:lvl8pPr>
    <a:lvl9pPr indent="1828800" latinLnBrk="0">
      <a:defRPr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164510" y="1129241"/>
            <a:ext cx="6217921" cy="2447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338240" y="3576320"/>
            <a:ext cx="3044191" cy="6482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7004543" y="9476627"/>
            <a:ext cx="232873" cy="22850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 defTabSz="776287"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  <p:transition xmlns:p14="http://schemas.microsoft.com/office/powerpoint/2010/main" spd="med" advClick="1"/>
  <p:txStyles>
    <p:titleStyle>
      <a:lvl1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193675" marR="0" indent="-193675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611663" marR="0" indent="-222724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039905" marR="0" indent="-26203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462193" marR="0" indent="-296968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1801634" marR="0" indent="-247472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0" Type="http://schemas.openxmlformats.org/officeDocument/2006/relationships/image" Target="../media/image52.png"/><Relationship Id="rId11" Type="http://schemas.openxmlformats.org/officeDocument/2006/relationships/image" Target="../media/image5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1.png" descr="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10.png" descr="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web address here"/>
          <p:cNvSpPr txBox="1"/>
          <p:nvPr/>
        </p:nvSpPr>
        <p:spPr>
          <a:xfrm>
            <a:off x="233605" y="9606281"/>
            <a:ext cx="1606234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web address here</a:t>
            </a:r>
          </a:p>
        </p:txBody>
      </p:sp>
      <p:sp>
        <p:nvSpPr>
          <p:cNvPr id="81" name="email address here"/>
          <p:cNvSpPr txBox="1"/>
          <p:nvPr/>
        </p:nvSpPr>
        <p:spPr>
          <a:xfrm>
            <a:off x="5859705" y="9606281"/>
            <a:ext cx="1715102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email address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11.png" descr="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web address here"/>
          <p:cNvSpPr txBox="1"/>
          <p:nvPr/>
        </p:nvSpPr>
        <p:spPr>
          <a:xfrm>
            <a:off x="233605" y="9606281"/>
            <a:ext cx="1606234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web address here</a:t>
            </a:r>
          </a:p>
        </p:txBody>
      </p:sp>
      <p:sp>
        <p:nvSpPr>
          <p:cNvPr id="85" name="email address here"/>
          <p:cNvSpPr txBox="1"/>
          <p:nvPr/>
        </p:nvSpPr>
        <p:spPr>
          <a:xfrm>
            <a:off x="5859705" y="9606281"/>
            <a:ext cx="1715102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email address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12.png" descr="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web address here"/>
          <p:cNvSpPr txBox="1"/>
          <p:nvPr/>
        </p:nvSpPr>
        <p:spPr>
          <a:xfrm>
            <a:off x="233605" y="9606281"/>
            <a:ext cx="1606234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web address here</a:t>
            </a:r>
          </a:p>
        </p:txBody>
      </p:sp>
      <p:sp>
        <p:nvSpPr>
          <p:cNvPr id="89" name="email address here"/>
          <p:cNvSpPr txBox="1"/>
          <p:nvPr/>
        </p:nvSpPr>
        <p:spPr>
          <a:xfrm>
            <a:off x="5859705" y="9606281"/>
            <a:ext cx="1715102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email address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13.png" descr="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web address here"/>
          <p:cNvSpPr txBox="1"/>
          <p:nvPr/>
        </p:nvSpPr>
        <p:spPr>
          <a:xfrm>
            <a:off x="233605" y="9606281"/>
            <a:ext cx="1606234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web address here</a:t>
            </a:r>
          </a:p>
        </p:txBody>
      </p:sp>
      <p:sp>
        <p:nvSpPr>
          <p:cNvPr id="93" name="email address here"/>
          <p:cNvSpPr txBox="1"/>
          <p:nvPr/>
        </p:nvSpPr>
        <p:spPr>
          <a:xfrm>
            <a:off x="5859705" y="9606281"/>
            <a:ext cx="1715102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email address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14.png" descr="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web address here"/>
          <p:cNvSpPr txBox="1"/>
          <p:nvPr/>
        </p:nvSpPr>
        <p:spPr>
          <a:xfrm>
            <a:off x="233605" y="9606281"/>
            <a:ext cx="1606234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web address here</a:t>
            </a:r>
          </a:p>
        </p:txBody>
      </p:sp>
      <p:sp>
        <p:nvSpPr>
          <p:cNvPr id="97" name="email address here"/>
          <p:cNvSpPr txBox="1"/>
          <p:nvPr/>
        </p:nvSpPr>
        <p:spPr>
          <a:xfrm>
            <a:off x="5859705" y="9606281"/>
            <a:ext cx="1715102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email address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15.png" descr="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web address here"/>
          <p:cNvSpPr txBox="1"/>
          <p:nvPr/>
        </p:nvSpPr>
        <p:spPr>
          <a:xfrm>
            <a:off x="233605" y="9606281"/>
            <a:ext cx="1606234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web address here</a:t>
            </a:r>
          </a:p>
        </p:txBody>
      </p:sp>
      <p:sp>
        <p:nvSpPr>
          <p:cNvPr id="101" name="email address here"/>
          <p:cNvSpPr txBox="1"/>
          <p:nvPr/>
        </p:nvSpPr>
        <p:spPr>
          <a:xfrm>
            <a:off x="5859705" y="9606281"/>
            <a:ext cx="1715102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email address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16.png" descr="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web address here"/>
          <p:cNvSpPr txBox="1"/>
          <p:nvPr/>
        </p:nvSpPr>
        <p:spPr>
          <a:xfrm>
            <a:off x="233605" y="9606281"/>
            <a:ext cx="1606234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web address here</a:t>
            </a:r>
          </a:p>
        </p:txBody>
      </p:sp>
      <p:sp>
        <p:nvSpPr>
          <p:cNvPr id="105" name="email address here"/>
          <p:cNvSpPr txBox="1"/>
          <p:nvPr/>
        </p:nvSpPr>
        <p:spPr>
          <a:xfrm>
            <a:off x="5859705" y="9606281"/>
            <a:ext cx="1715102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email address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17.png" descr="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web address here"/>
          <p:cNvSpPr txBox="1"/>
          <p:nvPr/>
        </p:nvSpPr>
        <p:spPr>
          <a:xfrm>
            <a:off x="233605" y="9606281"/>
            <a:ext cx="1606234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web address here</a:t>
            </a:r>
          </a:p>
        </p:txBody>
      </p:sp>
      <p:sp>
        <p:nvSpPr>
          <p:cNvPr id="109" name="email address here"/>
          <p:cNvSpPr txBox="1"/>
          <p:nvPr/>
        </p:nvSpPr>
        <p:spPr>
          <a:xfrm>
            <a:off x="5859705" y="9606281"/>
            <a:ext cx="1715102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email address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18.png" descr="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web address here"/>
          <p:cNvSpPr txBox="1"/>
          <p:nvPr/>
        </p:nvSpPr>
        <p:spPr>
          <a:xfrm>
            <a:off x="233605" y="9606281"/>
            <a:ext cx="1606234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web address here</a:t>
            </a:r>
          </a:p>
        </p:txBody>
      </p:sp>
      <p:sp>
        <p:nvSpPr>
          <p:cNvPr id="113" name="email address here"/>
          <p:cNvSpPr txBox="1"/>
          <p:nvPr/>
        </p:nvSpPr>
        <p:spPr>
          <a:xfrm>
            <a:off x="5859705" y="9606281"/>
            <a:ext cx="1715102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email address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19.png" descr="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web address here"/>
          <p:cNvSpPr txBox="1"/>
          <p:nvPr/>
        </p:nvSpPr>
        <p:spPr>
          <a:xfrm>
            <a:off x="233605" y="9606281"/>
            <a:ext cx="1606234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web address here</a:t>
            </a:r>
          </a:p>
        </p:txBody>
      </p:sp>
      <p:sp>
        <p:nvSpPr>
          <p:cNvPr id="117" name="email address here"/>
          <p:cNvSpPr txBox="1"/>
          <p:nvPr/>
        </p:nvSpPr>
        <p:spPr>
          <a:xfrm>
            <a:off x="5859705" y="9606281"/>
            <a:ext cx="1715102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email address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2.png" descr="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.png" descr="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web address here"/>
          <p:cNvSpPr txBox="1"/>
          <p:nvPr/>
        </p:nvSpPr>
        <p:spPr>
          <a:xfrm>
            <a:off x="233605" y="9606281"/>
            <a:ext cx="1606234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web address here</a:t>
            </a:r>
          </a:p>
        </p:txBody>
      </p:sp>
      <p:sp>
        <p:nvSpPr>
          <p:cNvPr id="121" name="email address here"/>
          <p:cNvSpPr txBox="1"/>
          <p:nvPr/>
        </p:nvSpPr>
        <p:spPr>
          <a:xfrm>
            <a:off x="5859705" y="9606281"/>
            <a:ext cx="1715102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email address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1.png" descr="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web address here"/>
          <p:cNvSpPr txBox="1"/>
          <p:nvPr/>
        </p:nvSpPr>
        <p:spPr>
          <a:xfrm>
            <a:off x="233605" y="9606281"/>
            <a:ext cx="1606234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web address here</a:t>
            </a:r>
          </a:p>
        </p:txBody>
      </p:sp>
      <p:sp>
        <p:nvSpPr>
          <p:cNvPr id="125" name="email address here"/>
          <p:cNvSpPr txBox="1"/>
          <p:nvPr/>
        </p:nvSpPr>
        <p:spPr>
          <a:xfrm>
            <a:off x="5859705" y="9606281"/>
            <a:ext cx="1715102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email address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22.png" descr="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web address here"/>
          <p:cNvSpPr txBox="1"/>
          <p:nvPr/>
        </p:nvSpPr>
        <p:spPr>
          <a:xfrm>
            <a:off x="233605" y="9606281"/>
            <a:ext cx="1606234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web address here</a:t>
            </a:r>
          </a:p>
        </p:txBody>
      </p:sp>
      <p:sp>
        <p:nvSpPr>
          <p:cNvPr id="129" name="email address here"/>
          <p:cNvSpPr txBox="1"/>
          <p:nvPr/>
        </p:nvSpPr>
        <p:spPr>
          <a:xfrm>
            <a:off x="5859705" y="9606281"/>
            <a:ext cx="1715102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email address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23.png" descr="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web address here"/>
          <p:cNvSpPr txBox="1"/>
          <p:nvPr/>
        </p:nvSpPr>
        <p:spPr>
          <a:xfrm>
            <a:off x="233605" y="9606281"/>
            <a:ext cx="1606234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web address here</a:t>
            </a:r>
          </a:p>
        </p:txBody>
      </p:sp>
      <p:sp>
        <p:nvSpPr>
          <p:cNvPr id="133" name="email address here"/>
          <p:cNvSpPr txBox="1"/>
          <p:nvPr/>
        </p:nvSpPr>
        <p:spPr>
          <a:xfrm>
            <a:off x="5859705" y="9606281"/>
            <a:ext cx="1715102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email address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24.png" descr="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web address here"/>
          <p:cNvSpPr txBox="1"/>
          <p:nvPr/>
        </p:nvSpPr>
        <p:spPr>
          <a:xfrm>
            <a:off x="233605" y="9606281"/>
            <a:ext cx="1606234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web address here</a:t>
            </a:r>
          </a:p>
        </p:txBody>
      </p:sp>
      <p:sp>
        <p:nvSpPr>
          <p:cNvPr id="137" name="email address here"/>
          <p:cNvSpPr txBox="1"/>
          <p:nvPr/>
        </p:nvSpPr>
        <p:spPr>
          <a:xfrm>
            <a:off x="5859705" y="9606281"/>
            <a:ext cx="1715102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email address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25.png" descr="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web address here"/>
          <p:cNvSpPr txBox="1"/>
          <p:nvPr/>
        </p:nvSpPr>
        <p:spPr>
          <a:xfrm>
            <a:off x="233605" y="9606281"/>
            <a:ext cx="1606234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web address here</a:t>
            </a:r>
          </a:p>
        </p:txBody>
      </p:sp>
      <p:sp>
        <p:nvSpPr>
          <p:cNvPr id="141" name="email address here"/>
          <p:cNvSpPr txBox="1"/>
          <p:nvPr/>
        </p:nvSpPr>
        <p:spPr>
          <a:xfrm>
            <a:off x="5859705" y="9606281"/>
            <a:ext cx="1715102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email address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26.png" descr="2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web address here"/>
          <p:cNvSpPr txBox="1"/>
          <p:nvPr/>
        </p:nvSpPr>
        <p:spPr>
          <a:xfrm>
            <a:off x="233605" y="9606281"/>
            <a:ext cx="1606234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web address here</a:t>
            </a:r>
          </a:p>
        </p:txBody>
      </p:sp>
      <p:sp>
        <p:nvSpPr>
          <p:cNvPr id="145" name="email address here"/>
          <p:cNvSpPr txBox="1"/>
          <p:nvPr/>
        </p:nvSpPr>
        <p:spPr>
          <a:xfrm>
            <a:off x="5859705" y="9606281"/>
            <a:ext cx="1715102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email address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27.png" descr="2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web address here"/>
          <p:cNvSpPr txBox="1"/>
          <p:nvPr/>
        </p:nvSpPr>
        <p:spPr>
          <a:xfrm>
            <a:off x="233605" y="9606281"/>
            <a:ext cx="1606234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web address here</a:t>
            </a:r>
          </a:p>
        </p:txBody>
      </p:sp>
      <p:sp>
        <p:nvSpPr>
          <p:cNvPr id="149" name="email address here"/>
          <p:cNvSpPr txBox="1"/>
          <p:nvPr/>
        </p:nvSpPr>
        <p:spPr>
          <a:xfrm>
            <a:off x="5859705" y="9606281"/>
            <a:ext cx="1715102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email address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roup"/>
          <p:cNvGrpSpPr/>
          <p:nvPr/>
        </p:nvGrpSpPr>
        <p:grpSpPr>
          <a:xfrm>
            <a:off x="304" y="-2"/>
            <a:ext cx="7771795" cy="10058407"/>
            <a:chOff x="0" y="0"/>
            <a:chExt cx="7771794" cy="10058405"/>
          </a:xfrm>
        </p:grpSpPr>
        <p:pic>
          <p:nvPicPr>
            <p:cNvPr id="151" name="28.png" descr="28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7771795" cy="100584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SAFEShowing.png" descr="SAFEShowing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6267"/>
            <a:stretch>
              <a:fillRect/>
            </a:stretch>
          </p:blipFill>
          <p:spPr>
            <a:xfrm>
              <a:off x="459325" y="1219200"/>
              <a:ext cx="6853144" cy="83128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4" name="web address here"/>
          <p:cNvSpPr txBox="1"/>
          <p:nvPr/>
        </p:nvSpPr>
        <p:spPr>
          <a:xfrm>
            <a:off x="233605" y="9606281"/>
            <a:ext cx="1606234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web address here</a:t>
            </a:r>
          </a:p>
        </p:txBody>
      </p:sp>
      <p:sp>
        <p:nvSpPr>
          <p:cNvPr id="155" name="email address here"/>
          <p:cNvSpPr txBox="1"/>
          <p:nvPr/>
        </p:nvSpPr>
        <p:spPr>
          <a:xfrm>
            <a:off x="5859705" y="9606281"/>
            <a:ext cx="1715102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email address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9.png" descr="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web address here"/>
          <p:cNvSpPr txBox="1"/>
          <p:nvPr/>
        </p:nvSpPr>
        <p:spPr>
          <a:xfrm>
            <a:off x="233605" y="9606281"/>
            <a:ext cx="1606234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web address here</a:t>
            </a:r>
          </a:p>
        </p:txBody>
      </p:sp>
      <p:sp>
        <p:nvSpPr>
          <p:cNvPr id="159" name="email address here"/>
          <p:cNvSpPr txBox="1"/>
          <p:nvPr/>
        </p:nvSpPr>
        <p:spPr>
          <a:xfrm>
            <a:off x="5859705" y="9606281"/>
            <a:ext cx="1715102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email address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TOC.png" descr="TOC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web address here"/>
          <p:cNvSpPr txBox="1"/>
          <p:nvPr/>
        </p:nvSpPr>
        <p:spPr>
          <a:xfrm>
            <a:off x="233605" y="9606281"/>
            <a:ext cx="1606234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web address here</a:t>
            </a:r>
          </a:p>
        </p:txBody>
      </p:sp>
      <p:sp>
        <p:nvSpPr>
          <p:cNvPr id="26" name="email address here"/>
          <p:cNvSpPr txBox="1"/>
          <p:nvPr/>
        </p:nvSpPr>
        <p:spPr>
          <a:xfrm>
            <a:off x="5859705" y="9606281"/>
            <a:ext cx="1715102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email address here</a:t>
            </a:r>
          </a:p>
        </p:txBody>
      </p:sp>
      <p:sp>
        <p:nvSpPr>
          <p:cNvPr id="27" name="web address here"/>
          <p:cNvSpPr txBox="1"/>
          <p:nvPr/>
        </p:nvSpPr>
        <p:spPr>
          <a:xfrm>
            <a:off x="233604" y="1388039"/>
            <a:ext cx="2981687" cy="7889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>
                <a:latin typeface="Georgia"/>
                <a:ea typeface="Georgia"/>
                <a:cs typeface="Georgia"/>
                <a:sym typeface="Georgia"/>
              </a:defRPr>
            </a:pPr>
            <a:r>
              <a:t>Understanding the Housing Market</a:t>
            </a:r>
          </a:p>
          <a:p>
            <a:pPr>
              <a:defRPr b="1">
                <a:latin typeface="Georgia"/>
                <a:ea typeface="Georgia"/>
                <a:cs typeface="Georgia"/>
                <a:sym typeface="Georgia"/>
              </a:defRPr>
            </a:pPr>
          </a:p>
          <a:p>
            <a:pPr>
              <a:defRPr sz="1400"/>
            </a:pPr>
            <a:r>
              <a:t>Real Estate Market Cycles</a:t>
            </a:r>
          </a:p>
          <a:p>
            <a:pPr>
              <a:defRPr sz="1400"/>
            </a:pPr>
          </a:p>
          <a:p>
            <a:pPr>
              <a:defRPr sz="1400"/>
            </a:pPr>
            <a:r>
              <a:t>Is Now a Good Time to Sell? </a:t>
            </a:r>
          </a:p>
          <a:p>
            <a:pPr>
              <a:defRPr sz="1400"/>
            </a:pPr>
          </a:p>
          <a:p>
            <a:pPr>
              <a:defRPr b="1">
                <a:latin typeface="Georgia"/>
                <a:ea typeface="Georgia"/>
                <a:cs typeface="Georgia"/>
                <a:sym typeface="Georgia"/>
              </a:defRPr>
            </a:pPr>
            <a:r>
              <a:t>Putting Your Home on the Market</a:t>
            </a:r>
          </a:p>
          <a:p>
            <a:pPr>
              <a:defRPr b="1">
                <a:latin typeface="Georgia"/>
                <a:ea typeface="Georgia"/>
                <a:cs typeface="Georgia"/>
                <a:sym typeface="Georgia"/>
              </a:defRPr>
            </a:pPr>
          </a:p>
          <a:p>
            <a:pPr>
              <a:defRPr sz="1400"/>
            </a:pPr>
            <a:r>
              <a:t>Should You Hire a Real Estate Professional?</a:t>
            </a:r>
          </a:p>
          <a:p>
            <a:pPr>
              <a:defRPr sz="1400"/>
            </a:pPr>
            <a:br/>
            <a:r>
              <a:t>Who is Involved in the Sale of Your Home?</a:t>
            </a:r>
          </a:p>
          <a:p>
            <a:pPr>
              <a:defRPr sz="1400"/>
            </a:pPr>
          </a:p>
          <a:p>
            <a:pPr>
              <a:defRPr sz="1400"/>
            </a:pPr>
            <a:r>
              <a:t>How to Determine the Correct Asking Price</a:t>
            </a:r>
          </a:p>
          <a:p>
            <a:pPr>
              <a:defRPr sz="1400"/>
            </a:pPr>
          </a:p>
          <a:p>
            <a:pPr>
              <a:defRPr sz="1400"/>
            </a:pPr>
            <a:r>
              <a:t>The Best Pricing Strategy for Selling Your Home</a:t>
            </a:r>
          </a:p>
          <a:p>
            <a:pPr>
              <a:defRPr sz="1400"/>
            </a:pPr>
          </a:p>
          <a:p>
            <a:pPr>
              <a:defRPr b="1">
                <a:latin typeface="Georgia"/>
                <a:ea typeface="Georgia"/>
                <a:cs typeface="Georgia"/>
                <a:sym typeface="Georgia"/>
              </a:defRPr>
            </a:pPr>
            <a:r>
              <a:t>Preparing Your Home for Sale</a:t>
            </a:r>
          </a:p>
          <a:p>
            <a:pPr>
              <a:defRPr b="1">
                <a:latin typeface="Georgia"/>
                <a:ea typeface="Georgia"/>
                <a:cs typeface="Georgia"/>
                <a:sym typeface="Georgia"/>
              </a:defRPr>
            </a:pPr>
          </a:p>
          <a:p>
            <a:pPr>
              <a:defRPr sz="1400"/>
            </a:pPr>
            <a:r>
              <a:t>Looking at Your Home Through a Buyer’s Eyes</a:t>
            </a:r>
          </a:p>
          <a:p>
            <a:pPr>
              <a:defRPr sz="1400"/>
            </a:pPr>
          </a:p>
          <a:p>
            <a:pPr>
              <a:defRPr sz="1400"/>
            </a:pPr>
            <a:r>
              <a:t>Common Home Improvements to Consider</a:t>
            </a:r>
          </a:p>
          <a:p>
            <a:pPr>
              <a:defRPr sz="1400"/>
            </a:pPr>
          </a:p>
          <a:p>
            <a:pPr>
              <a:defRPr sz="1400"/>
            </a:pPr>
            <a:r>
              <a:t>Attracting Buyers</a:t>
            </a:r>
          </a:p>
          <a:p>
            <a:pPr>
              <a:defRPr sz="1400"/>
            </a:pPr>
          </a:p>
          <a:p>
            <a:pPr>
              <a:defRPr sz="1400"/>
            </a:pPr>
            <a:r>
              <a:t>Technology for Selling Virtually</a:t>
            </a:r>
          </a:p>
        </p:txBody>
      </p:sp>
      <p:sp>
        <p:nvSpPr>
          <p:cNvPr id="28" name="web address here"/>
          <p:cNvSpPr txBox="1"/>
          <p:nvPr/>
        </p:nvSpPr>
        <p:spPr>
          <a:xfrm>
            <a:off x="4253315" y="1427097"/>
            <a:ext cx="2981686" cy="6327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400"/>
            </a:pPr>
            <a:r>
              <a:t>In-Person Showings of Your Home</a:t>
            </a:r>
          </a:p>
          <a:p>
            <a:pPr>
              <a:defRPr sz="1400"/>
            </a:pPr>
          </a:p>
          <a:p>
            <a:pPr>
              <a:defRPr b="1">
                <a:latin typeface="Georgia"/>
                <a:ea typeface="Georgia"/>
                <a:cs typeface="Georgia"/>
                <a:sym typeface="Georgia"/>
              </a:defRPr>
            </a:pPr>
            <a:r>
              <a:t>Closing the Sale</a:t>
            </a:r>
          </a:p>
          <a:p>
            <a:pPr>
              <a:defRPr b="1">
                <a:latin typeface="Georgia"/>
                <a:ea typeface="Georgia"/>
                <a:cs typeface="Georgia"/>
                <a:sym typeface="Georgia"/>
              </a:defRPr>
            </a:pPr>
          </a:p>
          <a:p>
            <a:pPr>
              <a:defRPr sz="1400"/>
            </a:pPr>
            <a:r>
              <a:t>Accepting the Offer</a:t>
            </a:r>
          </a:p>
          <a:p>
            <a:pPr>
              <a:defRPr sz="1400"/>
            </a:pPr>
          </a:p>
          <a:p>
            <a:pPr>
              <a:defRPr sz="1400"/>
            </a:pPr>
            <a:r>
              <a:t>Home Inspection &amp; Appraisal</a:t>
            </a:r>
          </a:p>
          <a:p>
            <a:pPr>
              <a:defRPr sz="1400"/>
            </a:pPr>
          </a:p>
          <a:p>
            <a:pPr>
              <a:defRPr sz="1400"/>
            </a:pPr>
            <a:r>
              <a:t>Closing Costs</a:t>
            </a:r>
          </a:p>
          <a:p>
            <a:pPr>
              <a:defRPr sz="1400"/>
            </a:pPr>
          </a:p>
          <a:p>
            <a:pPr>
              <a:defRPr sz="1400"/>
            </a:pPr>
            <a:r>
              <a:t>The Final Transactions</a:t>
            </a:r>
          </a:p>
          <a:p>
            <a:pPr>
              <a:defRPr sz="1400"/>
            </a:pPr>
          </a:p>
          <a:p>
            <a:pPr>
              <a:defRPr b="1">
                <a:latin typeface="Georgia"/>
                <a:ea typeface="Georgia"/>
                <a:cs typeface="Georgia"/>
                <a:sym typeface="Georgia"/>
              </a:defRPr>
            </a:pPr>
            <a:r>
              <a:t>Moving</a:t>
            </a:r>
          </a:p>
          <a:p>
            <a:pPr>
              <a:defRPr b="1">
                <a:latin typeface="Georgia"/>
                <a:ea typeface="Georgia"/>
                <a:cs typeface="Georgia"/>
                <a:sym typeface="Georgia"/>
              </a:defRPr>
            </a:pPr>
          </a:p>
          <a:p>
            <a:pPr>
              <a:defRPr sz="1400"/>
            </a:pPr>
            <a:r>
              <a:t>Arranging for Another Move</a:t>
            </a:r>
          </a:p>
          <a:p>
            <a:pPr>
              <a:defRPr sz="1400"/>
            </a:pPr>
          </a:p>
          <a:p>
            <a:pPr>
              <a:defRPr sz="1400"/>
            </a:pPr>
            <a:r>
              <a:t>Moving Checklist</a:t>
            </a:r>
          </a:p>
          <a:p>
            <a:pPr>
              <a:defRPr sz="1400"/>
            </a:pPr>
          </a:p>
          <a:p>
            <a:pPr>
              <a:defRPr sz="1400"/>
            </a:pPr>
            <a:r>
              <a:t>Tips for Helping Children with a Move</a:t>
            </a:r>
          </a:p>
          <a:p>
            <a:pPr>
              <a:defRPr sz="1400"/>
            </a:pPr>
          </a:p>
          <a:p>
            <a:pPr>
              <a:defRPr b="1">
                <a:latin typeface="Georgia"/>
                <a:ea typeface="Georgia"/>
                <a:cs typeface="Georgia"/>
                <a:sym typeface="Georgia"/>
              </a:defRPr>
            </a:pPr>
            <a:r>
              <a:t>Building an Ongoing Relationship with Clients</a:t>
            </a:r>
          </a:p>
          <a:p>
            <a:pPr>
              <a:defRPr b="1">
                <a:latin typeface="Georgia"/>
                <a:ea typeface="Georgia"/>
                <a:cs typeface="Georgia"/>
                <a:sym typeface="Georgia"/>
              </a:defRPr>
            </a:pPr>
          </a:p>
          <a:p>
            <a:pPr>
              <a:defRPr sz="1400"/>
            </a:pPr>
            <a:r>
              <a:t>A Resource You Can Trust and a Commitment You Can Count On</a:t>
            </a:r>
          </a:p>
        </p:txBody>
      </p:sp>
      <p:sp>
        <p:nvSpPr>
          <p:cNvPr id="29" name="04"/>
          <p:cNvSpPr txBox="1"/>
          <p:nvPr/>
        </p:nvSpPr>
        <p:spPr>
          <a:xfrm>
            <a:off x="3212683" y="1445797"/>
            <a:ext cx="412881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AA99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04</a:t>
            </a:r>
          </a:p>
        </p:txBody>
      </p:sp>
      <p:sp>
        <p:nvSpPr>
          <p:cNvPr id="30" name="06"/>
          <p:cNvSpPr txBox="1"/>
          <p:nvPr/>
        </p:nvSpPr>
        <p:spPr>
          <a:xfrm>
            <a:off x="3212851" y="2158656"/>
            <a:ext cx="412547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AA99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06</a:t>
            </a:r>
          </a:p>
        </p:txBody>
      </p:sp>
      <p:sp>
        <p:nvSpPr>
          <p:cNvPr id="31" name="07"/>
          <p:cNvSpPr txBox="1"/>
          <p:nvPr/>
        </p:nvSpPr>
        <p:spPr>
          <a:xfrm>
            <a:off x="3223566" y="2614323"/>
            <a:ext cx="391115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AA99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07</a:t>
            </a:r>
          </a:p>
        </p:txBody>
      </p:sp>
      <p:sp>
        <p:nvSpPr>
          <p:cNvPr id="32" name="08"/>
          <p:cNvSpPr txBox="1"/>
          <p:nvPr/>
        </p:nvSpPr>
        <p:spPr>
          <a:xfrm>
            <a:off x="3209614" y="3069993"/>
            <a:ext cx="419021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AA99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08</a:t>
            </a:r>
          </a:p>
        </p:txBody>
      </p:sp>
      <p:sp>
        <p:nvSpPr>
          <p:cNvPr id="33" name="09"/>
          <p:cNvSpPr txBox="1"/>
          <p:nvPr/>
        </p:nvSpPr>
        <p:spPr>
          <a:xfrm>
            <a:off x="3212851" y="3782852"/>
            <a:ext cx="412547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AA99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09</a:t>
            </a:r>
          </a:p>
        </p:txBody>
      </p:sp>
      <p:sp>
        <p:nvSpPr>
          <p:cNvPr id="34" name="14"/>
          <p:cNvSpPr txBox="1"/>
          <p:nvPr/>
        </p:nvSpPr>
        <p:spPr>
          <a:xfrm>
            <a:off x="3236849" y="4495710"/>
            <a:ext cx="364549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AA99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14</a:t>
            </a:r>
          </a:p>
        </p:txBody>
      </p:sp>
      <p:sp>
        <p:nvSpPr>
          <p:cNvPr id="35" name="16"/>
          <p:cNvSpPr txBox="1"/>
          <p:nvPr/>
        </p:nvSpPr>
        <p:spPr>
          <a:xfrm>
            <a:off x="3237017" y="5121840"/>
            <a:ext cx="364215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AA99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16</a:t>
            </a:r>
          </a:p>
        </p:txBody>
      </p:sp>
      <p:sp>
        <p:nvSpPr>
          <p:cNvPr id="36" name="19"/>
          <p:cNvSpPr txBox="1"/>
          <p:nvPr/>
        </p:nvSpPr>
        <p:spPr>
          <a:xfrm>
            <a:off x="3237017" y="5755371"/>
            <a:ext cx="364215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AA99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19</a:t>
            </a:r>
          </a:p>
        </p:txBody>
      </p:sp>
      <p:sp>
        <p:nvSpPr>
          <p:cNvPr id="37" name="20"/>
          <p:cNvSpPr txBox="1"/>
          <p:nvPr/>
        </p:nvSpPr>
        <p:spPr>
          <a:xfrm>
            <a:off x="3215308" y="6460828"/>
            <a:ext cx="407634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AA99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20</a:t>
            </a:r>
          </a:p>
        </p:txBody>
      </p:sp>
      <p:sp>
        <p:nvSpPr>
          <p:cNvPr id="38" name="21"/>
          <p:cNvSpPr txBox="1"/>
          <p:nvPr/>
        </p:nvSpPr>
        <p:spPr>
          <a:xfrm>
            <a:off x="3239473" y="7186387"/>
            <a:ext cx="359302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AA99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21</a:t>
            </a:r>
          </a:p>
        </p:txBody>
      </p:sp>
      <p:sp>
        <p:nvSpPr>
          <p:cNvPr id="39" name="23"/>
          <p:cNvSpPr txBox="1"/>
          <p:nvPr/>
        </p:nvSpPr>
        <p:spPr>
          <a:xfrm>
            <a:off x="3224070" y="7886547"/>
            <a:ext cx="390110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AA99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23</a:t>
            </a:r>
          </a:p>
        </p:txBody>
      </p:sp>
      <p:sp>
        <p:nvSpPr>
          <p:cNvPr id="40" name="25"/>
          <p:cNvSpPr txBox="1"/>
          <p:nvPr/>
        </p:nvSpPr>
        <p:spPr>
          <a:xfrm>
            <a:off x="3226972" y="8484148"/>
            <a:ext cx="384305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AA99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25</a:t>
            </a:r>
          </a:p>
        </p:txBody>
      </p:sp>
      <p:sp>
        <p:nvSpPr>
          <p:cNvPr id="41" name="26"/>
          <p:cNvSpPr txBox="1"/>
          <p:nvPr/>
        </p:nvSpPr>
        <p:spPr>
          <a:xfrm>
            <a:off x="3221390" y="8939817"/>
            <a:ext cx="395469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AA99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26</a:t>
            </a:r>
          </a:p>
        </p:txBody>
      </p:sp>
      <p:sp>
        <p:nvSpPr>
          <p:cNvPr id="42" name="27"/>
          <p:cNvSpPr txBox="1"/>
          <p:nvPr/>
        </p:nvSpPr>
        <p:spPr>
          <a:xfrm>
            <a:off x="7152020" y="1413377"/>
            <a:ext cx="374036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AA99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27</a:t>
            </a:r>
          </a:p>
        </p:txBody>
      </p:sp>
      <p:sp>
        <p:nvSpPr>
          <p:cNvPr id="43" name="30"/>
          <p:cNvSpPr txBox="1"/>
          <p:nvPr/>
        </p:nvSpPr>
        <p:spPr>
          <a:xfrm>
            <a:off x="7135445" y="1869045"/>
            <a:ext cx="407188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AA99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30</a:t>
            </a:r>
          </a:p>
        </p:txBody>
      </p:sp>
      <p:sp>
        <p:nvSpPr>
          <p:cNvPr id="44" name="31"/>
          <p:cNvSpPr txBox="1"/>
          <p:nvPr/>
        </p:nvSpPr>
        <p:spPr>
          <a:xfrm>
            <a:off x="7159611" y="2361089"/>
            <a:ext cx="358856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AA99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31</a:t>
            </a:r>
          </a:p>
        </p:txBody>
      </p:sp>
      <p:sp>
        <p:nvSpPr>
          <p:cNvPr id="45" name="32"/>
          <p:cNvSpPr txBox="1"/>
          <p:nvPr/>
        </p:nvSpPr>
        <p:spPr>
          <a:xfrm>
            <a:off x="7143984" y="2804057"/>
            <a:ext cx="390110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AA99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32</a:t>
            </a:r>
          </a:p>
        </p:txBody>
      </p:sp>
      <p:sp>
        <p:nvSpPr>
          <p:cNvPr id="46" name="32"/>
          <p:cNvSpPr txBox="1"/>
          <p:nvPr/>
        </p:nvSpPr>
        <p:spPr>
          <a:xfrm>
            <a:off x="7143984" y="3258003"/>
            <a:ext cx="390110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AA99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32</a:t>
            </a:r>
          </a:p>
        </p:txBody>
      </p:sp>
      <p:sp>
        <p:nvSpPr>
          <p:cNvPr id="47" name="33"/>
          <p:cNvSpPr txBox="1"/>
          <p:nvPr/>
        </p:nvSpPr>
        <p:spPr>
          <a:xfrm>
            <a:off x="7144207" y="3675572"/>
            <a:ext cx="389664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AA99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33</a:t>
            </a:r>
          </a:p>
        </p:txBody>
      </p:sp>
      <p:sp>
        <p:nvSpPr>
          <p:cNvPr id="48" name="34"/>
          <p:cNvSpPr txBox="1"/>
          <p:nvPr/>
        </p:nvSpPr>
        <p:spPr>
          <a:xfrm>
            <a:off x="7141360" y="4193016"/>
            <a:ext cx="395357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AA99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34</a:t>
            </a:r>
          </a:p>
        </p:txBody>
      </p:sp>
      <p:sp>
        <p:nvSpPr>
          <p:cNvPr id="49" name="35"/>
          <p:cNvSpPr txBox="1"/>
          <p:nvPr/>
        </p:nvSpPr>
        <p:spPr>
          <a:xfrm>
            <a:off x="7147108" y="4588376"/>
            <a:ext cx="383860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AA99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35</a:t>
            </a:r>
          </a:p>
        </p:txBody>
      </p:sp>
      <p:sp>
        <p:nvSpPr>
          <p:cNvPr id="50" name="36"/>
          <p:cNvSpPr txBox="1"/>
          <p:nvPr/>
        </p:nvSpPr>
        <p:spPr>
          <a:xfrm>
            <a:off x="7141527" y="5009136"/>
            <a:ext cx="395022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AA99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36</a:t>
            </a:r>
          </a:p>
        </p:txBody>
      </p:sp>
      <p:sp>
        <p:nvSpPr>
          <p:cNvPr id="51" name="40"/>
          <p:cNvSpPr txBox="1"/>
          <p:nvPr/>
        </p:nvSpPr>
        <p:spPr>
          <a:xfrm>
            <a:off x="7132597" y="5482099"/>
            <a:ext cx="412881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AA99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40</a:t>
            </a:r>
          </a:p>
        </p:txBody>
      </p:sp>
      <p:sp>
        <p:nvSpPr>
          <p:cNvPr id="52" name="41"/>
          <p:cNvSpPr txBox="1"/>
          <p:nvPr/>
        </p:nvSpPr>
        <p:spPr>
          <a:xfrm>
            <a:off x="7156763" y="6205168"/>
            <a:ext cx="364549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AA99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41</a:t>
            </a:r>
          </a:p>
        </p:txBody>
      </p:sp>
      <p:sp>
        <p:nvSpPr>
          <p:cNvPr id="53" name="42"/>
          <p:cNvSpPr txBox="1"/>
          <p:nvPr/>
        </p:nvSpPr>
        <p:spPr>
          <a:xfrm>
            <a:off x="7141136" y="7199725"/>
            <a:ext cx="395803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AA99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42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30.png" descr="3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web address here"/>
          <p:cNvSpPr txBox="1"/>
          <p:nvPr/>
        </p:nvSpPr>
        <p:spPr>
          <a:xfrm>
            <a:off x="233605" y="9606281"/>
            <a:ext cx="1606234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web address here</a:t>
            </a:r>
          </a:p>
        </p:txBody>
      </p:sp>
      <p:sp>
        <p:nvSpPr>
          <p:cNvPr id="163" name="email address here"/>
          <p:cNvSpPr txBox="1"/>
          <p:nvPr/>
        </p:nvSpPr>
        <p:spPr>
          <a:xfrm>
            <a:off x="5859705" y="9606281"/>
            <a:ext cx="1715102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email address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31.png" descr="3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web address here"/>
          <p:cNvSpPr txBox="1"/>
          <p:nvPr/>
        </p:nvSpPr>
        <p:spPr>
          <a:xfrm>
            <a:off x="233605" y="9606281"/>
            <a:ext cx="1606234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web address here</a:t>
            </a:r>
          </a:p>
        </p:txBody>
      </p:sp>
      <p:sp>
        <p:nvSpPr>
          <p:cNvPr id="167" name="email address here"/>
          <p:cNvSpPr txBox="1"/>
          <p:nvPr/>
        </p:nvSpPr>
        <p:spPr>
          <a:xfrm>
            <a:off x="5859705" y="9606281"/>
            <a:ext cx="1715102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email address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32.png" descr="3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web address here"/>
          <p:cNvSpPr txBox="1"/>
          <p:nvPr/>
        </p:nvSpPr>
        <p:spPr>
          <a:xfrm>
            <a:off x="233605" y="9606281"/>
            <a:ext cx="1606234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web address here</a:t>
            </a:r>
          </a:p>
        </p:txBody>
      </p:sp>
      <p:sp>
        <p:nvSpPr>
          <p:cNvPr id="171" name="email address here"/>
          <p:cNvSpPr txBox="1"/>
          <p:nvPr/>
        </p:nvSpPr>
        <p:spPr>
          <a:xfrm>
            <a:off x="5859705" y="9606281"/>
            <a:ext cx="1715102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email address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33.png" descr="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web address here"/>
          <p:cNvSpPr txBox="1"/>
          <p:nvPr/>
        </p:nvSpPr>
        <p:spPr>
          <a:xfrm>
            <a:off x="233605" y="9606281"/>
            <a:ext cx="1606234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web address here</a:t>
            </a:r>
          </a:p>
        </p:txBody>
      </p:sp>
      <p:sp>
        <p:nvSpPr>
          <p:cNvPr id="175" name="email address here"/>
          <p:cNvSpPr txBox="1"/>
          <p:nvPr/>
        </p:nvSpPr>
        <p:spPr>
          <a:xfrm>
            <a:off x="5859705" y="9606281"/>
            <a:ext cx="1715102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email address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34.png" descr="3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web address here"/>
          <p:cNvSpPr txBox="1"/>
          <p:nvPr/>
        </p:nvSpPr>
        <p:spPr>
          <a:xfrm>
            <a:off x="233605" y="9606281"/>
            <a:ext cx="1606234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web address here</a:t>
            </a:r>
          </a:p>
        </p:txBody>
      </p:sp>
      <p:sp>
        <p:nvSpPr>
          <p:cNvPr id="179" name="email address here"/>
          <p:cNvSpPr txBox="1"/>
          <p:nvPr/>
        </p:nvSpPr>
        <p:spPr>
          <a:xfrm>
            <a:off x="5859705" y="9606281"/>
            <a:ext cx="1715102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email address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35.png" descr="3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web address here"/>
          <p:cNvSpPr txBox="1"/>
          <p:nvPr/>
        </p:nvSpPr>
        <p:spPr>
          <a:xfrm>
            <a:off x="233605" y="9606281"/>
            <a:ext cx="1606234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web address here</a:t>
            </a:r>
          </a:p>
        </p:txBody>
      </p:sp>
      <p:sp>
        <p:nvSpPr>
          <p:cNvPr id="183" name="email address here"/>
          <p:cNvSpPr txBox="1"/>
          <p:nvPr/>
        </p:nvSpPr>
        <p:spPr>
          <a:xfrm>
            <a:off x="5859705" y="9606281"/>
            <a:ext cx="1715102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email address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36.png" descr="3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4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eb address here"/>
          <p:cNvSpPr txBox="1"/>
          <p:nvPr/>
        </p:nvSpPr>
        <p:spPr>
          <a:xfrm>
            <a:off x="233605" y="9606281"/>
            <a:ext cx="1606234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web address here</a:t>
            </a:r>
          </a:p>
        </p:txBody>
      </p:sp>
      <p:sp>
        <p:nvSpPr>
          <p:cNvPr id="187" name="email address here"/>
          <p:cNvSpPr txBox="1"/>
          <p:nvPr/>
        </p:nvSpPr>
        <p:spPr>
          <a:xfrm>
            <a:off x="5859705" y="9606281"/>
            <a:ext cx="1715102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email address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37.png" descr="3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web address here"/>
          <p:cNvSpPr txBox="1"/>
          <p:nvPr/>
        </p:nvSpPr>
        <p:spPr>
          <a:xfrm>
            <a:off x="233605" y="9606281"/>
            <a:ext cx="1606234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web address here</a:t>
            </a:r>
          </a:p>
        </p:txBody>
      </p:sp>
      <p:sp>
        <p:nvSpPr>
          <p:cNvPr id="191" name="email address here"/>
          <p:cNvSpPr txBox="1"/>
          <p:nvPr/>
        </p:nvSpPr>
        <p:spPr>
          <a:xfrm>
            <a:off x="5859705" y="9606281"/>
            <a:ext cx="1715102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email address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38.png" descr="3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web address here"/>
          <p:cNvSpPr txBox="1"/>
          <p:nvPr/>
        </p:nvSpPr>
        <p:spPr>
          <a:xfrm>
            <a:off x="233605" y="9606281"/>
            <a:ext cx="1606234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web address here</a:t>
            </a:r>
          </a:p>
        </p:txBody>
      </p:sp>
      <p:sp>
        <p:nvSpPr>
          <p:cNvPr id="195" name="email address here"/>
          <p:cNvSpPr txBox="1"/>
          <p:nvPr/>
        </p:nvSpPr>
        <p:spPr>
          <a:xfrm>
            <a:off x="5859705" y="9606281"/>
            <a:ext cx="1715102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email address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39.png" descr="3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web address here"/>
          <p:cNvSpPr txBox="1"/>
          <p:nvPr/>
        </p:nvSpPr>
        <p:spPr>
          <a:xfrm>
            <a:off x="233605" y="9606281"/>
            <a:ext cx="1606234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web address here</a:t>
            </a:r>
          </a:p>
        </p:txBody>
      </p:sp>
      <p:sp>
        <p:nvSpPr>
          <p:cNvPr id="199" name="email address here"/>
          <p:cNvSpPr txBox="1"/>
          <p:nvPr/>
        </p:nvSpPr>
        <p:spPr>
          <a:xfrm>
            <a:off x="5859705" y="9606281"/>
            <a:ext cx="1715102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email address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4.png" descr="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web address here"/>
          <p:cNvSpPr txBox="1"/>
          <p:nvPr/>
        </p:nvSpPr>
        <p:spPr>
          <a:xfrm>
            <a:off x="233605" y="9606281"/>
            <a:ext cx="1606234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web address here</a:t>
            </a:r>
          </a:p>
        </p:txBody>
      </p:sp>
      <p:sp>
        <p:nvSpPr>
          <p:cNvPr id="57" name="email address here"/>
          <p:cNvSpPr txBox="1"/>
          <p:nvPr/>
        </p:nvSpPr>
        <p:spPr>
          <a:xfrm>
            <a:off x="5859705" y="9606281"/>
            <a:ext cx="1715102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email address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40.png" descr="4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web address here"/>
          <p:cNvSpPr txBox="1"/>
          <p:nvPr/>
        </p:nvSpPr>
        <p:spPr>
          <a:xfrm>
            <a:off x="233605" y="9606281"/>
            <a:ext cx="1606234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web address here</a:t>
            </a:r>
          </a:p>
        </p:txBody>
      </p:sp>
      <p:sp>
        <p:nvSpPr>
          <p:cNvPr id="203" name="email address here"/>
          <p:cNvSpPr txBox="1"/>
          <p:nvPr/>
        </p:nvSpPr>
        <p:spPr>
          <a:xfrm>
            <a:off x="5859705" y="9606281"/>
            <a:ext cx="1715102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email address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41.png" descr="4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web address here"/>
          <p:cNvSpPr txBox="1"/>
          <p:nvPr/>
        </p:nvSpPr>
        <p:spPr>
          <a:xfrm>
            <a:off x="233605" y="9606281"/>
            <a:ext cx="1606234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web address here</a:t>
            </a:r>
          </a:p>
        </p:txBody>
      </p:sp>
      <p:sp>
        <p:nvSpPr>
          <p:cNvPr id="207" name="email address here"/>
          <p:cNvSpPr txBox="1"/>
          <p:nvPr/>
        </p:nvSpPr>
        <p:spPr>
          <a:xfrm>
            <a:off x="5859705" y="9606281"/>
            <a:ext cx="1715102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email address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roup"/>
          <p:cNvGrpSpPr/>
          <p:nvPr/>
        </p:nvGrpSpPr>
        <p:grpSpPr>
          <a:xfrm>
            <a:off x="303" y="-2"/>
            <a:ext cx="7771795" cy="10058405"/>
            <a:chOff x="0" y="0"/>
            <a:chExt cx="7771794" cy="10058404"/>
          </a:xfrm>
        </p:grpSpPr>
        <p:pic>
          <p:nvPicPr>
            <p:cNvPr id="209" name="42.png" descr="42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771795" cy="10058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0" name="Rectangle"/>
            <p:cNvSpPr/>
            <p:nvPr/>
          </p:nvSpPr>
          <p:spPr>
            <a:xfrm>
              <a:off x="695962" y="6526141"/>
              <a:ext cx="2863926" cy="58680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</a:p>
          </p:txBody>
        </p:sp>
      </p:grpSp>
      <p:sp>
        <p:nvSpPr>
          <p:cNvPr id="212" name="web address here"/>
          <p:cNvSpPr txBox="1"/>
          <p:nvPr/>
        </p:nvSpPr>
        <p:spPr>
          <a:xfrm>
            <a:off x="233605" y="9606281"/>
            <a:ext cx="1606234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web address here</a:t>
            </a:r>
          </a:p>
        </p:txBody>
      </p:sp>
      <p:sp>
        <p:nvSpPr>
          <p:cNvPr id="213" name="email address here"/>
          <p:cNvSpPr txBox="1"/>
          <p:nvPr/>
        </p:nvSpPr>
        <p:spPr>
          <a:xfrm>
            <a:off x="5859705" y="9606281"/>
            <a:ext cx="1715102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email address here</a:t>
            </a:r>
          </a:p>
        </p:txBody>
      </p:sp>
      <p:sp>
        <p:nvSpPr>
          <p:cNvPr id="214" name="web address here"/>
          <p:cNvSpPr txBox="1"/>
          <p:nvPr/>
        </p:nvSpPr>
        <p:spPr>
          <a:xfrm>
            <a:off x="777216" y="6673792"/>
            <a:ext cx="1770665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Your signature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43.png" descr="43.png"/>
          <p:cNvPicPr>
            <a:picLocks noChangeAspect="1"/>
          </p:cNvPicPr>
          <p:nvPr/>
        </p:nvPicPr>
        <p:blipFill>
          <a:blip r:embed="rId2">
            <a:extLst/>
          </a:blip>
          <a:srcRect l="0" t="5709" r="0" b="12021"/>
          <a:stretch>
            <a:fillRect/>
          </a:stretch>
        </p:blipFill>
        <p:spPr>
          <a:xfrm>
            <a:off x="303" y="-1"/>
            <a:ext cx="7771794" cy="82748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9" name="avatar-01.png"/>
          <p:cNvGrpSpPr/>
          <p:nvPr/>
        </p:nvGrpSpPr>
        <p:grpSpPr>
          <a:xfrm>
            <a:off x="2072243" y="2468091"/>
            <a:ext cx="3627916" cy="3666014"/>
            <a:chOff x="0" y="0"/>
            <a:chExt cx="3627914" cy="3666013"/>
          </a:xfrm>
        </p:grpSpPr>
        <p:pic>
          <p:nvPicPr>
            <p:cNvPr id="217" name="avatar-01.png" descr="avatar-0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03200" y="203200"/>
              <a:ext cx="3221513" cy="32215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8" name="avatar-01.png" descr="avatar-01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3627916" cy="36660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0" name="Name Here…"/>
          <p:cNvSpPr txBox="1"/>
          <p:nvPr/>
        </p:nvSpPr>
        <p:spPr>
          <a:xfrm>
            <a:off x="326040" y="6470872"/>
            <a:ext cx="1630389" cy="802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2300">
                <a:solidFill>
                  <a:srgbClr val="BAA99A"/>
                </a:solidFill>
              </a:defRPr>
            </a:pPr>
            <a:r>
              <a:t>Name Here</a:t>
            </a:r>
          </a:p>
          <a:p>
            <a:pPr>
              <a:defRPr i="1" sz="2300">
                <a:solidFill>
                  <a:srgbClr val="FFFFFF"/>
                </a:solidFill>
              </a:defRPr>
            </a:pPr>
            <a:r>
              <a:t>Title Here</a:t>
            </a:r>
          </a:p>
        </p:txBody>
      </p:sp>
      <p:pic>
        <p:nvPicPr>
          <p:cNvPr id="221" name="Equal-Housing-Logo.png" descr="Equal-Housing-Log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32864" y="8775700"/>
            <a:ext cx="1047753" cy="698500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Find me on Social:"/>
          <p:cNvSpPr txBox="1"/>
          <p:nvPr/>
        </p:nvSpPr>
        <p:spPr>
          <a:xfrm>
            <a:off x="98842" y="7857814"/>
            <a:ext cx="1910514" cy="332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b="1" sz="1600">
                <a:solidFill>
                  <a:srgbClr val="BAA89A"/>
                </a:solidFill>
              </a:defRPr>
            </a:lvl1pPr>
          </a:lstStyle>
          <a:p>
            <a:pPr/>
            <a:r>
              <a:t>Find me on Social:</a:t>
            </a:r>
          </a:p>
        </p:txBody>
      </p:sp>
      <p:pic>
        <p:nvPicPr>
          <p:cNvPr id="223" name="300-facebook.png" descr="300-facebook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9400" y="8457355"/>
            <a:ext cx="698500" cy="698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300-in.png" descr="300-in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553542" y="9167907"/>
            <a:ext cx="698502" cy="701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300-twitter.png" descr="300-twitter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92100" y="9207500"/>
            <a:ext cx="698500" cy="698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300-youtube.png" descr="300-youtube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708483" y="8418621"/>
            <a:ext cx="698503" cy="698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300-instagram.png" descr="300-instagram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552700" y="8418413"/>
            <a:ext cx="700188" cy="700189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Office Name…"/>
          <p:cNvSpPr txBox="1"/>
          <p:nvPr/>
        </p:nvSpPr>
        <p:spPr>
          <a:xfrm>
            <a:off x="5704576" y="6343872"/>
            <a:ext cx="1641718" cy="148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r">
              <a:defRPr b="1">
                <a:solidFill>
                  <a:srgbClr val="FFFFFF"/>
                </a:solidFill>
              </a:defRPr>
            </a:pPr>
            <a:r>
              <a:t>Office Name</a:t>
            </a:r>
          </a:p>
          <a:p>
            <a:pPr algn="r">
              <a:defRPr>
                <a:solidFill>
                  <a:srgbClr val="BAA89A"/>
                </a:solidFill>
              </a:defRPr>
            </a:pPr>
            <a:r>
              <a:t>Office Address</a:t>
            </a:r>
          </a:p>
          <a:p>
            <a:pPr algn="r">
              <a:defRPr>
                <a:solidFill>
                  <a:srgbClr val="BAA89A"/>
                </a:solidFill>
              </a:defRPr>
            </a:pPr>
            <a:r>
              <a:t>Phone Number</a:t>
            </a:r>
          </a:p>
          <a:p>
            <a:pPr algn="r">
              <a:defRPr>
                <a:solidFill>
                  <a:srgbClr val="BAA89A"/>
                </a:solidFill>
              </a:defRPr>
            </a:pPr>
            <a:r>
              <a:t>Email Address</a:t>
            </a:r>
          </a:p>
          <a:p>
            <a:pPr algn="r">
              <a:defRPr>
                <a:solidFill>
                  <a:srgbClr val="BAA89A"/>
                </a:solidFill>
              </a:defRPr>
            </a:pPr>
            <a:r>
              <a:t>Web Address</a:t>
            </a:r>
          </a:p>
        </p:txBody>
      </p:sp>
      <p:sp>
        <p:nvSpPr>
          <p:cNvPr id="229" name="#handle"/>
          <p:cNvSpPr txBox="1"/>
          <p:nvPr/>
        </p:nvSpPr>
        <p:spPr>
          <a:xfrm>
            <a:off x="1085195" y="8544986"/>
            <a:ext cx="776010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b="1" sz="1400">
                <a:solidFill>
                  <a:srgbClr val="BAA89A"/>
                </a:solidFill>
              </a:defRPr>
            </a:lvl1pPr>
          </a:lstStyle>
          <a:p>
            <a:pPr/>
            <a:r>
              <a:t>#handle</a:t>
            </a:r>
          </a:p>
        </p:txBody>
      </p:sp>
      <p:sp>
        <p:nvSpPr>
          <p:cNvPr id="230" name="#handle"/>
          <p:cNvSpPr txBox="1"/>
          <p:nvPr/>
        </p:nvSpPr>
        <p:spPr>
          <a:xfrm>
            <a:off x="1097895" y="9295131"/>
            <a:ext cx="776010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b="1" sz="1400">
                <a:solidFill>
                  <a:srgbClr val="BAA89A"/>
                </a:solidFill>
              </a:defRPr>
            </a:lvl1pPr>
          </a:lstStyle>
          <a:p>
            <a:pPr/>
            <a:r>
              <a:t>#handle</a:t>
            </a:r>
          </a:p>
        </p:txBody>
      </p:sp>
      <p:sp>
        <p:nvSpPr>
          <p:cNvPr id="231" name="#handle"/>
          <p:cNvSpPr txBox="1"/>
          <p:nvPr/>
        </p:nvSpPr>
        <p:spPr>
          <a:xfrm>
            <a:off x="3423729" y="8523933"/>
            <a:ext cx="776009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b="1" sz="1400">
                <a:solidFill>
                  <a:srgbClr val="BAA89A"/>
                </a:solidFill>
              </a:defRPr>
            </a:lvl1pPr>
          </a:lstStyle>
          <a:p>
            <a:pPr/>
            <a:r>
              <a:t>#handle</a:t>
            </a:r>
          </a:p>
        </p:txBody>
      </p:sp>
      <p:sp>
        <p:nvSpPr>
          <p:cNvPr id="232" name="#handle"/>
          <p:cNvSpPr txBox="1"/>
          <p:nvPr/>
        </p:nvSpPr>
        <p:spPr>
          <a:xfrm>
            <a:off x="3423729" y="9274078"/>
            <a:ext cx="776009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b="1" sz="1400">
                <a:solidFill>
                  <a:srgbClr val="BAA89A"/>
                </a:solidFill>
              </a:defRPr>
            </a:lvl1pPr>
          </a:lstStyle>
          <a:p>
            <a:pPr/>
            <a:r>
              <a:t>#handle</a:t>
            </a:r>
          </a:p>
        </p:txBody>
      </p:sp>
      <p:sp>
        <p:nvSpPr>
          <p:cNvPr id="233" name="#handle"/>
          <p:cNvSpPr txBox="1"/>
          <p:nvPr/>
        </p:nvSpPr>
        <p:spPr>
          <a:xfrm>
            <a:off x="5517495" y="8544986"/>
            <a:ext cx="776010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b="1" sz="1400">
                <a:solidFill>
                  <a:srgbClr val="BAA89A"/>
                </a:solidFill>
              </a:defRPr>
            </a:lvl1pPr>
          </a:lstStyle>
          <a:p>
            <a:pPr/>
            <a:r>
              <a:t>#handle</a:t>
            </a:r>
          </a:p>
        </p:txBody>
      </p:sp>
      <p:pic>
        <p:nvPicPr>
          <p:cNvPr id="234" name="PA logo horizontal black.png" descr="PA logo horizontal black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443252" y="9705516"/>
            <a:ext cx="1151500" cy="262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5.png" descr="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web address here"/>
          <p:cNvSpPr txBox="1"/>
          <p:nvPr/>
        </p:nvSpPr>
        <p:spPr>
          <a:xfrm>
            <a:off x="233605" y="9606281"/>
            <a:ext cx="1606234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web address here</a:t>
            </a:r>
          </a:p>
        </p:txBody>
      </p:sp>
      <p:sp>
        <p:nvSpPr>
          <p:cNvPr id="61" name="email address here"/>
          <p:cNvSpPr txBox="1"/>
          <p:nvPr/>
        </p:nvSpPr>
        <p:spPr>
          <a:xfrm>
            <a:off x="5859705" y="9606281"/>
            <a:ext cx="1715102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email address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6.png" descr="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web address here"/>
          <p:cNvSpPr txBox="1"/>
          <p:nvPr/>
        </p:nvSpPr>
        <p:spPr>
          <a:xfrm>
            <a:off x="233605" y="9606281"/>
            <a:ext cx="1606234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web address here</a:t>
            </a:r>
          </a:p>
        </p:txBody>
      </p:sp>
      <p:sp>
        <p:nvSpPr>
          <p:cNvPr id="65" name="email address here"/>
          <p:cNvSpPr txBox="1"/>
          <p:nvPr/>
        </p:nvSpPr>
        <p:spPr>
          <a:xfrm>
            <a:off x="5859705" y="9606281"/>
            <a:ext cx="1715102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email address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7.png" descr="7.png"/>
          <p:cNvPicPr>
            <a:picLocks noChangeAspect="1"/>
          </p:cNvPicPr>
          <p:nvPr/>
        </p:nvPicPr>
        <p:blipFill>
          <a:blip r:embed="rId2">
            <a:extLst/>
          </a:blip>
          <a:srcRect l="342" t="0" r="342" b="432"/>
          <a:stretch>
            <a:fillRect/>
          </a:stretch>
        </p:blipFill>
        <p:spPr>
          <a:xfrm>
            <a:off x="302" y="-25401"/>
            <a:ext cx="7771795" cy="10083804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web address here"/>
          <p:cNvSpPr txBox="1"/>
          <p:nvPr/>
        </p:nvSpPr>
        <p:spPr>
          <a:xfrm>
            <a:off x="233605" y="9606281"/>
            <a:ext cx="1606234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web address here</a:t>
            </a:r>
          </a:p>
        </p:txBody>
      </p:sp>
      <p:sp>
        <p:nvSpPr>
          <p:cNvPr id="69" name="email address here"/>
          <p:cNvSpPr txBox="1"/>
          <p:nvPr/>
        </p:nvSpPr>
        <p:spPr>
          <a:xfrm>
            <a:off x="5859705" y="9606281"/>
            <a:ext cx="1715102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email address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8.png" descr="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web address here"/>
          <p:cNvSpPr txBox="1"/>
          <p:nvPr/>
        </p:nvSpPr>
        <p:spPr>
          <a:xfrm>
            <a:off x="233605" y="9606281"/>
            <a:ext cx="1606234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web address here</a:t>
            </a:r>
          </a:p>
        </p:txBody>
      </p:sp>
      <p:sp>
        <p:nvSpPr>
          <p:cNvPr id="73" name="email address here"/>
          <p:cNvSpPr txBox="1"/>
          <p:nvPr/>
        </p:nvSpPr>
        <p:spPr>
          <a:xfrm>
            <a:off x="5859705" y="9606281"/>
            <a:ext cx="1715102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email address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9.png" descr="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web address here"/>
          <p:cNvSpPr txBox="1"/>
          <p:nvPr/>
        </p:nvSpPr>
        <p:spPr>
          <a:xfrm>
            <a:off x="233605" y="9606281"/>
            <a:ext cx="1606234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web address here</a:t>
            </a:r>
          </a:p>
        </p:txBody>
      </p:sp>
      <p:sp>
        <p:nvSpPr>
          <p:cNvPr id="77" name="email address here"/>
          <p:cNvSpPr txBox="1"/>
          <p:nvPr/>
        </p:nvSpPr>
        <p:spPr>
          <a:xfrm>
            <a:off x="5859705" y="9606281"/>
            <a:ext cx="1715102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email address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