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31089600" cy="40233600"/>
  <p:notesSz cx="6858000" cy="9144000"/>
  <p:defaultTextStyle>
    <a:defPPr marL="0" marR="0" indent="0" algn="l" defTabSz="3657600" rtl="0" fontAlgn="auto" latinLnBrk="1"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 d="100"/>
          <a:sy n="15" d="100"/>
        </p:scale>
        <p:origin x="21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2103438" y="685800"/>
            <a:ext cx="2651125"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4800">
        <a:latin typeface="+mn-lt"/>
        <a:ea typeface="+mn-ea"/>
        <a:cs typeface="+mn-cs"/>
        <a:sym typeface="Calibri"/>
      </a:defRPr>
    </a:lvl1pPr>
    <a:lvl2pPr indent="914400" defTabSz="1828800" latinLnBrk="0">
      <a:defRPr sz="4800">
        <a:latin typeface="+mn-lt"/>
        <a:ea typeface="+mn-ea"/>
        <a:cs typeface="+mn-cs"/>
        <a:sym typeface="Calibri"/>
      </a:defRPr>
    </a:lvl2pPr>
    <a:lvl3pPr indent="1828800" defTabSz="1828800" latinLnBrk="0">
      <a:defRPr sz="4800">
        <a:latin typeface="+mn-lt"/>
        <a:ea typeface="+mn-ea"/>
        <a:cs typeface="+mn-cs"/>
        <a:sym typeface="Calibri"/>
      </a:defRPr>
    </a:lvl3pPr>
    <a:lvl4pPr indent="2743200" defTabSz="1828800" latinLnBrk="0">
      <a:defRPr sz="4800">
        <a:latin typeface="+mn-lt"/>
        <a:ea typeface="+mn-ea"/>
        <a:cs typeface="+mn-cs"/>
        <a:sym typeface="Calibri"/>
      </a:defRPr>
    </a:lvl4pPr>
    <a:lvl5pPr indent="3657600" defTabSz="1828800" latinLnBrk="0">
      <a:defRPr sz="4800">
        <a:latin typeface="+mn-lt"/>
        <a:ea typeface="+mn-ea"/>
        <a:cs typeface="+mn-cs"/>
        <a:sym typeface="Calibri"/>
      </a:defRPr>
    </a:lvl5pPr>
    <a:lvl6pPr indent="4572000" defTabSz="1828800" latinLnBrk="0">
      <a:defRPr sz="4800">
        <a:latin typeface="+mn-lt"/>
        <a:ea typeface="+mn-ea"/>
        <a:cs typeface="+mn-cs"/>
        <a:sym typeface="Calibri"/>
      </a:defRPr>
    </a:lvl6pPr>
    <a:lvl7pPr indent="5486400" defTabSz="1828800" latinLnBrk="0">
      <a:defRPr sz="4800">
        <a:latin typeface="+mn-lt"/>
        <a:ea typeface="+mn-ea"/>
        <a:cs typeface="+mn-cs"/>
        <a:sym typeface="Calibri"/>
      </a:defRPr>
    </a:lvl7pPr>
    <a:lvl8pPr indent="6400800" defTabSz="1828800" latinLnBrk="0">
      <a:defRPr sz="4800">
        <a:latin typeface="+mn-lt"/>
        <a:ea typeface="+mn-ea"/>
        <a:cs typeface="+mn-cs"/>
        <a:sym typeface="Calibri"/>
      </a:defRPr>
    </a:lvl8pPr>
    <a:lvl9pPr indent="7315200" defTabSz="1828800" latinLnBrk="0">
      <a:defRPr sz="48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331722" y="6584534"/>
            <a:ext cx="26426164" cy="14007260"/>
          </a:xfrm>
          <a:prstGeom prst="rect">
            <a:avLst/>
          </a:prstGeom>
        </p:spPr>
        <p:txBody>
          <a:bodyPr anchor="b"/>
          <a:lstStyle>
            <a:lvl1pPr algn="ctr">
              <a:defRPr sz="20400"/>
            </a:lvl1pPr>
          </a:lstStyle>
          <a:p>
            <a:r>
              <a:t>Title Text</a:t>
            </a:r>
          </a:p>
        </p:txBody>
      </p:sp>
      <p:sp>
        <p:nvSpPr>
          <p:cNvPr id="12" name="Body Level One…"/>
          <p:cNvSpPr txBox="1">
            <a:spLocks noGrp="1"/>
          </p:cNvSpPr>
          <p:nvPr>
            <p:ph type="body" sz="quarter" idx="1"/>
          </p:nvPr>
        </p:nvSpPr>
        <p:spPr>
          <a:xfrm>
            <a:off x="3886200" y="21131958"/>
            <a:ext cx="23317200" cy="9713812"/>
          </a:xfrm>
          <a:prstGeom prst="rect">
            <a:avLst/>
          </a:prstGeom>
        </p:spPr>
        <p:txBody>
          <a:bodyPr/>
          <a:lstStyle>
            <a:lvl1pPr marL="0" indent="0" algn="ctr">
              <a:buSzTx/>
              <a:buFontTx/>
              <a:buNone/>
              <a:defRPr sz="8000"/>
            </a:lvl1pPr>
            <a:lvl2pPr marL="0" indent="0" algn="ctr">
              <a:buSzTx/>
              <a:buFontTx/>
              <a:buNone/>
              <a:defRPr sz="8000"/>
            </a:lvl2pPr>
            <a:lvl3pPr marL="0" indent="0" algn="ctr">
              <a:buSzTx/>
              <a:buFontTx/>
              <a:buNone/>
              <a:defRPr sz="8000"/>
            </a:lvl3pPr>
            <a:lvl4pPr marL="0" indent="0" algn="ctr">
              <a:buSzTx/>
              <a:buFontTx/>
              <a:buNone/>
              <a:defRPr sz="8000"/>
            </a:lvl4pPr>
            <a:lvl5pPr marL="0" indent="0" algn="ctr">
              <a:buSzTx/>
              <a:buFontTx/>
              <a:buNone/>
              <a:defRPr sz="8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2121218" y="10030472"/>
            <a:ext cx="26814788" cy="16736064"/>
          </a:xfrm>
          <a:prstGeom prst="rect">
            <a:avLst/>
          </a:prstGeom>
        </p:spPr>
        <p:txBody>
          <a:bodyPr anchor="b"/>
          <a:lstStyle>
            <a:lvl1pPr>
              <a:defRPr sz="20400"/>
            </a:lvl1pPr>
          </a:lstStyle>
          <a:p>
            <a:r>
              <a:t>Title Text</a:t>
            </a:r>
          </a:p>
        </p:txBody>
      </p:sp>
      <p:sp>
        <p:nvSpPr>
          <p:cNvPr id="30" name="Body Level One…"/>
          <p:cNvSpPr txBox="1">
            <a:spLocks noGrp="1"/>
          </p:cNvSpPr>
          <p:nvPr>
            <p:ph type="body" sz="quarter" idx="1"/>
          </p:nvPr>
        </p:nvSpPr>
        <p:spPr>
          <a:xfrm>
            <a:off x="2121218" y="26924852"/>
            <a:ext cx="26814788" cy="8801104"/>
          </a:xfrm>
          <a:prstGeom prst="rect">
            <a:avLst/>
          </a:prstGeom>
        </p:spPr>
        <p:txBody>
          <a:bodyPr/>
          <a:lstStyle>
            <a:lvl1pPr marL="0" indent="0">
              <a:buSzTx/>
              <a:buFontTx/>
              <a:buNone/>
              <a:defRPr sz="8000"/>
            </a:lvl1pPr>
            <a:lvl2pPr marL="0" indent="0">
              <a:buSzTx/>
              <a:buFontTx/>
              <a:buNone/>
              <a:defRPr sz="8000"/>
            </a:lvl2pPr>
            <a:lvl3pPr marL="0" indent="0">
              <a:buSzTx/>
              <a:buFontTx/>
              <a:buNone/>
              <a:defRPr sz="8000"/>
            </a:lvl3pPr>
            <a:lvl4pPr marL="0" indent="0">
              <a:buSzTx/>
              <a:buFontTx/>
              <a:buNone/>
              <a:defRPr sz="8000"/>
            </a:lvl4pPr>
            <a:lvl5pPr marL="0" indent="0">
              <a:buSzTx/>
              <a:buFontTx/>
              <a:buNone/>
              <a:defRPr sz="8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2137406" y="10710336"/>
            <a:ext cx="13213092" cy="2552785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2141452" y="2142078"/>
            <a:ext cx="26814792" cy="7776644"/>
          </a:xfrm>
          <a:prstGeom prst="rect">
            <a:avLst/>
          </a:prstGeom>
        </p:spPr>
        <p:txBody>
          <a:bodyPr/>
          <a:lstStyle/>
          <a:p>
            <a:r>
              <a:t>Title Text</a:t>
            </a:r>
          </a:p>
        </p:txBody>
      </p:sp>
      <p:sp>
        <p:nvSpPr>
          <p:cNvPr id="48" name="Body Level One…"/>
          <p:cNvSpPr txBox="1">
            <a:spLocks noGrp="1"/>
          </p:cNvSpPr>
          <p:nvPr>
            <p:ph type="body" sz="quarter" idx="1"/>
          </p:nvPr>
        </p:nvSpPr>
        <p:spPr>
          <a:xfrm>
            <a:off x="2141466" y="9862824"/>
            <a:ext cx="13152356" cy="4833624"/>
          </a:xfrm>
          <a:prstGeom prst="rect">
            <a:avLst/>
          </a:prstGeom>
        </p:spPr>
        <p:txBody>
          <a:bodyPr anchor="b"/>
          <a:lstStyle>
            <a:lvl1pPr marL="0" indent="0">
              <a:buSzTx/>
              <a:buFontTx/>
              <a:buNone/>
              <a:defRPr sz="8000" b="1"/>
            </a:lvl1pPr>
            <a:lvl2pPr marL="0" indent="0">
              <a:buSzTx/>
              <a:buFontTx/>
              <a:buNone/>
              <a:defRPr sz="8000" b="1"/>
            </a:lvl2pPr>
            <a:lvl3pPr marL="0" indent="0">
              <a:buSzTx/>
              <a:buFontTx/>
              <a:buNone/>
              <a:defRPr sz="8000" b="1"/>
            </a:lvl3pPr>
            <a:lvl4pPr marL="0" indent="0">
              <a:buSzTx/>
              <a:buFontTx/>
              <a:buNone/>
              <a:defRPr sz="8000" b="1"/>
            </a:lvl4pPr>
            <a:lvl5pPr marL="0" indent="0">
              <a:buSzTx/>
              <a:buFontTx/>
              <a:buNone/>
              <a:defRPr sz="80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15739114" y="9862824"/>
            <a:ext cx="13217132" cy="483362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2141452" y="2682236"/>
            <a:ext cx="10027216" cy="9387848"/>
          </a:xfrm>
          <a:prstGeom prst="rect">
            <a:avLst/>
          </a:prstGeom>
        </p:spPr>
        <p:txBody>
          <a:bodyPr anchor="b"/>
          <a:lstStyle>
            <a:lvl1pPr>
              <a:defRPr sz="10800"/>
            </a:lvl1pPr>
          </a:lstStyle>
          <a:p>
            <a:r>
              <a:t>Title Text</a:t>
            </a:r>
          </a:p>
        </p:txBody>
      </p:sp>
      <p:sp>
        <p:nvSpPr>
          <p:cNvPr id="73" name="Body Level One…"/>
          <p:cNvSpPr txBox="1">
            <a:spLocks noGrp="1"/>
          </p:cNvSpPr>
          <p:nvPr>
            <p:ph type="body" sz="half" idx="1"/>
          </p:nvPr>
        </p:nvSpPr>
        <p:spPr>
          <a:xfrm>
            <a:off x="13217130" y="5792904"/>
            <a:ext cx="15739116" cy="28591936"/>
          </a:xfrm>
          <a:prstGeom prst="rect">
            <a:avLst/>
          </a:prstGeom>
        </p:spPr>
        <p:txBody>
          <a:bodyPr/>
          <a:lstStyle>
            <a:lvl1pPr>
              <a:defRPr sz="10800"/>
            </a:lvl1pPr>
            <a:lvl2pPr marL="2466892" indent="-912412">
              <a:defRPr sz="10800"/>
            </a:lvl2pPr>
            <a:lvl3pPr marL="4158228" indent="-1049272">
              <a:defRPr sz="10800"/>
            </a:lvl3pPr>
            <a:lvl4pPr marL="5897876" indent="-1234436">
              <a:defRPr sz="10800"/>
            </a:lvl4pPr>
            <a:lvl5pPr marL="7452352" indent="-1234440">
              <a:defRPr sz="108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2141452" y="12070082"/>
            <a:ext cx="10027216" cy="22361324"/>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141452" y="2682236"/>
            <a:ext cx="10027216" cy="9387848"/>
          </a:xfrm>
          <a:prstGeom prst="rect">
            <a:avLst/>
          </a:prstGeom>
        </p:spPr>
        <p:txBody>
          <a:bodyPr anchor="b"/>
          <a:lstStyle>
            <a:lvl1pPr>
              <a:defRPr sz="10800"/>
            </a:lvl1pPr>
          </a:lstStyle>
          <a:p>
            <a:r>
              <a:t>Title Text</a:t>
            </a:r>
          </a:p>
        </p:txBody>
      </p:sp>
      <p:sp>
        <p:nvSpPr>
          <p:cNvPr id="83" name="Picture Placeholder 2"/>
          <p:cNvSpPr>
            <a:spLocks noGrp="1"/>
          </p:cNvSpPr>
          <p:nvPr>
            <p:ph type="pic" sz="half" idx="21"/>
          </p:nvPr>
        </p:nvSpPr>
        <p:spPr>
          <a:xfrm>
            <a:off x="13217130" y="5792904"/>
            <a:ext cx="15739116" cy="28591936"/>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2141452" y="12070082"/>
            <a:ext cx="10027216" cy="22361324"/>
          </a:xfrm>
          <a:prstGeom prst="rect">
            <a:avLst/>
          </a:prstGeom>
        </p:spPr>
        <p:txBody>
          <a:bodyPr/>
          <a:lstStyle>
            <a:lvl1pPr marL="0" indent="0">
              <a:buSzTx/>
              <a:buFontTx/>
              <a:buNone/>
              <a:defRPr sz="5200"/>
            </a:lvl1pPr>
            <a:lvl2pPr marL="0" indent="0">
              <a:buSzTx/>
              <a:buFontTx/>
              <a:buNone/>
              <a:defRPr sz="5200"/>
            </a:lvl2pPr>
            <a:lvl3pPr marL="0" indent="0">
              <a:buSzTx/>
              <a:buFontTx/>
              <a:buNone/>
              <a:defRPr sz="5200"/>
            </a:lvl3pPr>
            <a:lvl4pPr marL="0" indent="0">
              <a:buSzTx/>
              <a:buFontTx/>
              <a:buNone/>
              <a:defRPr sz="5200"/>
            </a:lvl4pPr>
            <a:lvl5pPr marL="0" indent="0">
              <a:buSzTx/>
              <a:buFontTx/>
              <a:buNone/>
              <a:defRPr sz="5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137404" y="2142078"/>
            <a:ext cx="26814792" cy="7776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2137404" y="10710336"/>
            <a:ext cx="26814792" cy="255278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8258742" y="38007687"/>
            <a:ext cx="693456" cy="707882"/>
          </a:xfrm>
          <a:prstGeom prst="rect">
            <a:avLst/>
          </a:prstGeom>
          <a:ln w="12700">
            <a:miter lim="400000"/>
          </a:ln>
        </p:spPr>
        <p:txBody>
          <a:bodyPr wrap="none" lIns="45718" tIns="45718" rIns="45718" bIns="45718" anchor="ctr">
            <a:spAutoFit/>
          </a:bodyPr>
          <a:lstStyle>
            <a:lvl1pPr algn="r">
              <a:defRPr sz="40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1pPr>
      <a:lvl2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2pPr>
      <a:lvl3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3pPr>
      <a:lvl4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4pPr>
      <a:lvl5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5pPr>
      <a:lvl6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6pPr>
      <a:lvl7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7pPr>
      <a:lvl8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8pPr>
      <a:lvl9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9pPr>
    </p:titleStyle>
    <p:bodyStyle>
      <a:lvl1pPr marL="777240" marR="0" indent="-777240"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1pPr>
      <a:lvl2pPr marL="2448304" marR="0" indent="-893824"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2pPr>
      <a:lvl3pPr marL="4160520" marR="0" indent="-1051560"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3pPr>
      <a:lvl4pPr marL="5855208" marR="0" indent="-1191764"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4pPr>
      <a:lvl5pPr marL="7409688" marR="0" indent="-1191764"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5pPr>
      <a:lvl6pPr marL="8964168" marR="0" indent="-1191768"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6pPr>
      <a:lvl7pPr marL="10518644" marR="0" indent="-1191768"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7pPr>
      <a:lvl8pPr marL="12073128" marR="0" indent="-1191764"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8pPr>
      <a:lvl9pPr marL="13627608" marR="0" indent="-1191764"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9pPr>
    </p:bodyStyle>
    <p:otherStyle>
      <a:lvl1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JANUARY-Newsletter-01.png" descr="JANUARY-Newsletter-01.png"/>
          <p:cNvPicPr>
            <a:picLocks noChangeAspect="1"/>
          </p:cNvPicPr>
          <p:nvPr/>
        </p:nvPicPr>
        <p:blipFill>
          <a:blip r:embed="rId2">
            <a:extLst/>
          </a:blip>
          <a:srcRect l="3" r="3"/>
          <a:stretch>
            <a:fillRect/>
          </a:stretch>
        </p:blipFill>
        <p:spPr>
          <a:xfrm>
            <a:off x="1212" y="0"/>
            <a:ext cx="31087176" cy="40233600"/>
          </a:xfrm>
          <a:prstGeom prst="rect">
            <a:avLst/>
          </a:prstGeom>
          <a:ln w="12700">
            <a:miter lim="400000"/>
          </a:ln>
        </p:spPr>
      </p:pic>
      <p:pic>
        <p:nvPicPr>
          <p:cNvPr id="95" name="PA-horizontal-white-01.png" descr="PA-horizontal-white-01.png"/>
          <p:cNvPicPr>
            <a:picLocks noChangeAspect="1"/>
          </p:cNvPicPr>
          <p:nvPr/>
        </p:nvPicPr>
        <p:blipFill>
          <a:blip r:embed="rId3">
            <a:extLst/>
          </a:blip>
          <a:srcRect t="18827" b="18827"/>
          <a:stretch>
            <a:fillRect/>
          </a:stretch>
        </p:blipFill>
        <p:spPr>
          <a:xfrm>
            <a:off x="23945610" y="1270816"/>
            <a:ext cx="6648236" cy="1517280"/>
          </a:xfrm>
          <a:prstGeom prst="rect">
            <a:avLst/>
          </a:prstGeom>
          <a:ln w="12700">
            <a:miter lim="400000"/>
          </a:ln>
        </p:spPr>
      </p:pic>
      <p:sp>
        <p:nvSpPr>
          <p:cNvPr id="96" name="TextBox 9"/>
          <p:cNvSpPr txBox="1"/>
          <p:nvPr/>
        </p:nvSpPr>
        <p:spPr>
          <a:xfrm>
            <a:off x="1352156" y="25193874"/>
            <a:ext cx="27470888" cy="14157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lvl1pPr>
              <a:defRPr sz="1700" b="1">
                <a:solidFill>
                  <a:srgbClr val="FFFFFF"/>
                </a:solidFill>
                <a:latin typeface="Georgia"/>
                <a:ea typeface="Georgia"/>
                <a:cs typeface="Georgia"/>
                <a:sym typeface="Georgia"/>
              </a:defRPr>
            </a:lvl1pPr>
          </a:lstStyle>
          <a:p>
            <a:r>
              <a:rPr sz="6800"/>
              <a:t>Heat it Up</a:t>
            </a:r>
          </a:p>
        </p:txBody>
      </p:sp>
      <p:sp>
        <p:nvSpPr>
          <p:cNvPr id="97" name="TextBox 9"/>
          <p:cNvSpPr txBox="1"/>
          <p:nvPr/>
        </p:nvSpPr>
        <p:spPr>
          <a:xfrm>
            <a:off x="1099464" y="22653874"/>
            <a:ext cx="28890672" cy="63090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p>
            <a:pPr algn="just">
              <a:lnSpc>
                <a:spcPct val="107916"/>
              </a:lnSpc>
              <a:spcBef>
                <a:spcPts val="3200"/>
              </a:spcBef>
              <a:defRPr sz="1100">
                <a:uFill>
                  <a:solidFill>
                    <a:srgbClr val="000000"/>
                  </a:solidFill>
                </a:uFill>
                <a:latin typeface="Georgia"/>
                <a:ea typeface="Georgia"/>
                <a:cs typeface="Georgia"/>
                <a:sym typeface="Georgia"/>
              </a:defRPr>
            </a:pPr>
            <a:r>
              <a:rPr sz="4400"/>
              <a:t>That’s right, the colors you paint your home can net you more money when it comes to selling your home…potentially as much as $5000 or more! According to a report done by Zillow, the colors of your walls really matters when it comes to getting the most for your home.</a:t>
            </a:r>
          </a:p>
          <a:p>
            <a:pPr algn="just">
              <a:lnSpc>
                <a:spcPct val="107916"/>
              </a:lnSpc>
              <a:spcBef>
                <a:spcPts val="3200"/>
              </a:spcBef>
              <a:defRPr sz="1100">
                <a:uFill>
                  <a:solidFill>
                    <a:srgbClr val="000000"/>
                  </a:solidFill>
                </a:uFill>
                <a:latin typeface="Georgia"/>
                <a:ea typeface="Georgia"/>
                <a:cs typeface="Georgia"/>
                <a:sym typeface="Georgia"/>
              </a:defRPr>
            </a:pPr>
            <a:r>
              <a:rPr sz="4400"/>
              <a:t>A Zillow Paint Color Analysis looked at over 32,000 photos from sold homes around the country to see determine how certain paint colors impacted their sale price when compared to similar homes with white walls. </a:t>
            </a:r>
          </a:p>
          <a:p>
            <a:pPr algn="just">
              <a:lnSpc>
                <a:spcPct val="107916"/>
              </a:lnSpc>
              <a:spcBef>
                <a:spcPts val="3200"/>
              </a:spcBef>
              <a:defRPr sz="1100">
                <a:uFill>
                  <a:solidFill>
                    <a:srgbClr val="000000"/>
                  </a:solidFill>
                </a:uFill>
                <a:latin typeface="Georgia"/>
                <a:ea typeface="Georgia"/>
                <a:cs typeface="Georgia"/>
                <a:sym typeface="Georgia"/>
              </a:defRPr>
            </a:pPr>
            <a:r>
              <a:rPr sz="4400"/>
              <a:t>They determined that cool neutrals are by far the most popular throughout the home currently, so let’s go room by room to see what color packs the greatest punch:</a:t>
            </a:r>
          </a:p>
        </p:txBody>
      </p:sp>
      <p:sp>
        <p:nvSpPr>
          <p:cNvPr id="98" name="Small spaces like bathrooms doing best with pale blue, periwinkle, or greys averaged over $5000 more. Grey-green was another color that does very well in the bathroom.…"/>
          <p:cNvSpPr txBox="1"/>
          <p:nvPr/>
        </p:nvSpPr>
        <p:spPr>
          <a:xfrm>
            <a:off x="322240" y="29196668"/>
            <a:ext cx="14927904" cy="7771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p>
            <a:pPr marL="1828800" indent="-914400" algn="just">
              <a:lnSpc>
                <a:spcPct val="107916"/>
              </a:lnSpc>
              <a:spcBef>
                <a:spcPts val="3200"/>
              </a:spcBef>
              <a:buSzPct val="100000"/>
              <a:buFont typeface="Symbol"/>
              <a:buChar char="·"/>
              <a:defRPr sz="1100">
                <a:uFill>
                  <a:solidFill>
                    <a:srgbClr val="000000"/>
                  </a:solidFill>
                </a:uFill>
                <a:latin typeface="Georgia"/>
                <a:ea typeface="Georgia"/>
                <a:cs typeface="Georgia"/>
                <a:sym typeface="Georgia"/>
              </a:defRPr>
            </a:pPr>
            <a:r>
              <a:rPr sz="4400"/>
              <a:t>Small spaces like bathrooms doing best with pale blue, periwinkle, or greys averaged over $5000 more. Grey-green was another color that does very well in the bathroom. </a:t>
            </a:r>
          </a:p>
          <a:p>
            <a:pPr marL="1828800" indent="-914400" algn="just">
              <a:lnSpc>
                <a:spcPct val="107916"/>
              </a:lnSpc>
              <a:spcBef>
                <a:spcPts val="3200"/>
              </a:spcBef>
              <a:buSzPct val="100000"/>
              <a:buFont typeface="Symbol"/>
              <a:buChar char="·"/>
              <a:defRPr sz="1100">
                <a:uFill>
                  <a:solidFill>
                    <a:srgbClr val="000000"/>
                  </a:solidFill>
                </a:uFill>
                <a:latin typeface="Georgia"/>
                <a:ea typeface="Georgia"/>
                <a:cs typeface="Georgia"/>
                <a:sym typeface="Georgia"/>
              </a:defRPr>
            </a:pPr>
            <a:r>
              <a:rPr sz="4400"/>
              <a:t>Kitchens outfitted in shades of soft greys and blues can bring in $1809 or more. </a:t>
            </a:r>
          </a:p>
          <a:p>
            <a:pPr marL="1828800" indent="-914400" algn="just">
              <a:lnSpc>
                <a:spcPct val="107916"/>
              </a:lnSpc>
              <a:spcBef>
                <a:spcPts val="3200"/>
              </a:spcBef>
              <a:buSzPct val="100000"/>
              <a:buFont typeface="Symbol"/>
              <a:buChar char="·"/>
              <a:defRPr sz="1100">
                <a:uFill>
                  <a:solidFill>
                    <a:srgbClr val="000000"/>
                  </a:solidFill>
                </a:uFill>
                <a:latin typeface="Georgia"/>
                <a:ea typeface="Georgia"/>
                <a:cs typeface="Georgia"/>
                <a:sym typeface="Georgia"/>
              </a:defRPr>
            </a:pPr>
            <a:r>
              <a:rPr sz="4400"/>
              <a:t>Living rooms do best with warm browns, oatmeal, pale taupe, or grey, ringing in an extra $1926. Sorry folks, lime green is out!</a:t>
            </a:r>
          </a:p>
        </p:txBody>
      </p:sp>
      <p:sp>
        <p:nvSpPr>
          <p:cNvPr id="99" name="Dining rooms, surprisingly, do best with dark slate-blue colors and bring an extra $1926 or more.…"/>
          <p:cNvSpPr txBox="1"/>
          <p:nvPr/>
        </p:nvSpPr>
        <p:spPr>
          <a:xfrm>
            <a:off x="14925056" y="29196668"/>
            <a:ext cx="14927904" cy="81820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p>
            <a:pPr marL="1828800" indent="-914400" algn="just">
              <a:lnSpc>
                <a:spcPct val="107916"/>
              </a:lnSpc>
              <a:spcBef>
                <a:spcPts val="3200"/>
              </a:spcBef>
              <a:buSzPct val="100000"/>
              <a:buFont typeface="Symbol"/>
              <a:buChar char="·"/>
              <a:defRPr sz="1100">
                <a:uFill>
                  <a:solidFill>
                    <a:srgbClr val="000000"/>
                  </a:solidFill>
                </a:uFill>
                <a:latin typeface="Georgia"/>
                <a:ea typeface="Georgia"/>
                <a:cs typeface="Georgia"/>
                <a:sym typeface="Georgia"/>
              </a:defRPr>
            </a:pPr>
            <a:r>
              <a:rPr sz="4400"/>
              <a:t>Dining rooms, surprisingly, do best with dark slate-blue colors and bring an extra $1926 or more. </a:t>
            </a:r>
          </a:p>
          <a:p>
            <a:pPr marL="1828800" indent="-914400" algn="just">
              <a:lnSpc>
                <a:spcPct val="107916"/>
              </a:lnSpc>
              <a:spcBef>
                <a:spcPts val="3200"/>
              </a:spcBef>
              <a:buSzPct val="100000"/>
              <a:buFont typeface="Symbol"/>
              <a:buChar char="·"/>
              <a:defRPr sz="1100">
                <a:uFill>
                  <a:solidFill>
                    <a:srgbClr val="000000"/>
                  </a:solidFill>
                </a:uFill>
                <a:latin typeface="Georgia"/>
                <a:ea typeface="Georgia"/>
                <a:cs typeface="Georgia"/>
                <a:sym typeface="Georgia"/>
              </a:defRPr>
            </a:pPr>
            <a:r>
              <a:rPr sz="4400"/>
              <a:t>Bedrooms painted in cerulean or cadet blues can bring in $1800+.</a:t>
            </a:r>
          </a:p>
          <a:p>
            <a:pPr marL="1828800" indent="-914400" algn="just">
              <a:lnSpc>
                <a:spcPct val="107916"/>
              </a:lnSpc>
              <a:spcBef>
                <a:spcPts val="3200"/>
              </a:spcBef>
              <a:buSzPct val="100000"/>
              <a:buFont typeface="Symbol"/>
              <a:buChar char="·"/>
              <a:defRPr sz="1100">
                <a:uFill>
                  <a:solidFill>
                    <a:srgbClr val="000000"/>
                  </a:solidFill>
                </a:uFill>
                <a:latin typeface="Georgia"/>
                <a:ea typeface="Georgia"/>
                <a:cs typeface="Georgia"/>
                <a:sym typeface="Georgia"/>
              </a:defRPr>
            </a:pPr>
            <a:r>
              <a:rPr sz="4400"/>
              <a:t>Exteriors in a mix of grey and beige, called “Greige” can fetch $3496 more than homes with the typical medium brown or tan stucco. </a:t>
            </a:r>
          </a:p>
          <a:p>
            <a:pPr marL="1828800" indent="-914400" algn="just">
              <a:lnSpc>
                <a:spcPct val="107916"/>
              </a:lnSpc>
              <a:spcBef>
                <a:spcPts val="3200"/>
              </a:spcBef>
              <a:buSzPct val="100000"/>
              <a:buFont typeface="Symbol"/>
              <a:buChar char="·"/>
              <a:defRPr sz="1100">
                <a:uFill>
                  <a:solidFill>
                    <a:srgbClr val="000000"/>
                  </a:solidFill>
                </a:uFill>
                <a:latin typeface="Georgia"/>
                <a:ea typeface="Georgia"/>
                <a:cs typeface="Georgia"/>
                <a:sym typeface="Georgia"/>
              </a:defRPr>
            </a:pPr>
            <a:r>
              <a:rPr sz="4400"/>
              <a:t>Surprisingly, a navy-blue door can bring in over $1500 alone, according to Zillow.</a:t>
            </a:r>
          </a:p>
        </p:txBody>
      </p:sp>
      <p:sp>
        <p:nvSpPr>
          <p:cNvPr id="100" name="As a seller’s agent, my fiduciary responsibility is to the home seller.…"/>
          <p:cNvSpPr txBox="1"/>
          <p:nvPr/>
        </p:nvSpPr>
        <p:spPr>
          <a:xfrm>
            <a:off x="5792864" y="38526686"/>
            <a:ext cx="18589472" cy="135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lvl1pPr algn="ctr">
              <a:defRPr sz="1600" b="1">
                <a:solidFill>
                  <a:srgbClr val="598084"/>
                </a:solidFill>
                <a:latin typeface="+mn-lt"/>
                <a:ea typeface="+mn-ea"/>
                <a:cs typeface="+mn-cs"/>
                <a:sym typeface="Calibri"/>
              </a:defRPr>
            </a:lvl1pPr>
          </a:lstStyle>
          <a:p>
            <a:r>
              <a:rPr sz="6400"/>
              <a:t>Agent Contact Info / Website Here.</a:t>
            </a:r>
          </a:p>
        </p:txBody>
      </p:sp>
      <p:sp>
        <p:nvSpPr>
          <p:cNvPr id="101" name="As a seller’s agent, my fiduciary responsibility is to the home seller.…"/>
          <p:cNvSpPr txBox="1"/>
          <p:nvPr/>
        </p:nvSpPr>
        <p:spPr>
          <a:xfrm>
            <a:off x="763662" y="274282"/>
            <a:ext cx="2762700" cy="135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lvl1pPr>
              <a:defRPr sz="1600" b="1">
                <a:solidFill>
                  <a:srgbClr val="A5A1A9"/>
                </a:solidFill>
                <a:latin typeface="+mn-lt"/>
                <a:ea typeface="+mn-ea"/>
                <a:cs typeface="+mn-cs"/>
                <a:sym typeface="Calibri"/>
              </a:defRPr>
            </a:lvl1pPr>
          </a:lstStyle>
          <a:p>
            <a:r>
              <a:rPr sz="6400"/>
              <a:t>2021</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JANUARY-Newsletter-02.png" descr="JANUARY-Newsletter-02.png"/>
          <p:cNvPicPr>
            <a:picLocks noChangeAspect="1"/>
          </p:cNvPicPr>
          <p:nvPr/>
        </p:nvPicPr>
        <p:blipFill>
          <a:blip r:embed="rId2">
            <a:extLst/>
          </a:blip>
          <a:srcRect l="23" r="23"/>
          <a:stretch>
            <a:fillRect/>
          </a:stretch>
        </p:blipFill>
        <p:spPr>
          <a:xfrm>
            <a:off x="1212" y="0"/>
            <a:ext cx="31087176" cy="40233600"/>
          </a:xfrm>
          <a:prstGeom prst="rect">
            <a:avLst/>
          </a:prstGeom>
          <a:ln w="12700">
            <a:miter lim="400000"/>
          </a:ln>
        </p:spPr>
      </p:pic>
      <p:sp>
        <p:nvSpPr>
          <p:cNvPr id="104" name="TextBox 9"/>
          <p:cNvSpPr txBox="1"/>
          <p:nvPr/>
        </p:nvSpPr>
        <p:spPr>
          <a:xfrm>
            <a:off x="18418320" y="705304"/>
            <a:ext cx="13265992" cy="4956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lvl1pPr algn="ctr">
              <a:lnSpc>
                <a:spcPct val="107916"/>
              </a:lnSpc>
              <a:spcBef>
                <a:spcPts val="800"/>
              </a:spcBef>
              <a:defRPr sz="2300" b="1">
                <a:uFill>
                  <a:solidFill>
                    <a:srgbClr val="000000"/>
                  </a:solidFill>
                </a:uFill>
                <a:latin typeface="Georgia"/>
                <a:ea typeface="Georgia"/>
                <a:cs typeface="Georgia"/>
                <a:sym typeface="Georgia"/>
              </a:defRPr>
            </a:lvl1pPr>
          </a:lstStyle>
          <a:p>
            <a:r>
              <a:rPr sz="9200"/>
              <a:t>Simple Tricks for Organizing Your Garage</a:t>
            </a:r>
          </a:p>
        </p:txBody>
      </p:sp>
      <p:sp>
        <p:nvSpPr>
          <p:cNvPr id="105" name="TextBox 9"/>
          <p:cNvSpPr txBox="1"/>
          <p:nvPr/>
        </p:nvSpPr>
        <p:spPr>
          <a:xfrm>
            <a:off x="17288138" y="5977686"/>
            <a:ext cx="13265996" cy="21567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p>
            <a:pPr marL="1828800" indent="-914400" algn="just">
              <a:lnSpc>
                <a:spcPct val="107916"/>
              </a:lnSpc>
              <a:spcBef>
                <a:spcPts val="3200"/>
              </a:spcBef>
              <a:buSzPct val="100000"/>
              <a:buAutoNum type="arabicPeriod"/>
              <a:defRPr sz="1200">
                <a:uFill>
                  <a:solidFill>
                    <a:srgbClr val="000000"/>
                  </a:solidFill>
                </a:uFill>
                <a:latin typeface="Georgia"/>
                <a:ea typeface="Georgia"/>
                <a:cs typeface="Georgia"/>
                <a:sym typeface="Georgia"/>
              </a:defRPr>
            </a:pPr>
            <a:r>
              <a:rPr sz="4800"/>
              <a:t>Get rid of anything you don’t use. If you don’t have it, you don’t have to organize it!</a:t>
            </a:r>
          </a:p>
          <a:p>
            <a:pPr marL="1828800" indent="-914400" algn="just">
              <a:lnSpc>
                <a:spcPct val="107916"/>
              </a:lnSpc>
              <a:spcBef>
                <a:spcPts val="3200"/>
              </a:spcBef>
              <a:buSzPct val="100000"/>
              <a:buAutoNum type="arabicPeriod"/>
              <a:defRPr sz="1200">
                <a:uFill>
                  <a:solidFill>
                    <a:srgbClr val="000000"/>
                  </a:solidFill>
                </a:uFill>
                <a:latin typeface="Georgia"/>
                <a:ea typeface="Georgia"/>
                <a:cs typeface="Georgia"/>
                <a:sym typeface="Georgia"/>
              </a:defRPr>
            </a:pPr>
            <a:r>
              <a:rPr sz="4800"/>
              <a:t>Sort everything into groups. (i.e.: garden tools, sports equipment etc.) and store like-items together.</a:t>
            </a:r>
          </a:p>
          <a:p>
            <a:pPr marL="1828800" indent="-914400" algn="just">
              <a:lnSpc>
                <a:spcPct val="107916"/>
              </a:lnSpc>
              <a:spcBef>
                <a:spcPts val="3200"/>
              </a:spcBef>
              <a:buSzPct val="100000"/>
              <a:buAutoNum type="arabicPeriod"/>
              <a:defRPr sz="1200">
                <a:uFill>
                  <a:solidFill>
                    <a:srgbClr val="000000"/>
                  </a:solidFill>
                </a:uFill>
                <a:latin typeface="Georgia"/>
                <a:ea typeface="Georgia"/>
                <a:cs typeface="Georgia"/>
                <a:sym typeface="Georgia"/>
              </a:defRPr>
            </a:pPr>
            <a:r>
              <a:rPr sz="4800"/>
              <a:t>Use large, clear, stackable Rubbermaid containers with lids to store as much as you can. This keeps them together, clean, and protects them against rodents.</a:t>
            </a:r>
          </a:p>
          <a:p>
            <a:pPr marL="1828800" indent="-914400" algn="just">
              <a:lnSpc>
                <a:spcPct val="107916"/>
              </a:lnSpc>
              <a:spcBef>
                <a:spcPts val="3200"/>
              </a:spcBef>
              <a:buSzPct val="100000"/>
              <a:buAutoNum type="arabicPeriod"/>
              <a:defRPr sz="1200">
                <a:uFill>
                  <a:solidFill>
                    <a:srgbClr val="000000"/>
                  </a:solidFill>
                </a:uFill>
                <a:latin typeface="Georgia"/>
                <a:ea typeface="Georgia"/>
                <a:cs typeface="Georgia"/>
                <a:sym typeface="Georgia"/>
              </a:defRPr>
            </a:pPr>
            <a:r>
              <a:rPr sz="4800"/>
              <a:t>Organize strategically. Shelves get things off the floor while keeping them accessible.</a:t>
            </a:r>
          </a:p>
          <a:p>
            <a:pPr marL="1828800" indent="-914400" algn="just">
              <a:lnSpc>
                <a:spcPct val="107916"/>
              </a:lnSpc>
              <a:spcBef>
                <a:spcPts val="3200"/>
              </a:spcBef>
              <a:buSzPct val="100000"/>
              <a:buAutoNum type="arabicPeriod"/>
              <a:defRPr sz="1200">
                <a:uFill>
                  <a:solidFill>
                    <a:srgbClr val="000000"/>
                  </a:solidFill>
                </a:uFill>
                <a:latin typeface="Georgia"/>
                <a:ea typeface="Georgia"/>
                <a:cs typeface="Georgia"/>
                <a:sym typeface="Georgia"/>
              </a:defRPr>
            </a:pPr>
            <a:r>
              <a:rPr sz="4800"/>
              <a:t>Take advantage of ceiling space for ladders and seasonal things like Christmas trees and decorations. Make sure your ceiling storage system doesn’t interfere with garage door operation. </a:t>
            </a:r>
          </a:p>
          <a:p>
            <a:pPr marL="1828800" indent="-914400" algn="just">
              <a:lnSpc>
                <a:spcPct val="107916"/>
              </a:lnSpc>
              <a:spcBef>
                <a:spcPts val="3200"/>
              </a:spcBef>
              <a:buSzPct val="100000"/>
              <a:buAutoNum type="arabicPeriod"/>
              <a:defRPr sz="1200">
                <a:uFill>
                  <a:solidFill>
                    <a:srgbClr val="000000"/>
                  </a:solidFill>
                </a:uFill>
                <a:latin typeface="Georgia"/>
                <a:ea typeface="Georgia"/>
                <a:cs typeface="Georgia"/>
                <a:sym typeface="Georgia"/>
              </a:defRPr>
            </a:pPr>
            <a:r>
              <a:rPr sz="4800"/>
              <a:t>Keep safety in mind, locking chemicals and sharp tools away from kids, or finding another place for gasoline and propane, which are not safe to store in a garage. </a:t>
            </a:r>
          </a:p>
        </p:txBody>
      </p:sp>
      <p:sp>
        <p:nvSpPr>
          <p:cNvPr id="106" name="Prep Time: 5 minutes Cook Time: 15 minutes Total Time: 20 minutes Servings: 4"/>
          <p:cNvSpPr txBox="1"/>
          <p:nvPr/>
        </p:nvSpPr>
        <p:spPr>
          <a:xfrm>
            <a:off x="10602790" y="12458584"/>
            <a:ext cx="6561388" cy="3294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p>
            <a:pPr>
              <a:lnSpc>
                <a:spcPct val="107916"/>
              </a:lnSpc>
              <a:spcBef>
                <a:spcPts val="3200"/>
              </a:spcBef>
              <a:defRPr sz="1100">
                <a:uFill>
                  <a:solidFill>
                    <a:srgbClr val="000000"/>
                  </a:solidFill>
                </a:uFill>
                <a:latin typeface="Georgia"/>
                <a:ea typeface="Georgia"/>
                <a:cs typeface="Georgia"/>
                <a:sym typeface="Georgia"/>
              </a:defRPr>
            </a:pPr>
            <a:r>
              <a:rPr sz="4400"/>
              <a:t>Prep Time: 5 minutes</a:t>
            </a:r>
            <a:br>
              <a:rPr sz="4400"/>
            </a:br>
            <a:r>
              <a:rPr sz="4400"/>
              <a:t>Cook Time: 15 minutes</a:t>
            </a:r>
            <a:br>
              <a:rPr sz="4400"/>
            </a:br>
            <a:r>
              <a:rPr sz="4400"/>
              <a:t>Total Time: 20 minutes</a:t>
            </a:r>
            <a:br>
              <a:rPr sz="4400"/>
            </a:br>
            <a:r>
              <a:rPr sz="4400"/>
              <a:t>Servings: 4</a:t>
            </a:r>
          </a:p>
        </p:txBody>
      </p:sp>
      <p:sp>
        <p:nvSpPr>
          <p:cNvPr id="107" name="Ingredients:…"/>
          <p:cNvSpPr txBox="1"/>
          <p:nvPr/>
        </p:nvSpPr>
        <p:spPr>
          <a:xfrm>
            <a:off x="747588" y="12284246"/>
            <a:ext cx="15997288" cy="6630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p>
            <a:pPr>
              <a:lnSpc>
                <a:spcPct val="107916"/>
              </a:lnSpc>
              <a:spcBef>
                <a:spcPts val="3200"/>
              </a:spcBef>
              <a:defRPr sz="1100">
                <a:uFill>
                  <a:solidFill>
                    <a:srgbClr val="000000"/>
                  </a:solidFill>
                </a:uFill>
                <a:latin typeface="Georgia"/>
                <a:ea typeface="Georgia"/>
                <a:cs typeface="Georgia"/>
                <a:sym typeface="Georgia"/>
              </a:defRPr>
            </a:pPr>
            <a:r>
              <a:rPr sz="4400"/>
              <a:t>Ingredients:</a:t>
            </a:r>
          </a:p>
          <a:p>
            <a:pPr>
              <a:lnSpc>
                <a:spcPct val="107916"/>
              </a:lnSpc>
              <a:spcBef>
                <a:spcPts val="3200"/>
              </a:spcBef>
              <a:defRPr sz="1100">
                <a:uFill>
                  <a:solidFill>
                    <a:srgbClr val="000000"/>
                  </a:solidFill>
                </a:uFill>
                <a:latin typeface="Georgia"/>
                <a:ea typeface="Georgia"/>
                <a:cs typeface="Georgia"/>
                <a:sym typeface="Georgia"/>
              </a:defRPr>
            </a:pPr>
            <a:r>
              <a:rPr sz="4400"/>
              <a:t>200 g double cream brie</a:t>
            </a:r>
            <a:br>
              <a:rPr sz="4400"/>
            </a:br>
            <a:r>
              <a:rPr sz="4400"/>
              <a:t>3 Tbsp packed brown sugar</a:t>
            </a:r>
            <a:br>
              <a:rPr sz="4400"/>
            </a:br>
            <a:r>
              <a:rPr sz="4400"/>
              <a:t>3 Tbsp maple syrup</a:t>
            </a:r>
            <a:br>
              <a:rPr sz="4400"/>
            </a:br>
            <a:r>
              <a:rPr sz="4400"/>
              <a:t>1 Tbsp butter</a:t>
            </a:r>
            <a:br>
              <a:rPr sz="4400"/>
            </a:br>
            <a:r>
              <a:rPr sz="4400"/>
              <a:t>2 sprigs thyme or rosemary</a:t>
            </a:r>
            <a:br>
              <a:rPr sz="4400"/>
            </a:br>
            <a:r>
              <a:rPr sz="4400"/>
              <a:t>½ cup toasted walnuts or hazelnuts</a:t>
            </a:r>
            <a:br>
              <a:rPr sz="4400"/>
            </a:br>
            <a:r>
              <a:rPr sz="4400"/>
              <a:t>¼ cup dried cranberries or dried cherries</a:t>
            </a:r>
          </a:p>
        </p:txBody>
      </p:sp>
      <p:sp>
        <p:nvSpPr>
          <p:cNvPr id="108" name="Directions:…"/>
          <p:cNvSpPr txBox="1"/>
          <p:nvPr/>
        </p:nvSpPr>
        <p:spPr>
          <a:xfrm>
            <a:off x="747588" y="18780280"/>
            <a:ext cx="15997288" cy="111071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p>
            <a:pPr>
              <a:lnSpc>
                <a:spcPct val="107916"/>
              </a:lnSpc>
              <a:spcBef>
                <a:spcPts val="3200"/>
              </a:spcBef>
              <a:defRPr sz="1100" b="1">
                <a:uFill>
                  <a:solidFill>
                    <a:srgbClr val="000000"/>
                  </a:solidFill>
                </a:uFill>
                <a:latin typeface="Georgia"/>
                <a:ea typeface="Georgia"/>
                <a:cs typeface="Georgia"/>
                <a:sym typeface="Georgia"/>
              </a:defRPr>
            </a:pPr>
            <a:r>
              <a:rPr sz="4400"/>
              <a:t>Directions:</a:t>
            </a:r>
          </a:p>
          <a:p>
            <a:pPr>
              <a:lnSpc>
                <a:spcPct val="107916"/>
              </a:lnSpc>
              <a:spcBef>
                <a:spcPts val="3200"/>
              </a:spcBef>
              <a:defRPr sz="1100">
                <a:uFill>
                  <a:solidFill>
                    <a:srgbClr val="000000"/>
                  </a:solidFill>
                </a:uFill>
                <a:latin typeface="Georgia"/>
                <a:ea typeface="Georgia"/>
                <a:cs typeface="Georgia"/>
                <a:sym typeface="Georgia"/>
              </a:defRPr>
            </a:pPr>
            <a:r>
              <a:rPr sz="4400"/>
              <a:t>1. Preheat the oven to 375°F (190°C). Place the brie in a small oven-safe skillet or a parchment paper-lined baking tray. Score the top with a paring knife for the cheese to quickly warm. Bake until softened and slightly puffed all around about 15 minutes.</a:t>
            </a:r>
          </a:p>
          <a:p>
            <a:pPr>
              <a:lnSpc>
                <a:spcPct val="107916"/>
              </a:lnSpc>
              <a:spcBef>
                <a:spcPts val="3200"/>
              </a:spcBef>
              <a:defRPr sz="1100">
                <a:uFill>
                  <a:solidFill>
                    <a:srgbClr val="000000"/>
                  </a:solidFill>
                </a:uFill>
                <a:latin typeface="Georgia"/>
                <a:ea typeface="Georgia"/>
                <a:cs typeface="Georgia"/>
                <a:sym typeface="Georgia"/>
              </a:defRPr>
            </a:pPr>
            <a:r>
              <a:rPr sz="4400"/>
              <a:t>2. While the brie is in the oven, make the topping: combine the brown sugar, maple syrup, butter and thyme in a small saucepan over medium heat. Bring to a low boil; cook, stirring until brown sugar is dissolved, about 1 minute. Stir in nuts and dried cranberries.</a:t>
            </a:r>
          </a:p>
          <a:p>
            <a:pPr>
              <a:lnSpc>
                <a:spcPct val="107916"/>
              </a:lnSpc>
              <a:spcBef>
                <a:spcPts val="3200"/>
              </a:spcBef>
              <a:defRPr sz="1100">
                <a:uFill>
                  <a:solidFill>
                    <a:srgbClr val="000000"/>
                  </a:solidFill>
                </a:uFill>
                <a:latin typeface="Georgia"/>
                <a:ea typeface="Georgia"/>
                <a:cs typeface="Georgia"/>
                <a:sym typeface="Georgia"/>
              </a:defRPr>
            </a:pPr>
            <a:r>
              <a:rPr sz="4400"/>
              <a:t>3. Immediately top warm brie with hot pecan cranberry mixture and serve with crackers and fresh fruit if desired.</a:t>
            </a:r>
          </a:p>
        </p:txBody>
      </p:sp>
      <p:sp>
        <p:nvSpPr>
          <p:cNvPr id="109" name="Tip: If using a heat-safe small skillet or ceramic dish, the brie will stay warm for up to 15 minutes. It can also be reheated in the microwave until warm, about 30 seconds. If you’re a fan of toasted nuts, feel free to toast them before adding to the br"/>
          <p:cNvSpPr txBox="1"/>
          <p:nvPr/>
        </p:nvSpPr>
        <p:spPr>
          <a:xfrm>
            <a:off x="891944" y="29378396"/>
            <a:ext cx="15708576" cy="4757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lvl1pPr>
              <a:lnSpc>
                <a:spcPct val="107916"/>
              </a:lnSpc>
              <a:spcBef>
                <a:spcPts val="800"/>
              </a:spcBef>
              <a:defRPr sz="1100" i="1">
                <a:uFill>
                  <a:solidFill>
                    <a:srgbClr val="000000"/>
                  </a:solidFill>
                </a:uFill>
                <a:latin typeface="Georgia"/>
                <a:ea typeface="Georgia"/>
                <a:cs typeface="Georgia"/>
                <a:sym typeface="Georgia"/>
              </a:defRPr>
            </a:lvl1pPr>
          </a:lstStyle>
          <a:p>
            <a:r>
              <a:rPr sz="4400"/>
              <a:t>Tip: If using a heat-safe small skillet or ceramic dish, the brie will stay warm for up to 15 minutes. It can also be reheated in the microwave until warm, about 30 seconds. If you’re a fan of toasted nuts, feel free to toast them before adding to the brown sugar mixture. Do so over medium heat, stirring until lightly browned, 3-5 minutes.</a:t>
            </a:r>
          </a:p>
        </p:txBody>
      </p:sp>
      <p:sp>
        <p:nvSpPr>
          <p:cNvPr id="110" name="As a seller’s agent, my fiduciary responsibility is to the home seller.…"/>
          <p:cNvSpPr txBox="1"/>
          <p:nvPr/>
        </p:nvSpPr>
        <p:spPr>
          <a:xfrm>
            <a:off x="6250064" y="37510684"/>
            <a:ext cx="18589472" cy="135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lvl1pPr algn="ctr">
              <a:defRPr sz="1600" b="1">
                <a:solidFill>
                  <a:srgbClr val="598084"/>
                </a:solidFill>
                <a:latin typeface="+mn-lt"/>
                <a:ea typeface="+mn-ea"/>
                <a:cs typeface="+mn-cs"/>
                <a:sym typeface="Calibri"/>
              </a:defRPr>
            </a:lvl1pPr>
          </a:lstStyle>
          <a:p>
            <a:r>
              <a:rPr sz="6400"/>
              <a:t>Agent Contact Info / Photo / Website Here.</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673</Words>
  <Application>Microsoft Office PowerPoint</Application>
  <PresentationFormat>Custom</PresentationFormat>
  <Paragraphs>29</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Georgia</vt:lpstr>
      <vt:lpstr>Helvetica</vt:lpstr>
      <vt:lpstr>Symbol</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cp:revision>
  <dcterms:modified xsi:type="dcterms:W3CDTF">2022-01-04T17:51:40Z</dcterms:modified>
</cp:coreProperties>
</file>