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31089600" cy="40233600"/>
  <p:notesSz cx="6858000" cy="9144000"/>
  <p:defaultTextStyle>
    <a:defPPr marL="0" marR="0" indent="0" algn="l" defTabSz="3657600" rtl="0" fontAlgn="auto" latinLnBrk="1"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3236"/>
    <a:srgbClr val="78A6B0"/>
    <a:srgbClr val="5F9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 d="100"/>
          <a:sy n="13" d="100"/>
        </p:scale>
        <p:origin x="-2010" y="-108"/>
      </p:cViewPr>
      <p:guideLst>
        <p:guide orient="horz" pos="12672"/>
        <p:guide pos="9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2103438" y="685800"/>
            <a:ext cx="2651125"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10530475"/>
      </p:ext>
    </p:extLst>
  </p:cSld>
  <p:clrMap bg1="lt1" tx1="dk1" bg2="lt2" tx2="dk2" accent1="accent1" accent2="accent2" accent3="accent3" accent4="accent4" accent5="accent5" accent6="accent6" hlink="hlink" folHlink="folHlink"/>
  <p:notesStyle>
    <a:lvl1pPr defTabSz="1828800" latinLnBrk="0">
      <a:defRPr sz="4800">
        <a:latin typeface="+mn-lt"/>
        <a:ea typeface="+mn-ea"/>
        <a:cs typeface="+mn-cs"/>
        <a:sym typeface="Calibri"/>
      </a:defRPr>
    </a:lvl1pPr>
    <a:lvl2pPr indent="914400" defTabSz="1828800" latinLnBrk="0">
      <a:defRPr sz="4800">
        <a:latin typeface="+mn-lt"/>
        <a:ea typeface="+mn-ea"/>
        <a:cs typeface="+mn-cs"/>
        <a:sym typeface="Calibri"/>
      </a:defRPr>
    </a:lvl2pPr>
    <a:lvl3pPr indent="1828800" defTabSz="1828800" latinLnBrk="0">
      <a:defRPr sz="4800">
        <a:latin typeface="+mn-lt"/>
        <a:ea typeface="+mn-ea"/>
        <a:cs typeface="+mn-cs"/>
        <a:sym typeface="Calibri"/>
      </a:defRPr>
    </a:lvl3pPr>
    <a:lvl4pPr indent="2743200" defTabSz="1828800" latinLnBrk="0">
      <a:defRPr sz="4800">
        <a:latin typeface="+mn-lt"/>
        <a:ea typeface="+mn-ea"/>
        <a:cs typeface="+mn-cs"/>
        <a:sym typeface="Calibri"/>
      </a:defRPr>
    </a:lvl4pPr>
    <a:lvl5pPr indent="3657600" defTabSz="1828800" latinLnBrk="0">
      <a:defRPr sz="4800">
        <a:latin typeface="+mn-lt"/>
        <a:ea typeface="+mn-ea"/>
        <a:cs typeface="+mn-cs"/>
        <a:sym typeface="Calibri"/>
      </a:defRPr>
    </a:lvl5pPr>
    <a:lvl6pPr indent="4572000" defTabSz="1828800" latinLnBrk="0">
      <a:defRPr sz="4800">
        <a:latin typeface="+mn-lt"/>
        <a:ea typeface="+mn-ea"/>
        <a:cs typeface="+mn-cs"/>
        <a:sym typeface="Calibri"/>
      </a:defRPr>
    </a:lvl6pPr>
    <a:lvl7pPr indent="5486400" defTabSz="1828800" latinLnBrk="0">
      <a:defRPr sz="4800">
        <a:latin typeface="+mn-lt"/>
        <a:ea typeface="+mn-ea"/>
        <a:cs typeface="+mn-cs"/>
        <a:sym typeface="Calibri"/>
      </a:defRPr>
    </a:lvl7pPr>
    <a:lvl8pPr indent="6400800" defTabSz="1828800" latinLnBrk="0">
      <a:defRPr sz="4800">
        <a:latin typeface="+mn-lt"/>
        <a:ea typeface="+mn-ea"/>
        <a:cs typeface="+mn-cs"/>
        <a:sym typeface="Calibri"/>
      </a:defRPr>
    </a:lvl8pPr>
    <a:lvl9pPr indent="7315200" defTabSz="1828800" latinLnBrk="0">
      <a:defRPr sz="48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331722" y="6584534"/>
            <a:ext cx="26426164" cy="14007260"/>
          </a:xfrm>
          <a:prstGeom prst="rect">
            <a:avLst/>
          </a:prstGeom>
        </p:spPr>
        <p:txBody>
          <a:bodyPr anchor="b"/>
          <a:lstStyle>
            <a:lvl1pPr algn="ctr">
              <a:defRPr sz="20400"/>
            </a:lvl1pPr>
          </a:lstStyle>
          <a:p>
            <a:r>
              <a:t>Title Text</a:t>
            </a:r>
          </a:p>
        </p:txBody>
      </p:sp>
      <p:sp>
        <p:nvSpPr>
          <p:cNvPr id="12" name="Body Level One…"/>
          <p:cNvSpPr txBox="1">
            <a:spLocks noGrp="1"/>
          </p:cNvSpPr>
          <p:nvPr>
            <p:ph type="body" sz="quarter" idx="1"/>
          </p:nvPr>
        </p:nvSpPr>
        <p:spPr>
          <a:xfrm>
            <a:off x="3886200" y="21131958"/>
            <a:ext cx="23317200" cy="9713812"/>
          </a:xfrm>
          <a:prstGeom prst="rect">
            <a:avLst/>
          </a:prstGeom>
        </p:spPr>
        <p:txBody>
          <a:bodyPr/>
          <a:lstStyle>
            <a:lvl1pPr marL="0" indent="0" algn="ctr">
              <a:buSzTx/>
              <a:buFontTx/>
              <a:buNone/>
              <a:defRPr sz="8000"/>
            </a:lvl1pPr>
            <a:lvl2pPr marL="0" indent="0" algn="ctr">
              <a:buSzTx/>
              <a:buFontTx/>
              <a:buNone/>
              <a:defRPr sz="8000"/>
            </a:lvl2pPr>
            <a:lvl3pPr marL="0" indent="0" algn="ctr">
              <a:buSzTx/>
              <a:buFontTx/>
              <a:buNone/>
              <a:defRPr sz="8000"/>
            </a:lvl3pPr>
            <a:lvl4pPr marL="0" indent="0" algn="ctr">
              <a:buSzTx/>
              <a:buFontTx/>
              <a:buNone/>
              <a:defRPr sz="8000"/>
            </a:lvl4pPr>
            <a:lvl5pPr marL="0" indent="0" algn="ctr">
              <a:buSzTx/>
              <a:buFontTx/>
              <a:buNone/>
              <a:defRPr sz="8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121218" y="10030472"/>
            <a:ext cx="26814788" cy="16736064"/>
          </a:xfrm>
          <a:prstGeom prst="rect">
            <a:avLst/>
          </a:prstGeom>
        </p:spPr>
        <p:txBody>
          <a:bodyPr anchor="b"/>
          <a:lstStyle>
            <a:lvl1pPr>
              <a:defRPr sz="20400"/>
            </a:lvl1pPr>
          </a:lstStyle>
          <a:p>
            <a:r>
              <a:t>Title Text</a:t>
            </a:r>
          </a:p>
        </p:txBody>
      </p:sp>
      <p:sp>
        <p:nvSpPr>
          <p:cNvPr id="30" name="Body Level One…"/>
          <p:cNvSpPr txBox="1">
            <a:spLocks noGrp="1"/>
          </p:cNvSpPr>
          <p:nvPr>
            <p:ph type="body" sz="quarter" idx="1"/>
          </p:nvPr>
        </p:nvSpPr>
        <p:spPr>
          <a:xfrm>
            <a:off x="2121218" y="26924852"/>
            <a:ext cx="26814788" cy="8801104"/>
          </a:xfrm>
          <a:prstGeom prst="rect">
            <a:avLst/>
          </a:prstGeom>
        </p:spPr>
        <p:txBody>
          <a:bodyPr/>
          <a:lstStyle>
            <a:lvl1pPr marL="0" indent="0">
              <a:buSzTx/>
              <a:buFontTx/>
              <a:buNone/>
              <a:defRPr sz="8000"/>
            </a:lvl1pPr>
            <a:lvl2pPr marL="0" indent="0">
              <a:buSzTx/>
              <a:buFontTx/>
              <a:buNone/>
              <a:defRPr sz="8000"/>
            </a:lvl2pPr>
            <a:lvl3pPr marL="0" indent="0">
              <a:buSzTx/>
              <a:buFontTx/>
              <a:buNone/>
              <a:defRPr sz="8000"/>
            </a:lvl3pPr>
            <a:lvl4pPr marL="0" indent="0">
              <a:buSzTx/>
              <a:buFontTx/>
              <a:buNone/>
              <a:defRPr sz="8000"/>
            </a:lvl4pPr>
            <a:lvl5pPr marL="0" indent="0">
              <a:buSzTx/>
              <a:buFontTx/>
              <a:buNone/>
              <a:defRPr sz="8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137406" y="10710336"/>
            <a:ext cx="13213092" cy="2552785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2141452" y="2142078"/>
            <a:ext cx="26814792" cy="7776644"/>
          </a:xfrm>
          <a:prstGeom prst="rect">
            <a:avLst/>
          </a:prstGeom>
        </p:spPr>
        <p:txBody>
          <a:bodyPr/>
          <a:lstStyle/>
          <a:p>
            <a:r>
              <a:t>Title Text</a:t>
            </a:r>
          </a:p>
        </p:txBody>
      </p:sp>
      <p:sp>
        <p:nvSpPr>
          <p:cNvPr id="48" name="Body Level One…"/>
          <p:cNvSpPr txBox="1">
            <a:spLocks noGrp="1"/>
          </p:cNvSpPr>
          <p:nvPr>
            <p:ph type="body" sz="quarter" idx="1"/>
          </p:nvPr>
        </p:nvSpPr>
        <p:spPr>
          <a:xfrm>
            <a:off x="2141466" y="9862824"/>
            <a:ext cx="13152356" cy="4833624"/>
          </a:xfrm>
          <a:prstGeom prst="rect">
            <a:avLst/>
          </a:prstGeom>
        </p:spPr>
        <p:txBody>
          <a:bodyPr anchor="b"/>
          <a:lstStyle>
            <a:lvl1pPr marL="0" indent="0">
              <a:buSzTx/>
              <a:buFontTx/>
              <a:buNone/>
              <a:defRPr sz="8000" b="1"/>
            </a:lvl1pPr>
            <a:lvl2pPr marL="0" indent="0">
              <a:buSzTx/>
              <a:buFontTx/>
              <a:buNone/>
              <a:defRPr sz="8000" b="1"/>
            </a:lvl2pPr>
            <a:lvl3pPr marL="0" indent="0">
              <a:buSzTx/>
              <a:buFontTx/>
              <a:buNone/>
              <a:defRPr sz="8000" b="1"/>
            </a:lvl3pPr>
            <a:lvl4pPr marL="0" indent="0">
              <a:buSzTx/>
              <a:buFontTx/>
              <a:buNone/>
              <a:defRPr sz="8000" b="1"/>
            </a:lvl4pPr>
            <a:lvl5pPr marL="0" indent="0">
              <a:buSzTx/>
              <a:buFontTx/>
              <a:buNone/>
              <a:defRPr sz="80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5739114" y="9862824"/>
            <a:ext cx="13217132" cy="483362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141452" y="2682236"/>
            <a:ext cx="10027216" cy="9387848"/>
          </a:xfrm>
          <a:prstGeom prst="rect">
            <a:avLst/>
          </a:prstGeom>
        </p:spPr>
        <p:txBody>
          <a:bodyPr anchor="b"/>
          <a:lstStyle>
            <a:lvl1pPr>
              <a:defRPr sz="10800"/>
            </a:lvl1pPr>
          </a:lstStyle>
          <a:p>
            <a:r>
              <a:t>Title Text</a:t>
            </a:r>
          </a:p>
        </p:txBody>
      </p:sp>
      <p:sp>
        <p:nvSpPr>
          <p:cNvPr id="73" name="Body Level One…"/>
          <p:cNvSpPr txBox="1">
            <a:spLocks noGrp="1"/>
          </p:cNvSpPr>
          <p:nvPr>
            <p:ph type="body" sz="half" idx="1"/>
          </p:nvPr>
        </p:nvSpPr>
        <p:spPr>
          <a:xfrm>
            <a:off x="13217130" y="5792904"/>
            <a:ext cx="15739116" cy="28591936"/>
          </a:xfrm>
          <a:prstGeom prst="rect">
            <a:avLst/>
          </a:prstGeom>
        </p:spPr>
        <p:txBody>
          <a:bodyPr/>
          <a:lstStyle>
            <a:lvl1pPr>
              <a:defRPr sz="10800"/>
            </a:lvl1pPr>
            <a:lvl2pPr marL="2466892" indent="-912412">
              <a:defRPr sz="10800"/>
            </a:lvl2pPr>
            <a:lvl3pPr marL="4158228" indent="-1049272">
              <a:defRPr sz="10800"/>
            </a:lvl3pPr>
            <a:lvl4pPr marL="5897876" indent="-1234436">
              <a:defRPr sz="10800"/>
            </a:lvl4pPr>
            <a:lvl5pPr marL="7452352" indent="-1234440">
              <a:defRPr sz="108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2141452" y="12070082"/>
            <a:ext cx="10027216" cy="22361324"/>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141452" y="2682236"/>
            <a:ext cx="10027216" cy="9387848"/>
          </a:xfrm>
          <a:prstGeom prst="rect">
            <a:avLst/>
          </a:prstGeom>
        </p:spPr>
        <p:txBody>
          <a:bodyPr anchor="b"/>
          <a:lstStyle>
            <a:lvl1pPr>
              <a:defRPr sz="10800"/>
            </a:lvl1pPr>
          </a:lstStyle>
          <a:p>
            <a:r>
              <a:t>Title Text</a:t>
            </a:r>
          </a:p>
        </p:txBody>
      </p:sp>
      <p:sp>
        <p:nvSpPr>
          <p:cNvPr id="83" name="Picture Placeholder 2"/>
          <p:cNvSpPr>
            <a:spLocks noGrp="1"/>
          </p:cNvSpPr>
          <p:nvPr>
            <p:ph type="pic" sz="half" idx="21"/>
          </p:nvPr>
        </p:nvSpPr>
        <p:spPr>
          <a:xfrm>
            <a:off x="13217130" y="5792904"/>
            <a:ext cx="15739116" cy="28591936"/>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2141452" y="12070082"/>
            <a:ext cx="10027216" cy="22361324"/>
          </a:xfrm>
          <a:prstGeom prst="rect">
            <a:avLst/>
          </a:prstGeom>
        </p:spPr>
        <p:txBody>
          <a:bodyPr/>
          <a:lstStyle>
            <a:lvl1pPr marL="0" indent="0">
              <a:buSzTx/>
              <a:buFontTx/>
              <a:buNone/>
              <a:defRPr sz="5200"/>
            </a:lvl1pPr>
            <a:lvl2pPr marL="0" indent="0">
              <a:buSzTx/>
              <a:buFontTx/>
              <a:buNone/>
              <a:defRPr sz="5200"/>
            </a:lvl2pPr>
            <a:lvl3pPr marL="0" indent="0">
              <a:buSzTx/>
              <a:buFontTx/>
              <a:buNone/>
              <a:defRPr sz="5200"/>
            </a:lvl3pPr>
            <a:lvl4pPr marL="0" indent="0">
              <a:buSzTx/>
              <a:buFontTx/>
              <a:buNone/>
              <a:defRPr sz="5200"/>
            </a:lvl4pPr>
            <a:lvl5pPr marL="0" indent="0">
              <a:buSzTx/>
              <a:buFontTx/>
              <a:buNone/>
              <a:defRPr sz="5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137404" y="2142078"/>
            <a:ext cx="26814792" cy="7776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2137404" y="10710336"/>
            <a:ext cx="26814792" cy="25527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8258742" y="38007687"/>
            <a:ext cx="693456" cy="707882"/>
          </a:xfrm>
          <a:prstGeom prst="rect">
            <a:avLst/>
          </a:prstGeom>
          <a:ln w="12700">
            <a:miter lim="400000"/>
          </a:ln>
        </p:spPr>
        <p:txBody>
          <a:bodyPr wrap="none" lIns="45718" tIns="45718" rIns="45718" bIns="45718" anchor="ctr">
            <a:spAutoFit/>
          </a:bodyPr>
          <a:lstStyle>
            <a:lvl1pPr algn="r">
              <a:defRPr sz="40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1pPr>
      <a:lvl2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2pPr>
      <a:lvl3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3pPr>
      <a:lvl4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4pPr>
      <a:lvl5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5pPr>
      <a:lvl6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6pPr>
      <a:lvl7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7pPr>
      <a:lvl8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8pPr>
      <a:lvl9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9pPr>
    </p:titleStyle>
    <p:bodyStyle>
      <a:lvl1pPr marL="777240" marR="0" indent="-777240"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1pPr>
      <a:lvl2pPr marL="2448304" marR="0" indent="-89382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2pPr>
      <a:lvl3pPr marL="4160520" marR="0" indent="-1051560"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3pPr>
      <a:lvl4pPr marL="585520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4pPr>
      <a:lvl5pPr marL="740968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5pPr>
      <a:lvl6pPr marL="8964168" marR="0" indent="-1191768"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6pPr>
      <a:lvl7pPr marL="10518644" marR="0" indent="-1191768"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7pPr>
      <a:lvl8pPr marL="1207312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8pPr>
      <a:lvl9pPr marL="1362760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9pPr>
    </p:bodyStyle>
    <p:otherStyle>
      <a:lvl1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5" y="0"/>
            <a:ext cx="31080457" cy="40233600"/>
          </a:xfrm>
          <a:prstGeom prst="rect">
            <a:avLst/>
          </a:prstGeom>
        </p:spPr>
      </p:pic>
      <p:pic>
        <p:nvPicPr>
          <p:cNvPr id="95" name="PA-horizontal-white-01.png" descr="PA-horizontal-white-01.png"/>
          <p:cNvPicPr>
            <a:picLocks noChangeAspect="1"/>
          </p:cNvPicPr>
          <p:nvPr/>
        </p:nvPicPr>
        <p:blipFill>
          <a:blip r:embed="rId3"/>
          <a:srcRect t="18827" b="18827"/>
          <a:stretch>
            <a:fillRect/>
          </a:stretch>
        </p:blipFill>
        <p:spPr>
          <a:xfrm>
            <a:off x="23945610" y="1270816"/>
            <a:ext cx="6648236" cy="1517280"/>
          </a:xfrm>
          <a:prstGeom prst="rect">
            <a:avLst/>
          </a:prstGeom>
          <a:ln w="12700">
            <a:miter lim="400000"/>
          </a:ln>
        </p:spPr>
      </p:pic>
      <p:sp>
        <p:nvSpPr>
          <p:cNvPr id="96" name="TextBox 9"/>
          <p:cNvSpPr txBox="1"/>
          <p:nvPr/>
        </p:nvSpPr>
        <p:spPr>
          <a:xfrm>
            <a:off x="1352156" y="25193874"/>
            <a:ext cx="27470888" cy="1415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lvl1pPr>
              <a:defRPr sz="1700" b="1">
                <a:solidFill>
                  <a:srgbClr val="FFFFFF"/>
                </a:solidFill>
                <a:latin typeface="Georgia"/>
                <a:ea typeface="Georgia"/>
                <a:cs typeface="Georgia"/>
                <a:sym typeface="Georgia"/>
              </a:defRPr>
            </a:lvl1pPr>
          </a:lstStyle>
          <a:p>
            <a:r>
              <a:rPr sz="6800"/>
              <a:t>Heat it Up</a:t>
            </a:r>
          </a:p>
        </p:txBody>
      </p:sp>
      <p:sp>
        <p:nvSpPr>
          <p:cNvPr id="97" name="TextBox 9"/>
          <p:cNvSpPr txBox="1"/>
          <p:nvPr/>
        </p:nvSpPr>
        <p:spPr>
          <a:xfrm>
            <a:off x="1099464" y="22653874"/>
            <a:ext cx="28890672" cy="6774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algn="just">
              <a:lnSpc>
                <a:spcPct val="107916"/>
              </a:lnSpc>
              <a:spcBef>
                <a:spcPts val="3200"/>
              </a:spcBef>
              <a:defRPr sz="1100">
                <a:uFill>
                  <a:solidFill>
                    <a:srgbClr val="000000"/>
                  </a:solidFill>
                </a:uFill>
                <a:latin typeface="Georgia"/>
                <a:ea typeface="Georgia"/>
                <a:cs typeface="Georgia"/>
                <a:sym typeface="Georgia"/>
              </a:defRPr>
            </a:pPr>
            <a:r>
              <a:rPr lang="es-ES" sz="4200" dirty="0"/>
              <a:t>Así es, los colores con los que pintes tu casa pueden hacerte ganar más dinero a la hora de venderla... ¡hasta 5000 dólares o más! Según un informe realizado por </a:t>
            </a:r>
            <a:r>
              <a:rPr lang="es-ES" sz="4200" dirty="0" err="1"/>
              <a:t>Zillow</a:t>
            </a:r>
            <a:r>
              <a:rPr lang="es-ES" sz="4200" dirty="0"/>
              <a:t>, los colores de sus paredes son realmente importantes cuando se trata de obtener el máximo por su casa.</a:t>
            </a:r>
          </a:p>
          <a:p>
            <a:pPr algn="just">
              <a:lnSpc>
                <a:spcPct val="107916"/>
              </a:lnSpc>
              <a:spcBef>
                <a:spcPts val="3200"/>
              </a:spcBef>
              <a:defRPr sz="1100">
                <a:uFill>
                  <a:solidFill>
                    <a:srgbClr val="000000"/>
                  </a:solidFill>
                </a:uFill>
                <a:latin typeface="Georgia"/>
                <a:ea typeface="Georgia"/>
                <a:cs typeface="Georgia"/>
                <a:sym typeface="Georgia"/>
              </a:defRPr>
            </a:pPr>
            <a:r>
              <a:rPr lang="es-ES" sz="4200" dirty="0"/>
              <a:t>Un análisis del color de la pintura de </a:t>
            </a:r>
            <a:r>
              <a:rPr lang="es-ES" sz="4200" dirty="0" err="1"/>
              <a:t>Zillow</a:t>
            </a:r>
            <a:r>
              <a:rPr lang="es-ES" sz="4200" dirty="0"/>
              <a:t> examinó más de 32.000 fotos de casas vendidas en todo el país para ver cómo ciertos colores de pintura impactaron en su precio de venta en comparación con casas similares con paredes blancas. </a:t>
            </a:r>
          </a:p>
          <a:p>
            <a:pPr algn="just">
              <a:lnSpc>
                <a:spcPct val="107916"/>
              </a:lnSpc>
              <a:spcBef>
                <a:spcPts val="3200"/>
              </a:spcBef>
              <a:defRPr sz="1100">
                <a:uFill>
                  <a:solidFill>
                    <a:srgbClr val="000000"/>
                  </a:solidFill>
                </a:uFill>
                <a:latin typeface="Georgia"/>
                <a:ea typeface="Georgia"/>
                <a:cs typeface="Georgia"/>
                <a:sym typeface="Georgia"/>
              </a:defRPr>
            </a:pPr>
            <a:r>
              <a:rPr lang="es-ES" sz="4200" dirty="0"/>
              <a:t>Determinaron que los colores neutros fríos son, con diferencia, los más populares en todo el hogar en la actualidad, así que vamos a ir habitación por habitación para ver qué color es el más potente:</a:t>
            </a:r>
            <a:endParaRPr sz="4200" dirty="0"/>
          </a:p>
        </p:txBody>
      </p:sp>
      <p:sp>
        <p:nvSpPr>
          <p:cNvPr id="98" name="Small spaces like bathrooms doing best with pale blue, periwinkle, or greys averaged over $5000 more. Grey-green was another color that does very well in the bathroom.…"/>
          <p:cNvSpPr txBox="1"/>
          <p:nvPr/>
        </p:nvSpPr>
        <p:spPr>
          <a:xfrm>
            <a:off x="322240" y="29196670"/>
            <a:ext cx="14927904" cy="8502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lang="es-ES" sz="4400" dirty="0"/>
              <a:t>Los espacios pequeños, como los cuartos de baño, funcionan mejor con el azul pálido, el bígaro o los grises. El verde grisáceo es otro color que funciona muy bien en el baño. </a:t>
            </a:r>
          </a:p>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lang="es-ES" sz="4400" dirty="0"/>
              <a:t>Las cocinas equipadas con tonos grises y azules suaves pueden aportar 1809 dólares o más. </a:t>
            </a:r>
          </a:p>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lang="es-ES" sz="4400" dirty="0"/>
              <a:t>Las salas de estar son las que mejor funcionan con marrones cálidos, avena, topo pálido o gris, con lo que se obtienen 1926 dólares más. Lo siento, amigos, ¡el verde lima está descartado!</a:t>
            </a:r>
            <a:endParaRPr sz="4400" dirty="0"/>
          </a:p>
        </p:txBody>
      </p:sp>
      <p:sp>
        <p:nvSpPr>
          <p:cNvPr id="99" name="Dining rooms, surprisingly, do best with dark slate-blue colors and bring an extra $1926 or more.…"/>
          <p:cNvSpPr txBox="1"/>
          <p:nvPr/>
        </p:nvSpPr>
        <p:spPr>
          <a:xfrm>
            <a:off x="14925056" y="29196668"/>
            <a:ext cx="14927904" cy="9644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lang="es-ES" sz="4400" dirty="0"/>
              <a:t>Los comedores, sorprendentemente, son los que mejor funcionan con colores azul pizarra oscuros y aportan un extra de 1926 dólares o más. </a:t>
            </a:r>
          </a:p>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lang="es-ES" sz="4400" dirty="0"/>
              <a:t>Los dormitorios pintados en azul cerúleo o cadete pueden aportar más de 1.800 dólares.</a:t>
            </a:r>
          </a:p>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lang="es-ES" sz="4400" dirty="0"/>
              <a:t>Los exteriores en una mezcla de gris y beige, llamada "</a:t>
            </a:r>
            <a:r>
              <a:rPr lang="es-ES" sz="4400" dirty="0" err="1"/>
              <a:t>Greige</a:t>
            </a:r>
            <a:r>
              <a:rPr lang="es-ES" sz="4400" dirty="0"/>
              <a:t>", pueden suponer 3496 dólares más que las casas con el típico estuco marrón medio o bronceado. </a:t>
            </a:r>
          </a:p>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lang="es-ES" sz="4400" dirty="0"/>
              <a:t>Sorprendentemente, una puerta azul marino puede suponer más de 1.500 dólares, según </a:t>
            </a:r>
            <a:r>
              <a:rPr lang="es-ES" sz="4400" dirty="0" err="1"/>
              <a:t>Zillow</a:t>
            </a:r>
            <a:r>
              <a:rPr lang="es-ES" sz="4400" dirty="0"/>
              <a:t>.</a:t>
            </a:r>
            <a:endParaRPr sz="4400" dirty="0"/>
          </a:p>
        </p:txBody>
      </p:sp>
      <p:sp>
        <p:nvSpPr>
          <p:cNvPr id="100" name="As a seller’s agent, my fiduciary responsibility is to the home seller.…"/>
          <p:cNvSpPr txBox="1"/>
          <p:nvPr/>
        </p:nvSpPr>
        <p:spPr>
          <a:xfrm>
            <a:off x="5792864" y="38526684"/>
            <a:ext cx="18589472" cy="13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lvl1pPr algn="ctr">
              <a:defRPr sz="1600" b="1">
                <a:solidFill>
                  <a:srgbClr val="598084"/>
                </a:solidFill>
                <a:latin typeface="+mn-lt"/>
                <a:ea typeface="+mn-ea"/>
                <a:cs typeface="+mn-cs"/>
                <a:sym typeface="Calibri"/>
              </a:defRPr>
            </a:lvl1pPr>
          </a:lstStyle>
          <a:p>
            <a:r>
              <a:rPr lang="es-ES" sz="6400" dirty="0"/>
              <a:t>Información de contacto del agente / sitio web aquí.</a:t>
            </a:r>
            <a:endParaRPr sz="6400" dirty="0"/>
          </a:p>
        </p:txBody>
      </p:sp>
      <p:sp>
        <p:nvSpPr>
          <p:cNvPr id="101" name="As a seller’s agent, my fiduciary responsibility is to the home seller.…"/>
          <p:cNvSpPr txBox="1"/>
          <p:nvPr/>
        </p:nvSpPr>
        <p:spPr>
          <a:xfrm>
            <a:off x="763662" y="274282"/>
            <a:ext cx="2762700" cy="13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lvl1pPr>
              <a:defRPr sz="1600" b="1">
                <a:solidFill>
                  <a:srgbClr val="A5A1A9"/>
                </a:solidFill>
                <a:latin typeface="+mn-lt"/>
                <a:ea typeface="+mn-ea"/>
                <a:cs typeface="+mn-cs"/>
                <a:sym typeface="Calibri"/>
              </a:defRPr>
            </a:lvl1pPr>
          </a:lstStyle>
          <a:p>
            <a:r>
              <a:rPr sz="6400"/>
              <a:t>2021</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1080457" cy="40233600"/>
          </a:xfrm>
          <a:prstGeom prst="rect">
            <a:avLst/>
          </a:prstGeom>
        </p:spPr>
      </p:pic>
      <p:sp>
        <p:nvSpPr>
          <p:cNvPr id="104" name="TextBox 9"/>
          <p:cNvSpPr txBox="1"/>
          <p:nvPr/>
        </p:nvSpPr>
        <p:spPr>
          <a:xfrm>
            <a:off x="17288142" y="705304"/>
            <a:ext cx="13265992" cy="3427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lvl1pPr algn="ctr">
              <a:lnSpc>
                <a:spcPct val="107916"/>
              </a:lnSpc>
              <a:spcBef>
                <a:spcPts val="800"/>
              </a:spcBef>
              <a:defRPr sz="2300" b="1">
                <a:uFill>
                  <a:solidFill>
                    <a:srgbClr val="000000"/>
                  </a:solidFill>
                </a:uFill>
                <a:latin typeface="Georgia"/>
                <a:ea typeface="Georgia"/>
                <a:cs typeface="Georgia"/>
                <a:sym typeface="Georgia"/>
              </a:defRPr>
            </a:lvl1pPr>
          </a:lstStyle>
          <a:p>
            <a:r>
              <a:rPr lang="es-ES" sz="9200" dirty="0"/>
              <a:t>Trucos sencillos para organizar el garaje</a:t>
            </a:r>
            <a:endParaRPr sz="9200" dirty="0"/>
          </a:p>
        </p:txBody>
      </p:sp>
      <p:sp>
        <p:nvSpPr>
          <p:cNvPr id="105" name="TextBox 9"/>
          <p:cNvSpPr txBox="1"/>
          <p:nvPr/>
        </p:nvSpPr>
        <p:spPr>
          <a:xfrm>
            <a:off x="17288138" y="5977686"/>
            <a:ext cx="13265996" cy="20703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marL="1828800" indent="-914400" algn="just">
              <a:lnSpc>
                <a:spcPct val="107916"/>
              </a:lnSpc>
              <a:spcBef>
                <a:spcPts val="3200"/>
              </a:spcBef>
              <a:buSzPct val="100000"/>
              <a:buAutoNum type="arabicPeriod"/>
              <a:defRPr sz="1200">
                <a:uFill>
                  <a:solidFill>
                    <a:srgbClr val="000000"/>
                  </a:solidFill>
                </a:uFill>
                <a:latin typeface="Georgia"/>
                <a:ea typeface="Georgia"/>
                <a:cs typeface="Georgia"/>
                <a:sym typeface="Georgia"/>
              </a:defRPr>
            </a:pPr>
            <a:r>
              <a:rPr lang="es-ES" sz="4400" dirty="0"/>
              <a:t>Deshazte de todo lo que no uses. Si no lo tienes, no tienes que organizarlo.</a:t>
            </a:r>
          </a:p>
          <a:p>
            <a:pPr marL="1828800" indent="-914400" algn="just">
              <a:lnSpc>
                <a:spcPct val="107916"/>
              </a:lnSpc>
              <a:spcBef>
                <a:spcPts val="3200"/>
              </a:spcBef>
              <a:buSzPct val="100000"/>
              <a:buAutoNum type="arabicPeriod"/>
              <a:defRPr sz="1200">
                <a:uFill>
                  <a:solidFill>
                    <a:srgbClr val="000000"/>
                  </a:solidFill>
                </a:uFill>
                <a:latin typeface="Georgia"/>
                <a:ea typeface="Georgia"/>
                <a:cs typeface="Georgia"/>
                <a:sym typeface="Georgia"/>
              </a:defRPr>
            </a:pPr>
            <a:r>
              <a:rPr lang="es-ES" sz="4400" dirty="0"/>
              <a:t>Clasifica todo en grupos. (por ejemplo: herramientas de jardín, equipo deportivo, etc.) y guarda los artículos similares juntos.</a:t>
            </a:r>
          </a:p>
          <a:p>
            <a:pPr marL="1828800" indent="-914400" algn="just">
              <a:lnSpc>
                <a:spcPct val="107916"/>
              </a:lnSpc>
              <a:spcBef>
                <a:spcPts val="3200"/>
              </a:spcBef>
              <a:buSzPct val="100000"/>
              <a:buAutoNum type="arabicPeriod"/>
              <a:defRPr sz="1200">
                <a:uFill>
                  <a:solidFill>
                    <a:srgbClr val="000000"/>
                  </a:solidFill>
                </a:uFill>
                <a:latin typeface="Georgia"/>
                <a:ea typeface="Georgia"/>
                <a:cs typeface="Georgia"/>
                <a:sym typeface="Georgia"/>
              </a:defRPr>
            </a:pPr>
            <a:r>
              <a:rPr lang="es-ES" sz="4400" dirty="0"/>
              <a:t>Utiliza contenedores </a:t>
            </a:r>
            <a:r>
              <a:rPr lang="es-ES" sz="4400" dirty="0" err="1"/>
              <a:t>Rubbermaid</a:t>
            </a:r>
            <a:r>
              <a:rPr lang="es-ES" sz="4400" dirty="0"/>
              <a:t> grandes, transparentes y apilables con tapa para almacenar todo lo que puedas. Así los mantendrás juntos, limpios y los protegerás de los roedores.</a:t>
            </a:r>
          </a:p>
          <a:p>
            <a:pPr marL="1828800" indent="-914400" algn="just">
              <a:lnSpc>
                <a:spcPct val="107916"/>
              </a:lnSpc>
              <a:spcBef>
                <a:spcPts val="3200"/>
              </a:spcBef>
              <a:buSzPct val="100000"/>
              <a:buAutoNum type="arabicPeriod"/>
              <a:defRPr sz="1200">
                <a:uFill>
                  <a:solidFill>
                    <a:srgbClr val="000000"/>
                  </a:solidFill>
                </a:uFill>
                <a:latin typeface="Georgia"/>
                <a:ea typeface="Georgia"/>
                <a:cs typeface="Georgia"/>
                <a:sym typeface="Georgia"/>
              </a:defRPr>
            </a:pPr>
            <a:r>
              <a:rPr lang="es-ES" sz="4400" dirty="0"/>
              <a:t>Organiza estratégicamente. Las estanterías sacan las cosas del suelo y las mantienen accesibles.</a:t>
            </a:r>
          </a:p>
          <a:p>
            <a:pPr marL="1828800" indent="-914400" algn="just">
              <a:lnSpc>
                <a:spcPct val="107916"/>
              </a:lnSpc>
              <a:spcBef>
                <a:spcPts val="3200"/>
              </a:spcBef>
              <a:buSzPct val="100000"/>
              <a:buAutoNum type="arabicPeriod"/>
              <a:defRPr sz="1200">
                <a:uFill>
                  <a:solidFill>
                    <a:srgbClr val="000000"/>
                  </a:solidFill>
                </a:uFill>
                <a:latin typeface="Georgia"/>
                <a:ea typeface="Georgia"/>
                <a:cs typeface="Georgia"/>
                <a:sym typeface="Georgia"/>
              </a:defRPr>
            </a:pPr>
            <a:r>
              <a:rPr lang="es-ES" sz="4400" dirty="0"/>
              <a:t>Aprovecha el espacio del techo para las escaleras y las cosas de temporada, como los árboles de Navidad y los adornos. Asegúrese de que su sistema de almacenamiento en el techo no interfiere con el funcionamiento de la puerta del garaje. </a:t>
            </a:r>
          </a:p>
          <a:p>
            <a:pPr marL="1828800" indent="-914400" algn="just">
              <a:lnSpc>
                <a:spcPct val="107916"/>
              </a:lnSpc>
              <a:spcBef>
                <a:spcPts val="3200"/>
              </a:spcBef>
              <a:buSzPct val="100000"/>
              <a:buAutoNum type="arabicPeriod"/>
              <a:defRPr sz="1200">
                <a:uFill>
                  <a:solidFill>
                    <a:srgbClr val="000000"/>
                  </a:solidFill>
                </a:uFill>
                <a:latin typeface="Georgia"/>
                <a:ea typeface="Georgia"/>
                <a:cs typeface="Georgia"/>
                <a:sym typeface="Georgia"/>
              </a:defRPr>
            </a:pPr>
            <a:r>
              <a:rPr lang="es-ES" sz="4400" dirty="0"/>
              <a:t>Ten en cuenta la seguridad, guardando los productos químicos y las herramientas afiladas fuera del alcance de los niños, o buscando otro lugar para la gasolina y el propano, que no son seguros de almacenar en un garaje. </a:t>
            </a:r>
            <a:endParaRPr sz="4800" dirty="0"/>
          </a:p>
        </p:txBody>
      </p:sp>
      <p:sp>
        <p:nvSpPr>
          <p:cNvPr id="106" name="Prep Time: 5 minutes Cook Time: 15 minutes Total Time: 20 minutes Servings: 4"/>
          <p:cNvSpPr txBox="1"/>
          <p:nvPr/>
        </p:nvSpPr>
        <p:spPr>
          <a:xfrm>
            <a:off x="10602790" y="12458584"/>
            <a:ext cx="6685348" cy="30285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72" tIns="182872" rIns="182872" bIns="182872">
            <a:spAutoFit/>
          </a:bodyPr>
          <a:lstStyle/>
          <a:p>
            <a:pPr>
              <a:lnSpc>
                <a:spcPct val="107916"/>
              </a:lnSpc>
              <a:spcBef>
                <a:spcPts val="3200"/>
              </a:spcBef>
              <a:defRPr sz="1100">
                <a:uFill>
                  <a:solidFill>
                    <a:srgbClr val="000000"/>
                  </a:solidFill>
                </a:uFill>
                <a:latin typeface="Georgia"/>
                <a:ea typeface="Georgia"/>
                <a:cs typeface="Georgia"/>
                <a:sym typeface="Georgia"/>
              </a:defRPr>
            </a:pPr>
            <a:r>
              <a:rPr lang="es-ES" sz="4000" dirty="0"/>
              <a:t>Tiempo de </a:t>
            </a:r>
            <a:r>
              <a:rPr lang="es-ES" sz="4000" dirty="0" err="1"/>
              <a:t>prep</a:t>
            </a:r>
            <a:r>
              <a:rPr lang="es-ES" sz="4000" dirty="0"/>
              <a:t>.: 5 minutos</a:t>
            </a:r>
            <a:r>
              <a:rPr lang="en-US" sz="4000" dirty="0"/>
              <a:t/>
            </a:r>
            <a:br>
              <a:rPr lang="en-US" sz="4000" dirty="0"/>
            </a:br>
            <a:r>
              <a:rPr lang="es-ES" sz="4000" dirty="0"/>
              <a:t>Tiempo cocción: 15 minutos</a:t>
            </a:r>
            <a:r>
              <a:rPr lang="en-US" sz="4000" dirty="0"/>
              <a:t/>
            </a:r>
            <a:br>
              <a:rPr lang="en-US" sz="4000" dirty="0"/>
            </a:br>
            <a:r>
              <a:rPr lang="en-US" sz="4000" dirty="0" err="1"/>
              <a:t>Tiempo</a:t>
            </a:r>
            <a:r>
              <a:rPr lang="en-US" sz="4000" dirty="0"/>
              <a:t> total: 20 </a:t>
            </a:r>
            <a:r>
              <a:rPr lang="en-US" sz="4000" dirty="0" err="1"/>
              <a:t>minutos</a:t>
            </a:r>
            <a:r>
              <a:rPr lang="en-US" sz="4000" dirty="0"/>
              <a:t/>
            </a:r>
            <a:br>
              <a:rPr lang="en-US" sz="4000" dirty="0"/>
            </a:br>
            <a:r>
              <a:rPr lang="en-US" sz="4000" dirty="0" err="1"/>
              <a:t>Raciones</a:t>
            </a:r>
            <a:r>
              <a:rPr lang="en-US" sz="4000" dirty="0"/>
              <a:t>: 4</a:t>
            </a:r>
          </a:p>
        </p:txBody>
      </p:sp>
      <p:sp>
        <p:nvSpPr>
          <p:cNvPr id="107" name="Ingredients:…"/>
          <p:cNvSpPr txBox="1"/>
          <p:nvPr/>
        </p:nvSpPr>
        <p:spPr>
          <a:xfrm>
            <a:off x="747588" y="12284244"/>
            <a:ext cx="15997288" cy="6397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a:lnSpc>
                <a:spcPct val="107916"/>
              </a:lnSpc>
              <a:spcBef>
                <a:spcPts val="3200"/>
              </a:spcBef>
              <a:defRPr sz="1100">
                <a:uFill>
                  <a:solidFill>
                    <a:srgbClr val="000000"/>
                  </a:solidFill>
                </a:uFill>
                <a:latin typeface="Georgia"/>
                <a:ea typeface="Georgia"/>
                <a:cs typeface="Georgia"/>
                <a:sym typeface="Georgia"/>
              </a:defRPr>
            </a:pPr>
            <a:r>
              <a:rPr sz="4400" dirty="0"/>
              <a:t>Ingredient</a:t>
            </a:r>
            <a:r>
              <a:rPr lang="es-ES" sz="4400" dirty="0"/>
              <a:t>e</a:t>
            </a:r>
            <a:r>
              <a:rPr sz="4400" dirty="0"/>
              <a:t>s:</a:t>
            </a:r>
          </a:p>
          <a:p>
            <a:pPr>
              <a:lnSpc>
                <a:spcPct val="107916"/>
              </a:lnSpc>
              <a:spcBef>
                <a:spcPts val="3200"/>
              </a:spcBef>
              <a:defRPr sz="1100">
                <a:uFill>
                  <a:solidFill>
                    <a:srgbClr val="000000"/>
                  </a:solidFill>
                </a:uFill>
                <a:latin typeface="Georgia"/>
                <a:ea typeface="Georgia"/>
                <a:cs typeface="Georgia"/>
                <a:sym typeface="Georgia"/>
              </a:defRPr>
            </a:pPr>
            <a:r>
              <a:rPr lang="es-US" sz="4200" dirty="0"/>
              <a:t>200 g </a:t>
            </a:r>
            <a:r>
              <a:rPr lang="es-ES" sz="4200" dirty="0"/>
              <a:t>de </a:t>
            </a:r>
            <a:r>
              <a:rPr lang="es-ES" sz="4200" dirty="0" err="1"/>
              <a:t>brie</a:t>
            </a:r>
            <a:r>
              <a:rPr lang="es-ES" sz="4200" dirty="0"/>
              <a:t> de doble crema</a:t>
            </a:r>
            <a:r>
              <a:rPr lang="es-US" sz="4200" dirty="0"/>
              <a:t/>
            </a:r>
            <a:br>
              <a:rPr lang="es-US" sz="4200" dirty="0"/>
            </a:br>
            <a:r>
              <a:rPr lang="es-US" sz="4200" dirty="0"/>
              <a:t>3 cucharadas de azúcar moreno envasado</a:t>
            </a:r>
            <a:br>
              <a:rPr lang="es-US" sz="4200" dirty="0"/>
            </a:br>
            <a:r>
              <a:rPr lang="es-US" sz="4200" dirty="0"/>
              <a:t>3 cucharadas de jarabe de arce</a:t>
            </a:r>
            <a:br>
              <a:rPr lang="es-US" sz="4200" dirty="0"/>
            </a:br>
            <a:r>
              <a:rPr lang="es-US" sz="4200" dirty="0"/>
              <a:t>1 cucharada de mantequilla</a:t>
            </a:r>
            <a:br>
              <a:rPr lang="es-US" sz="4200" dirty="0"/>
            </a:br>
            <a:r>
              <a:rPr lang="es-US" sz="4200" dirty="0"/>
              <a:t>2 ramitas de tomillo o romero</a:t>
            </a:r>
            <a:br>
              <a:rPr lang="es-US" sz="4200" dirty="0"/>
            </a:br>
            <a:r>
              <a:rPr lang="es-US" sz="4200" dirty="0"/>
              <a:t>½ taza de nueces o avellanas tostadas</a:t>
            </a:r>
            <a:br>
              <a:rPr lang="es-US" sz="4200" dirty="0"/>
            </a:br>
            <a:r>
              <a:rPr lang="es-US" sz="4200" dirty="0"/>
              <a:t>¼ de taza de arándanos secos o cerezas secas</a:t>
            </a:r>
          </a:p>
        </p:txBody>
      </p:sp>
      <p:sp>
        <p:nvSpPr>
          <p:cNvPr id="108" name="Directions:…"/>
          <p:cNvSpPr txBox="1"/>
          <p:nvPr/>
        </p:nvSpPr>
        <p:spPr>
          <a:xfrm>
            <a:off x="747586" y="18780282"/>
            <a:ext cx="16540548" cy="109740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72" tIns="182872" rIns="182872" bIns="182872">
            <a:spAutoFit/>
          </a:bodyPr>
          <a:lstStyle/>
          <a:p>
            <a:pPr>
              <a:lnSpc>
                <a:spcPct val="107916"/>
              </a:lnSpc>
              <a:spcBef>
                <a:spcPts val="3200"/>
              </a:spcBef>
              <a:defRPr sz="1100" b="1">
                <a:uFill>
                  <a:solidFill>
                    <a:srgbClr val="000000"/>
                  </a:solidFill>
                </a:uFill>
                <a:latin typeface="Georgia"/>
                <a:ea typeface="Georgia"/>
                <a:cs typeface="Georgia"/>
                <a:sym typeface="Georgia"/>
              </a:defRPr>
            </a:pPr>
            <a:r>
              <a:rPr lang="es-US" sz="4400" dirty="0"/>
              <a:t>Instrucciones</a:t>
            </a:r>
            <a:r>
              <a:rPr sz="4400" dirty="0"/>
              <a:t>:</a:t>
            </a:r>
          </a:p>
          <a:p>
            <a:pPr>
              <a:lnSpc>
                <a:spcPct val="107916"/>
              </a:lnSpc>
              <a:spcBef>
                <a:spcPts val="3200"/>
              </a:spcBef>
              <a:defRPr sz="1100">
                <a:uFill>
                  <a:solidFill>
                    <a:srgbClr val="000000"/>
                  </a:solidFill>
                </a:uFill>
                <a:latin typeface="Georgia"/>
                <a:ea typeface="Georgia"/>
                <a:cs typeface="Georgia"/>
                <a:sym typeface="Georgia"/>
              </a:defRPr>
            </a:pPr>
            <a:r>
              <a:rPr lang="es-ES" sz="4000" dirty="0"/>
              <a:t>1. Precalentar el horno a 375°F (190°C). Colocar el </a:t>
            </a:r>
            <a:r>
              <a:rPr lang="es-ES" sz="4000" dirty="0" err="1"/>
              <a:t>brie</a:t>
            </a:r>
            <a:r>
              <a:rPr lang="es-ES" sz="4000" dirty="0"/>
              <a:t> en una sartén pequeña apta para el horno o en una bandeja de horno forrada con papel pergamino. Hacer una muesca en la parte superior con un cuchillo de pelar para que el queso se caliente rápidamente. Hornee hasta que se ablande y se hinche ligeramente por todos lados unos 15 minutos.</a:t>
            </a:r>
          </a:p>
          <a:p>
            <a:pPr>
              <a:lnSpc>
                <a:spcPct val="107916"/>
              </a:lnSpc>
              <a:spcBef>
                <a:spcPts val="3200"/>
              </a:spcBef>
              <a:defRPr sz="1100">
                <a:uFill>
                  <a:solidFill>
                    <a:srgbClr val="000000"/>
                  </a:solidFill>
                </a:uFill>
                <a:latin typeface="Georgia"/>
                <a:ea typeface="Georgia"/>
                <a:cs typeface="Georgia"/>
                <a:sym typeface="Georgia"/>
              </a:defRPr>
            </a:pPr>
            <a:r>
              <a:rPr lang="es-ES" sz="4000" dirty="0"/>
              <a:t>2. Mientras el </a:t>
            </a:r>
            <a:r>
              <a:rPr lang="es-ES" sz="4000" dirty="0" err="1"/>
              <a:t>brie</a:t>
            </a:r>
            <a:r>
              <a:rPr lang="es-ES" sz="4000" dirty="0"/>
              <a:t> está en el horno, hacer la cobertura: combinar el azúcar moreno, el jarabe de arce, la mantequilla y el tomillo en una cacerola pequeña a fuego medio. Llevar a ebullición; cocinar removiendo hasta que el azúcar moreno se disuelva, aproximadamente 1 minuto. Incorporar las nueces y los arándanos secos.</a:t>
            </a:r>
          </a:p>
          <a:p>
            <a:pPr>
              <a:lnSpc>
                <a:spcPct val="107916"/>
              </a:lnSpc>
              <a:spcBef>
                <a:spcPts val="3200"/>
              </a:spcBef>
              <a:defRPr sz="1100">
                <a:uFill>
                  <a:solidFill>
                    <a:srgbClr val="000000"/>
                  </a:solidFill>
                </a:uFill>
                <a:latin typeface="Georgia"/>
                <a:ea typeface="Georgia"/>
                <a:cs typeface="Georgia"/>
                <a:sym typeface="Georgia"/>
              </a:defRPr>
            </a:pPr>
            <a:r>
              <a:rPr lang="es-ES" sz="4000" dirty="0"/>
              <a:t>3. Cubrir inmediatamente el </a:t>
            </a:r>
            <a:r>
              <a:rPr lang="es-ES" sz="4000" dirty="0" err="1"/>
              <a:t>brie</a:t>
            </a:r>
            <a:r>
              <a:rPr lang="es-ES" sz="4000" dirty="0"/>
              <a:t> caliente con la mezcla de nueces y arándanos y servir con galletas saladas y fruta fresca si se desea.</a:t>
            </a:r>
            <a:endParaRPr lang="en-US" sz="4400" dirty="0"/>
          </a:p>
        </p:txBody>
      </p:sp>
      <p:sp>
        <p:nvSpPr>
          <p:cNvPr id="109" name="Tip: If using a heat-safe small skillet or ceramic dish, the brie will stay warm for up to 15 minutes. It can also be reheated in the microwave until warm, about 30 seconds. If you’re a fan of toasted nuts, feel free to toast them before adding to the br"/>
          <p:cNvSpPr txBox="1"/>
          <p:nvPr/>
        </p:nvSpPr>
        <p:spPr>
          <a:xfrm>
            <a:off x="891944" y="29378396"/>
            <a:ext cx="15708576" cy="5255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lvl1pPr>
              <a:lnSpc>
                <a:spcPct val="107916"/>
              </a:lnSpc>
              <a:spcBef>
                <a:spcPts val="800"/>
              </a:spcBef>
              <a:defRPr sz="1100" i="1">
                <a:uFill>
                  <a:solidFill>
                    <a:srgbClr val="000000"/>
                  </a:solidFill>
                </a:uFill>
                <a:latin typeface="Georgia"/>
                <a:ea typeface="Georgia"/>
                <a:cs typeface="Georgia"/>
                <a:sym typeface="Georgia"/>
              </a:defRPr>
            </a:lvl1pPr>
          </a:lstStyle>
          <a:p>
            <a:r>
              <a:rPr lang="es-ES" sz="4200" dirty="0"/>
              <a:t>Consejo: Si se utiliza una sartén pequeña o un plato de cerámica resistente al calor, el </a:t>
            </a:r>
            <a:r>
              <a:rPr lang="es-ES" sz="4200" dirty="0" err="1"/>
              <a:t>brie</a:t>
            </a:r>
            <a:r>
              <a:rPr lang="es-ES" sz="4200" dirty="0"/>
              <a:t> se mantendrá caliente hasta 15 minutos. También se puede recalentar en el microondas hasta que esté caliente, unos 30 segundos. Si le gustan las nueces tostadas, tueste las nueces antes de añadirlas a la mezcla de azúcar moreno. Hágalo a fuego medio, removiendo hasta que se doren ligeramente, de 3 a 5 minutos.</a:t>
            </a:r>
            <a:endParaRPr sz="4400" dirty="0"/>
          </a:p>
        </p:txBody>
      </p:sp>
      <p:sp>
        <p:nvSpPr>
          <p:cNvPr id="110" name="As a seller’s agent, my fiduciary responsibility is to the home seller.…"/>
          <p:cNvSpPr txBox="1"/>
          <p:nvPr/>
        </p:nvSpPr>
        <p:spPr>
          <a:xfrm>
            <a:off x="4640240" y="37510686"/>
            <a:ext cx="21399688" cy="13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72" tIns="182872" rIns="182872" bIns="182872">
            <a:spAutoFit/>
          </a:bodyPr>
          <a:lstStyle>
            <a:lvl1pPr algn="ctr">
              <a:defRPr sz="1600" b="1">
                <a:solidFill>
                  <a:srgbClr val="598084"/>
                </a:solidFill>
                <a:latin typeface="+mn-lt"/>
                <a:ea typeface="+mn-ea"/>
                <a:cs typeface="+mn-cs"/>
                <a:sym typeface="Calibri"/>
              </a:defRPr>
            </a:lvl1pPr>
          </a:lstStyle>
          <a:p>
            <a:r>
              <a:rPr lang="es-ES" sz="6400" dirty="0"/>
              <a:t>Información de contacto del agente / foto / sitio web aquí.</a:t>
            </a:r>
            <a:endParaRPr sz="6400" dirty="0"/>
          </a:p>
        </p:txBody>
      </p:sp>
      <p:sp>
        <p:nvSpPr>
          <p:cNvPr id="3" name="Rectángulo 2">
            <a:extLst>
              <a:ext uri="{FF2B5EF4-FFF2-40B4-BE49-F238E27FC236}">
                <a16:creationId xmlns:a16="http://schemas.microsoft.com/office/drawing/2014/main" xmlns="" id="{BBE912E9-2A21-4E4D-98DF-861E27F26761}"/>
              </a:ext>
            </a:extLst>
          </p:cNvPr>
          <p:cNvSpPr/>
          <p:nvPr/>
        </p:nvSpPr>
        <p:spPr>
          <a:xfrm>
            <a:off x="43119" y="10294266"/>
            <a:ext cx="16928993" cy="1600438"/>
          </a:xfrm>
          <a:prstGeom prst="rect">
            <a:avLst/>
          </a:prstGeom>
          <a:solidFill>
            <a:schemeClr val="bg1"/>
          </a:solidFill>
        </p:spPr>
        <p:txBody>
          <a:bodyPr wrap="none" lIns="365760" tIns="182880" rIns="365760" bIns="182880">
            <a:spAutoFit/>
          </a:bodyPr>
          <a:lstStyle/>
          <a:p>
            <a:pPr algn="ctr"/>
            <a:r>
              <a:rPr lang="es-ES" sz="8000" b="1" dirty="0">
                <a:ln w="0"/>
                <a:solidFill>
                  <a:schemeClr val="tx1"/>
                </a:solidFill>
                <a:effectLst>
                  <a:outerShdw blurRad="38100" dist="19050" dir="2700000" algn="tl" rotWithShape="0">
                    <a:schemeClr val="dk1">
                      <a:alpha val="40000"/>
                    </a:schemeClr>
                  </a:outerShdw>
                </a:effectLst>
              </a:rPr>
              <a:t>CON NUECES Y FRUTOS SECOS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122</TotalTime>
  <Words>785</Words>
  <Application>Microsoft Office PowerPoint</Application>
  <PresentationFormat>Custom</PresentationFormat>
  <Paragraphs>30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7</cp:revision>
  <dcterms:modified xsi:type="dcterms:W3CDTF">2022-02-21T20:11:32Z</dcterms:modified>
</cp:coreProperties>
</file>